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theme/themeOverride2.xml" ContentType="application/vnd.openxmlformats-officedocument.themeOverride+xml"/>
  <Override PartName="/ppt/charts/chart4.xml" ContentType="application/vnd.openxmlformats-officedocument.drawingml.chart+xml"/>
  <Override PartName="/ppt/theme/themeOverride3.xml" ContentType="application/vnd.openxmlformats-officedocument.themeOverride+xml"/>
  <Override PartName="/ppt/charts/chart5.xml" ContentType="application/vnd.openxmlformats-officedocument.drawingml.chart+xml"/>
  <Override PartName="/ppt/theme/themeOverride4.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62" r:id="rId1"/>
  </p:sldMasterIdLst>
  <p:notesMasterIdLst>
    <p:notesMasterId r:id="rId44"/>
  </p:notesMasterIdLst>
  <p:handoutMasterIdLst>
    <p:handoutMasterId r:id="rId45"/>
  </p:handoutMasterIdLst>
  <p:sldIdLst>
    <p:sldId id="2147481194" r:id="rId2"/>
    <p:sldId id="2147482367" r:id="rId3"/>
    <p:sldId id="2147482368" r:id="rId4"/>
    <p:sldId id="2147482369" r:id="rId5"/>
    <p:sldId id="2147482370" r:id="rId6"/>
    <p:sldId id="2147478331" r:id="rId7"/>
    <p:sldId id="2147374679" r:id="rId8"/>
    <p:sldId id="2147482372" r:id="rId9"/>
    <p:sldId id="2147482127" r:id="rId10"/>
    <p:sldId id="2147482373" r:id="rId11"/>
    <p:sldId id="2147482344" r:id="rId12"/>
    <p:sldId id="2147481179" r:id="rId13"/>
    <p:sldId id="2147482346" r:id="rId14"/>
    <p:sldId id="2147482326" r:id="rId15"/>
    <p:sldId id="2147482374" r:id="rId16"/>
    <p:sldId id="2147482375" r:id="rId17"/>
    <p:sldId id="2147482376" r:id="rId18"/>
    <p:sldId id="2147482388" r:id="rId19"/>
    <p:sldId id="2147482290" r:id="rId20"/>
    <p:sldId id="2147482286" r:id="rId21"/>
    <p:sldId id="2147481703" r:id="rId22"/>
    <p:sldId id="2147482297" r:id="rId23"/>
    <p:sldId id="2147482387" r:id="rId24"/>
    <p:sldId id="2147482386" r:id="rId25"/>
    <p:sldId id="2147482385" r:id="rId26"/>
    <p:sldId id="2147482304" r:id="rId27"/>
    <p:sldId id="2147482288" r:id="rId28"/>
    <p:sldId id="2147482384" r:id="rId29"/>
    <p:sldId id="2147374836" r:id="rId30"/>
    <p:sldId id="2147482378" r:id="rId31"/>
    <p:sldId id="2147482379" r:id="rId32"/>
    <p:sldId id="2147482380" r:id="rId33"/>
    <p:sldId id="2147482355" r:id="rId34"/>
    <p:sldId id="2147482381" r:id="rId35"/>
    <p:sldId id="2147482360" r:id="rId36"/>
    <p:sldId id="2147482347" r:id="rId37"/>
    <p:sldId id="2147482382" r:id="rId38"/>
    <p:sldId id="2147482383" r:id="rId39"/>
    <p:sldId id="2147482350" r:id="rId40"/>
    <p:sldId id="2147482351" r:id="rId41"/>
    <p:sldId id="2147482176" r:id="rId42"/>
    <p:sldId id="2147482275" r:id="rId43"/>
  </p:sldIdLst>
  <p:sldSz cx="24387175" cy="13716000"/>
  <p:notesSz cx="7004050" cy="9290050"/>
  <p:embeddedFontLst>
    <p:embeddedFont>
      <p:font typeface="IBM Plex Sans" panose="020B0503050203000203" pitchFamily="34" charset="0"/>
      <p:regular r:id="rId46"/>
      <p:bold r:id="rId47"/>
      <p:italic r:id="rId48"/>
      <p:boldItalic r:id="rId49"/>
    </p:embeddedFont>
    <p:embeddedFont>
      <p:font typeface="IBM Plex Sans Light" panose="020B0403050203000203" pitchFamily="34" charset="0"/>
      <p:regular r:id="rId50"/>
      <p:italic r:id="rId51"/>
    </p:embeddedFont>
    <p:embeddedFont>
      <p:font typeface="IBM Plex Sans Medium" panose="020B0503050203000203" pitchFamily="34" charset="0"/>
      <p:regular r:id="rId52"/>
      <p:italic r:id="rId53"/>
    </p:embeddedFont>
    <p:embeddedFont>
      <p:font typeface="IBM Plex Sans SemiBold" panose="020B0503050203000203" pitchFamily="34" charset="0"/>
      <p:regular r:id="rId54"/>
      <p:bold r:id="rId55"/>
      <p:italic r:id="rId56"/>
      <p:boldItalic r:id="rId57"/>
    </p:embeddedFont>
    <p:embeddedFont>
      <p:font typeface="IBM Plex Sans SmBld" panose="020B0503050203000203" pitchFamily="34" charset="0"/>
      <p:regular r:id="rId58"/>
      <p:bold r:id="rId59"/>
      <p:italic r:id="rId60"/>
      <p:boldItalic r:id="rId61"/>
    </p:embeddedFont>
  </p:embeddedFontLst>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6" userDrawn="1">
          <p15:clr>
            <a:srgbClr val="A4A3A4"/>
          </p15:clr>
        </p15:guide>
        <p15:guide id="2" pos="2206"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AC8B425-75D4-2AA5-7C69-C79DDEAECB22}" name="Gina Hawkins" initials="GH" userId="S::Gina.Hawkins1@ibm.com::105b048f-3102-44e2-8dc1-3fc7dfb733a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F2FC"/>
    <a:srgbClr val="E5F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70" autoAdjust="0"/>
    <p:restoredTop sz="78477" autoAdjust="0"/>
  </p:normalViewPr>
  <p:slideViewPr>
    <p:cSldViewPr snapToGrid="0" snapToObjects="1">
      <p:cViewPr varScale="1">
        <p:scale>
          <a:sx n="62" d="100"/>
          <a:sy n="62" d="100"/>
        </p:scale>
        <p:origin x="1024" y="200"/>
      </p:cViewPr>
      <p:guideLst/>
    </p:cSldViewPr>
  </p:slideViewPr>
  <p:outlineViewPr>
    <p:cViewPr>
      <p:scale>
        <a:sx n="33" d="100"/>
        <a:sy n="33" d="100"/>
      </p:scale>
      <p:origin x="0" y="-12029"/>
    </p:cViewPr>
  </p:outlineViewPr>
  <p:notesTextViewPr>
    <p:cViewPr>
      <p:scale>
        <a:sx n="85" d="100"/>
        <a:sy n="85" d="100"/>
      </p:scale>
      <p:origin x="0" y="0"/>
    </p:cViewPr>
  </p:notesTextViewPr>
  <p:sorterViewPr>
    <p:cViewPr>
      <p:scale>
        <a:sx n="180" d="100"/>
        <a:sy n="180" d="100"/>
      </p:scale>
      <p:origin x="0" y="-11136"/>
    </p:cViewPr>
  </p:sorterViewPr>
  <p:notesViewPr>
    <p:cSldViewPr snapToGrid="0" snapToObjects="1">
      <p:cViewPr>
        <p:scale>
          <a:sx n="60" d="100"/>
          <a:sy n="60" d="100"/>
        </p:scale>
        <p:origin x="3235" y="-48"/>
      </p:cViewPr>
      <p:guideLst>
        <p:guide orient="horz" pos="2926"/>
        <p:guide pos="220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0F62FE"/>
              </a:solidFill>
            </c:spPr>
            <c:extLst>
              <c:ext xmlns:c16="http://schemas.microsoft.com/office/drawing/2014/chart" uri="{C3380CC4-5D6E-409C-BE32-E72D297353CC}">
                <c16:uniqueId val="{00000001-C57F-A24B-A9DB-BB2CD5E383E9}"/>
              </c:ext>
            </c:extLst>
          </c:dPt>
          <c:dPt>
            <c:idx val="1"/>
            <c:bubble3D val="0"/>
            <c:spPr>
              <a:solidFill>
                <a:srgbClr val="C6C6C6"/>
              </a:solidFill>
            </c:spPr>
            <c:extLst>
              <c:ext xmlns:c16="http://schemas.microsoft.com/office/drawing/2014/chart" uri="{C3380CC4-5D6E-409C-BE32-E72D297353CC}">
                <c16:uniqueId val="{00000003-C57F-A24B-A9DB-BB2CD5E383E9}"/>
              </c:ext>
            </c:extLst>
          </c:dPt>
          <c:dPt>
            <c:idx val="2"/>
            <c:bubble3D val="0"/>
            <c:spPr>
              <a:solidFill>
                <a:srgbClr val="82CFFF">
                  <a:lumMod val="20000"/>
                  <a:lumOff val="80000"/>
                </a:srgbClr>
              </a:solidFill>
            </c:spPr>
            <c:extLst>
              <c:ext xmlns:c16="http://schemas.microsoft.com/office/drawing/2014/chart" uri="{C3380CC4-5D6E-409C-BE32-E72D297353CC}">
                <c16:uniqueId val="{00000005-C57F-A24B-A9DB-BB2CD5E383E9}"/>
              </c:ext>
            </c:extLst>
          </c:dPt>
          <c:dPt>
            <c:idx val="3"/>
            <c:bubble3D val="0"/>
            <c:extLst>
              <c:ext xmlns:c16="http://schemas.microsoft.com/office/drawing/2014/chart" uri="{C3380CC4-5D6E-409C-BE32-E72D297353CC}">
                <c16:uniqueId val="{00000006-C57F-A24B-A9DB-BB2CD5E383E9}"/>
              </c:ext>
            </c:extLst>
          </c:dPt>
          <c:dPt>
            <c:idx val="4"/>
            <c:bubble3D val="0"/>
            <c:extLst>
              <c:ext xmlns:c16="http://schemas.microsoft.com/office/drawing/2014/chart" uri="{C3380CC4-5D6E-409C-BE32-E72D297353CC}">
                <c16:uniqueId val="{00000007-C57F-A24B-A9DB-BB2CD5E383E9}"/>
              </c:ext>
            </c:extLst>
          </c:dPt>
          <c:dPt>
            <c:idx val="5"/>
            <c:bubble3D val="0"/>
            <c:extLst>
              <c:ext xmlns:c16="http://schemas.microsoft.com/office/drawing/2014/chart" uri="{C3380CC4-5D6E-409C-BE32-E72D297353CC}">
                <c16:uniqueId val="{00000008-C57F-A24B-A9DB-BB2CD5E383E9}"/>
              </c:ext>
            </c:extLst>
          </c:dPt>
          <c:dPt>
            <c:idx val="6"/>
            <c:bubble3D val="0"/>
            <c:extLst>
              <c:ext xmlns:c16="http://schemas.microsoft.com/office/drawing/2014/chart" uri="{C3380CC4-5D6E-409C-BE32-E72D297353CC}">
                <c16:uniqueId val="{00000009-C57F-A24B-A9DB-BB2CD5E383E9}"/>
              </c:ext>
            </c:extLst>
          </c:dPt>
          <c:dPt>
            <c:idx val="7"/>
            <c:bubble3D val="0"/>
            <c:extLst>
              <c:ext xmlns:c16="http://schemas.microsoft.com/office/drawing/2014/chart" uri="{C3380CC4-5D6E-409C-BE32-E72D297353CC}">
                <c16:uniqueId val="{0000000A-C57F-A24B-A9DB-BB2CD5E383E9}"/>
              </c:ext>
            </c:extLst>
          </c:dPt>
          <c:dPt>
            <c:idx val="8"/>
            <c:bubble3D val="0"/>
            <c:extLst>
              <c:ext xmlns:c16="http://schemas.microsoft.com/office/drawing/2014/chart" uri="{C3380CC4-5D6E-409C-BE32-E72D297353CC}">
                <c16:uniqueId val="{0000000B-C57F-A24B-A9DB-BB2CD5E383E9}"/>
              </c:ext>
            </c:extLst>
          </c:dPt>
          <c:cat>
            <c:numRef>
              <c:f>Sheet1!$A$2:$A$10</c:f>
              <c:numCache>
                <c:formatCode>General</c:formatCode>
                <c:ptCount val="9"/>
                <c:pt idx="0">
                  <c:v>1</c:v>
                </c:pt>
                <c:pt idx="1">
                  <c:v>2</c:v>
                </c:pt>
              </c:numCache>
            </c:numRef>
          </c:cat>
          <c:val>
            <c:numRef>
              <c:f>Sheet1!$B$2:$B$10</c:f>
              <c:numCache>
                <c:formatCode>General</c:formatCode>
                <c:ptCount val="9"/>
                <c:pt idx="0">
                  <c:v>46</c:v>
                </c:pt>
                <c:pt idx="1">
                  <c:v>35</c:v>
                </c:pt>
                <c:pt idx="2">
                  <c:v>19</c:v>
                </c:pt>
              </c:numCache>
            </c:numRef>
          </c:val>
          <c:extLst>
            <c:ext xmlns:c16="http://schemas.microsoft.com/office/drawing/2014/chart" uri="{C3380CC4-5D6E-409C-BE32-E72D297353CC}">
              <c16:uniqueId val="{0000000C-C57F-A24B-A9DB-BB2CD5E383E9}"/>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8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0F62FE"/>
              </a:solidFill>
            </c:spPr>
            <c:extLst>
              <c:ext xmlns:c16="http://schemas.microsoft.com/office/drawing/2014/chart" uri="{C3380CC4-5D6E-409C-BE32-E72D297353CC}">
                <c16:uniqueId val="{00000001-C6DA-744C-AFD4-27E6BF9410C5}"/>
              </c:ext>
            </c:extLst>
          </c:dPt>
          <c:dPt>
            <c:idx val="1"/>
            <c:bubble3D val="0"/>
            <c:spPr>
              <a:solidFill>
                <a:srgbClr val="E0E0E0">
                  <a:lumMod val="90000"/>
                </a:srgbClr>
              </a:solidFill>
            </c:spPr>
            <c:extLst>
              <c:ext xmlns:c16="http://schemas.microsoft.com/office/drawing/2014/chart" uri="{C3380CC4-5D6E-409C-BE32-E72D297353CC}">
                <c16:uniqueId val="{00000003-C6DA-744C-AFD4-27E6BF9410C5}"/>
              </c:ext>
            </c:extLst>
          </c:dPt>
          <c:dPt>
            <c:idx val="2"/>
            <c:bubble3D val="0"/>
            <c:spPr>
              <a:solidFill>
                <a:srgbClr val="82CFFF">
                  <a:lumMod val="20000"/>
                  <a:lumOff val="80000"/>
                </a:srgbClr>
              </a:solidFill>
            </c:spPr>
            <c:extLst>
              <c:ext xmlns:c16="http://schemas.microsoft.com/office/drawing/2014/chart" uri="{C3380CC4-5D6E-409C-BE32-E72D297353CC}">
                <c16:uniqueId val="{00000005-C6DA-744C-AFD4-27E6BF9410C5}"/>
              </c:ext>
            </c:extLst>
          </c:dPt>
          <c:dPt>
            <c:idx val="3"/>
            <c:bubble3D val="0"/>
            <c:extLst>
              <c:ext xmlns:c16="http://schemas.microsoft.com/office/drawing/2014/chart" uri="{C3380CC4-5D6E-409C-BE32-E72D297353CC}">
                <c16:uniqueId val="{00000006-C6DA-744C-AFD4-27E6BF9410C5}"/>
              </c:ext>
            </c:extLst>
          </c:dPt>
          <c:dPt>
            <c:idx val="4"/>
            <c:bubble3D val="0"/>
            <c:extLst>
              <c:ext xmlns:c16="http://schemas.microsoft.com/office/drawing/2014/chart" uri="{C3380CC4-5D6E-409C-BE32-E72D297353CC}">
                <c16:uniqueId val="{00000007-C6DA-744C-AFD4-27E6BF9410C5}"/>
              </c:ext>
            </c:extLst>
          </c:dPt>
          <c:dPt>
            <c:idx val="5"/>
            <c:bubble3D val="0"/>
            <c:extLst>
              <c:ext xmlns:c16="http://schemas.microsoft.com/office/drawing/2014/chart" uri="{C3380CC4-5D6E-409C-BE32-E72D297353CC}">
                <c16:uniqueId val="{00000008-C6DA-744C-AFD4-27E6BF9410C5}"/>
              </c:ext>
            </c:extLst>
          </c:dPt>
          <c:dPt>
            <c:idx val="6"/>
            <c:bubble3D val="0"/>
            <c:extLst>
              <c:ext xmlns:c16="http://schemas.microsoft.com/office/drawing/2014/chart" uri="{C3380CC4-5D6E-409C-BE32-E72D297353CC}">
                <c16:uniqueId val="{00000009-C6DA-744C-AFD4-27E6BF9410C5}"/>
              </c:ext>
            </c:extLst>
          </c:dPt>
          <c:dPt>
            <c:idx val="7"/>
            <c:bubble3D val="0"/>
            <c:extLst>
              <c:ext xmlns:c16="http://schemas.microsoft.com/office/drawing/2014/chart" uri="{C3380CC4-5D6E-409C-BE32-E72D297353CC}">
                <c16:uniqueId val="{0000000A-C6DA-744C-AFD4-27E6BF9410C5}"/>
              </c:ext>
            </c:extLst>
          </c:dPt>
          <c:dPt>
            <c:idx val="8"/>
            <c:bubble3D val="0"/>
            <c:extLst>
              <c:ext xmlns:c16="http://schemas.microsoft.com/office/drawing/2014/chart" uri="{C3380CC4-5D6E-409C-BE32-E72D297353CC}">
                <c16:uniqueId val="{0000000B-C6DA-744C-AFD4-27E6BF9410C5}"/>
              </c:ext>
            </c:extLst>
          </c:dPt>
          <c:cat>
            <c:numRef>
              <c:f>Sheet1!$A$2:$A$10</c:f>
              <c:numCache>
                <c:formatCode>General</c:formatCode>
                <c:ptCount val="9"/>
                <c:pt idx="0">
                  <c:v>1</c:v>
                </c:pt>
                <c:pt idx="1">
                  <c:v>2</c:v>
                </c:pt>
              </c:numCache>
            </c:numRef>
          </c:cat>
          <c:val>
            <c:numRef>
              <c:f>Sheet1!$B$2:$B$10</c:f>
              <c:numCache>
                <c:formatCode>General</c:formatCode>
                <c:ptCount val="9"/>
                <c:pt idx="0">
                  <c:v>48</c:v>
                </c:pt>
                <c:pt idx="1">
                  <c:v>33</c:v>
                </c:pt>
                <c:pt idx="2">
                  <c:v>19</c:v>
                </c:pt>
              </c:numCache>
            </c:numRef>
          </c:val>
          <c:extLst>
            <c:ext xmlns:c16="http://schemas.microsoft.com/office/drawing/2014/chart" uri="{C3380CC4-5D6E-409C-BE32-E72D297353CC}">
              <c16:uniqueId val="{0000000C-C6DA-744C-AFD4-27E6BF9410C5}"/>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0F62FE"/>
              </a:solidFill>
            </c:spPr>
            <c:extLst>
              <c:ext xmlns:c16="http://schemas.microsoft.com/office/drawing/2014/chart" uri="{C3380CC4-5D6E-409C-BE32-E72D297353CC}">
                <c16:uniqueId val="{00000001-678D-5946-9494-47B98FA78DC2}"/>
              </c:ext>
            </c:extLst>
          </c:dPt>
          <c:dPt>
            <c:idx val="1"/>
            <c:bubble3D val="0"/>
            <c:spPr>
              <a:solidFill>
                <a:srgbClr val="C6C6C6"/>
              </a:solidFill>
            </c:spPr>
            <c:extLst>
              <c:ext xmlns:c16="http://schemas.microsoft.com/office/drawing/2014/chart" uri="{C3380CC4-5D6E-409C-BE32-E72D297353CC}">
                <c16:uniqueId val="{00000003-678D-5946-9494-47B98FA78DC2}"/>
              </c:ext>
            </c:extLst>
          </c:dPt>
          <c:dPt>
            <c:idx val="2"/>
            <c:bubble3D val="0"/>
            <c:spPr>
              <a:solidFill>
                <a:srgbClr val="82CFFF">
                  <a:lumMod val="20000"/>
                  <a:lumOff val="80000"/>
                </a:srgbClr>
              </a:solidFill>
            </c:spPr>
            <c:extLst>
              <c:ext xmlns:c16="http://schemas.microsoft.com/office/drawing/2014/chart" uri="{C3380CC4-5D6E-409C-BE32-E72D297353CC}">
                <c16:uniqueId val="{00000005-678D-5946-9494-47B98FA78DC2}"/>
              </c:ext>
            </c:extLst>
          </c:dPt>
          <c:dPt>
            <c:idx val="3"/>
            <c:bubble3D val="0"/>
            <c:extLst>
              <c:ext xmlns:c16="http://schemas.microsoft.com/office/drawing/2014/chart" uri="{C3380CC4-5D6E-409C-BE32-E72D297353CC}">
                <c16:uniqueId val="{00000006-678D-5946-9494-47B98FA78DC2}"/>
              </c:ext>
            </c:extLst>
          </c:dPt>
          <c:dPt>
            <c:idx val="4"/>
            <c:bubble3D val="0"/>
            <c:extLst>
              <c:ext xmlns:c16="http://schemas.microsoft.com/office/drawing/2014/chart" uri="{C3380CC4-5D6E-409C-BE32-E72D297353CC}">
                <c16:uniqueId val="{00000007-678D-5946-9494-47B98FA78DC2}"/>
              </c:ext>
            </c:extLst>
          </c:dPt>
          <c:dPt>
            <c:idx val="5"/>
            <c:bubble3D val="0"/>
            <c:extLst>
              <c:ext xmlns:c16="http://schemas.microsoft.com/office/drawing/2014/chart" uri="{C3380CC4-5D6E-409C-BE32-E72D297353CC}">
                <c16:uniqueId val="{00000008-678D-5946-9494-47B98FA78DC2}"/>
              </c:ext>
            </c:extLst>
          </c:dPt>
          <c:dPt>
            <c:idx val="6"/>
            <c:bubble3D val="0"/>
            <c:extLst>
              <c:ext xmlns:c16="http://schemas.microsoft.com/office/drawing/2014/chart" uri="{C3380CC4-5D6E-409C-BE32-E72D297353CC}">
                <c16:uniqueId val="{00000009-678D-5946-9494-47B98FA78DC2}"/>
              </c:ext>
            </c:extLst>
          </c:dPt>
          <c:dPt>
            <c:idx val="7"/>
            <c:bubble3D val="0"/>
            <c:extLst>
              <c:ext xmlns:c16="http://schemas.microsoft.com/office/drawing/2014/chart" uri="{C3380CC4-5D6E-409C-BE32-E72D297353CC}">
                <c16:uniqueId val="{0000000A-678D-5946-9494-47B98FA78DC2}"/>
              </c:ext>
            </c:extLst>
          </c:dPt>
          <c:dPt>
            <c:idx val="8"/>
            <c:bubble3D val="0"/>
            <c:extLst>
              <c:ext xmlns:c16="http://schemas.microsoft.com/office/drawing/2014/chart" uri="{C3380CC4-5D6E-409C-BE32-E72D297353CC}">
                <c16:uniqueId val="{0000000B-678D-5946-9494-47B98FA78DC2}"/>
              </c:ext>
            </c:extLst>
          </c:dPt>
          <c:cat>
            <c:numRef>
              <c:f>Sheet1!$A$2:$A$10</c:f>
              <c:numCache>
                <c:formatCode>General</c:formatCode>
                <c:ptCount val="9"/>
                <c:pt idx="0">
                  <c:v>1</c:v>
                </c:pt>
                <c:pt idx="1">
                  <c:v>2</c:v>
                </c:pt>
              </c:numCache>
            </c:numRef>
          </c:cat>
          <c:val>
            <c:numRef>
              <c:f>Sheet1!$B$2:$B$10</c:f>
              <c:numCache>
                <c:formatCode>General</c:formatCode>
                <c:ptCount val="9"/>
                <c:pt idx="0">
                  <c:v>46</c:v>
                </c:pt>
                <c:pt idx="1">
                  <c:v>34</c:v>
                </c:pt>
                <c:pt idx="2">
                  <c:v>20</c:v>
                </c:pt>
              </c:numCache>
            </c:numRef>
          </c:val>
          <c:extLst>
            <c:ext xmlns:c16="http://schemas.microsoft.com/office/drawing/2014/chart" uri="{C3380CC4-5D6E-409C-BE32-E72D297353CC}">
              <c16:uniqueId val="{0000000C-678D-5946-9494-47B98FA78DC2}"/>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0F62FE"/>
              </a:solidFill>
            </c:spPr>
            <c:extLst>
              <c:ext xmlns:c16="http://schemas.microsoft.com/office/drawing/2014/chart" uri="{C3380CC4-5D6E-409C-BE32-E72D297353CC}">
                <c16:uniqueId val="{00000001-8646-474F-B02B-640A36B67A2A}"/>
              </c:ext>
            </c:extLst>
          </c:dPt>
          <c:dPt>
            <c:idx val="1"/>
            <c:bubble3D val="0"/>
            <c:spPr>
              <a:solidFill>
                <a:srgbClr val="C6C6C6"/>
              </a:solidFill>
              <a:ln>
                <a:noFill/>
              </a:ln>
            </c:spPr>
            <c:extLst>
              <c:ext xmlns:c16="http://schemas.microsoft.com/office/drawing/2014/chart" uri="{C3380CC4-5D6E-409C-BE32-E72D297353CC}">
                <c16:uniqueId val="{00000003-8646-474F-B02B-640A36B67A2A}"/>
              </c:ext>
            </c:extLst>
          </c:dPt>
          <c:dPt>
            <c:idx val="2"/>
            <c:bubble3D val="0"/>
            <c:spPr>
              <a:solidFill>
                <a:srgbClr val="82CFFF">
                  <a:lumMod val="20000"/>
                  <a:lumOff val="80000"/>
                </a:srgbClr>
              </a:solidFill>
            </c:spPr>
            <c:extLst>
              <c:ext xmlns:c16="http://schemas.microsoft.com/office/drawing/2014/chart" uri="{C3380CC4-5D6E-409C-BE32-E72D297353CC}">
                <c16:uniqueId val="{00000005-8646-474F-B02B-640A36B67A2A}"/>
              </c:ext>
            </c:extLst>
          </c:dPt>
          <c:dPt>
            <c:idx val="3"/>
            <c:bubble3D val="0"/>
            <c:extLst>
              <c:ext xmlns:c16="http://schemas.microsoft.com/office/drawing/2014/chart" uri="{C3380CC4-5D6E-409C-BE32-E72D297353CC}">
                <c16:uniqueId val="{00000006-8646-474F-B02B-640A36B67A2A}"/>
              </c:ext>
            </c:extLst>
          </c:dPt>
          <c:dPt>
            <c:idx val="4"/>
            <c:bubble3D val="0"/>
            <c:extLst>
              <c:ext xmlns:c16="http://schemas.microsoft.com/office/drawing/2014/chart" uri="{C3380CC4-5D6E-409C-BE32-E72D297353CC}">
                <c16:uniqueId val="{00000007-8646-474F-B02B-640A36B67A2A}"/>
              </c:ext>
            </c:extLst>
          </c:dPt>
          <c:dPt>
            <c:idx val="5"/>
            <c:bubble3D val="0"/>
            <c:extLst>
              <c:ext xmlns:c16="http://schemas.microsoft.com/office/drawing/2014/chart" uri="{C3380CC4-5D6E-409C-BE32-E72D297353CC}">
                <c16:uniqueId val="{00000008-8646-474F-B02B-640A36B67A2A}"/>
              </c:ext>
            </c:extLst>
          </c:dPt>
          <c:dPt>
            <c:idx val="6"/>
            <c:bubble3D val="0"/>
            <c:extLst>
              <c:ext xmlns:c16="http://schemas.microsoft.com/office/drawing/2014/chart" uri="{C3380CC4-5D6E-409C-BE32-E72D297353CC}">
                <c16:uniqueId val="{00000009-8646-474F-B02B-640A36B67A2A}"/>
              </c:ext>
            </c:extLst>
          </c:dPt>
          <c:dPt>
            <c:idx val="7"/>
            <c:bubble3D val="0"/>
            <c:extLst>
              <c:ext xmlns:c16="http://schemas.microsoft.com/office/drawing/2014/chart" uri="{C3380CC4-5D6E-409C-BE32-E72D297353CC}">
                <c16:uniqueId val="{0000000A-8646-474F-B02B-640A36B67A2A}"/>
              </c:ext>
            </c:extLst>
          </c:dPt>
          <c:dPt>
            <c:idx val="8"/>
            <c:bubble3D val="0"/>
            <c:extLst>
              <c:ext xmlns:c16="http://schemas.microsoft.com/office/drawing/2014/chart" uri="{C3380CC4-5D6E-409C-BE32-E72D297353CC}">
                <c16:uniqueId val="{0000000B-8646-474F-B02B-640A36B67A2A}"/>
              </c:ext>
            </c:extLst>
          </c:dPt>
          <c:cat>
            <c:numRef>
              <c:f>Sheet1!$A$2:$A$10</c:f>
              <c:numCache>
                <c:formatCode>General</c:formatCode>
                <c:ptCount val="9"/>
                <c:pt idx="0">
                  <c:v>1</c:v>
                </c:pt>
                <c:pt idx="1">
                  <c:v>2</c:v>
                </c:pt>
              </c:numCache>
            </c:numRef>
          </c:cat>
          <c:val>
            <c:numRef>
              <c:f>Sheet1!$B$2:$B$10</c:f>
              <c:numCache>
                <c:formatCode>General</c:formatCode>
                <c:ptCount val="9"/>
                <c:pt idx="0">
                  <c:v>42</c:v>
                </c:pt>
                <c:pt idx="1">
                  <c:v>30</c:v>
                </c:pt>
                <c:pt idx="2">
                  <c:v>28</c:v>
                </c:pt>
              </c:numCache>
            </c:numRef>
          </c:val>
          <c:extLst>
            <c:ext xmlns:c16="http://schemas.microsoft.com/office/drawing/2014/chart" uri="{C3380CC4-5D6E-409C-BE32-E72D297353CC}">
              <c16:uniqueId val="{0000000C-8646-474F-B02B-640A36B67A2A}"/>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24130" y="8844128"/>
            <a:ext cx="345533" cy="232251"/>
          </a:xfrm>
          <a:prstGeom prst="rect">
            <a:avLst/>
          </a:prstGeom>
        </p:spPr>
        <p:txBody>
          <a:bodyPr vert="horz" lIns="0" tIns="0" rIns="0" bIns="0" rtlCol="0" anchor="b"/>
          <a:lstStyle>
            <a:lvl1pPr algn="r">
              <a:defRPr sz="1200"/>
            </a:lvl1pPr>
          </a:lstStyle>
          <a:p>
            <a:pPr algn="l"/>
            <a:fld id="{614B4878-71CB-8F40-B9DD-F26F1F6CA014}" type="slidenum">
              <a:rPr lang="en-US" sz="60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44373" y="8844128"/>
            <a:ext cx="3735493" cy="232251"/>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2023 / © 2023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27013" y="231775"/>
            <a:ext cx="6524625" cy="3670300"/>
          </a:xfrm>
          <a:prstGeom prst="rect">
            <a:avLst/>
          </a:prstGeom>
          <a:noFill/>
          <a:ln w="12700">
            <a:solidFill>
              <a:prstClr val="black"/>
            </a:solidFill>
          </a:ln>
        </p:spPr>
        <p:txBody>
          <a:bodyPr vert="horz" lIns="93104" tIns="46552" rIns="93104" bIns="46552"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1112" y="4152370"/>
            <a:ext cx="6555791" cy="4389314"/>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434387" y="8844128"/>
            <a:ext cx="345533" cy="232251"/>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24130" y="8844128"/>
            <a:ext cx="3735493" cy="232251"/>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2438522" rtl="0" eaLnBrk="1" latinLnBrk="0" hangingPunct="1">
      <a:lnSpc>
        <a:spcPct val="110000"/>
      </a:lnSpc>
      <a:spcBef>
        <a:spcPts val="0"/>
      </a:spcBef>
      <a:defRPr sz="1000" b="0" i="0" kern="1200">
        <a:solidFill>
          <a:schemeClr val="bg1"/>
        </a:solidFill>
        <a:latin typeface="IBM Plex Sans Light" panose="020B0403050203000203" pitchFamily="34" charset="0"/>
        <a:ea typeface="+mn-ea"/>
        <a:cs typeface="+mn-cs"/>
      </a:defRPr>
    </a:lvl1pPr>
    <a:lvl2pPr marL="465690" indent="-452991"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2pPr>
    <a:lvl3pPr marL="926638"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3pPr>
    <a:lvl4pPr marL="1682580"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bm.seismic.com/Link/Content/DCb4B7pmb64cT82RJ8fpJQBHhjb8"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hbr.org/sponsored/2023/08/how-a-hybrid-platform-can-help-enable-trusted-generative-ai"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www.linkedin.com/pulse/decoding-true-cost-generative-ai-your-enterprise-maryam-ashoori-phd" TargetMode="External"/><Relationship Id="rId4" Type="http://schemas.openxmlformats.org/officeDocument/2006/relationships/hyperlink" Target="https://www.ibm.com/thought-leadership/institute-business-value/en-us/report/ceo-generative-ai"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bm.com/thought-leadership/institute-business-value/en-us/c-suite-study/ceo"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newsroom.ibm.com/2023-06-21-IBM-Brings-Generative-AI-Commentary-and-AI-Draw-Analysis-to-the-Wimbledon-Digital-Experience"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www.ibm.com/watsonx/resources/client-quotes" TargetMode="External"/><Relationship Id="rId5" Type="http://schemas.openxmlformats.org/officeDocument/2006/relationships/hyperlink" Target="https://newsroom.ibm.com/2023-08-03-IBM-and-NASA-Open-Source-Largest-Geospatial-AI-Foundation-Model-on-Hugging-Face" TargetMode="External"/><Relationship Id="rId4" Type="http://schemas.openxmlformats.org/officeDocument/2006/relationships/hyperlink" Target="https://research.ibm.com/blog/ibm-nasa-foundation-model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ibm.com/watsonx/resources/client-quot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multivu.com/players/English/9240059-ibm-2023-global-ai-adoption-index-repor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ibm.com/case-studies/ibm-human-resources-watson-orchestrat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ibm.com/case-studies/generali-poland"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ibm.com/case-studies/ibm-cio-organization-wca"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newsroom.ibm.com/2023-05-02-SAP-to-Embed-IBM-Watson-Artificial-Intelligence-into-SAP-R-Solutions" TargetMode="External"/><Relationship Id="rId3" Type="http://schemas.openxmlformats.org/officeDocument/2006/relationships/hyperlink" Target="https://www.ibm.com/blog/3-ways-ibm-and-adobe-are-transforming-content-supply-chains-with-generative-ai/" TargetMode="External"/><Relationship Id="rId7" Type="http://schemas.openxmlformats.org/officeDocument/2006/relationships/hyperlink" Target="https://www.ibm.com/case-studies/samsung-client-quote"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azuremarketplace.microsoft.com/en/marketplace/consulting-services/ibm-alliance-usa-ny-armonk-dtt-6418595.openai_hackathon_offering" TargetMode="External"/><Relationship Id="rId5" Type="http://schemas.openxmlformats.org/officeDocument/2006/relationships/hyperlink" Target="https://www.prnewswire.com/news-releases/ibm-and-salesforce-team-up-to-help-businesses-accelerate-adoption-of-trustworthy-ai-301914082.html" TargetMode="External"/><Relationship Id="rId4" Type="http://schemas.openxmlformats.org/officeDocument/2006/relationships/hyperlink" Target="https://newsroom.ibm.com/2023-10-18-IBM-Expands-Relationship-with-AWS-to-Bring-Generative-AI-Solutions-and-Dedicated-Expertise-to-Clients"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newsroom.ibm.com/2023-03-28-IBM-Brings-Generative-AI-Commentary-and-Hole-by-Hole-Player-Predictions-to-the-Masters-Digital-Experience"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www.ibm.com/case-studies/bouygues-telecom" TargetMode="External"/><Relationship Id="rId5" Type="http://schemas.openxmlformats.org/officeDocument/2006/relationships/hyperlink" Target="https://newsroom.ibm.com/2023-05-25-Combining-Generative-AI-with-IBM-Watson,-Mitsui-Chemicals-Starts-Verifying-New-Application-Discovery-for-Agility-and-Accuracy" TargetMode="External"/><Relationship Id="rId4" Type="http://schemas.openxmlformats.org/officeDocument/2006/relationships/hyperlink" Target="https://newsroom.ibm.com/2023-06-21-IBM-Brings-Generative-AI-Commentary-and-AI-Draw-Analysis-to-the-Wimbledon-Digital-Experience"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ibm.com/impact/ai-ethic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ibm.biz/watsonxPilotProgram"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apers.ssrn.com/sol3/papers.cfm?abstract_id=4573321"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bm.com/case-studies/ibm-human-resources-watson-orchestrate"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www.ibm.com/case-studies/ibm-cio-organization-wca" TargetMode="External"/><Relationship Id="rId4" Type="http://schemas.openxmlformats.org/officeDocument/2006/relationships/hyperlink" Target="https://www.ibm.com/case-studies/generali-poland"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www.ibm.com/case-studies/exavault-inc" TargetMode="External"/><Relationship Id="rId13" Type="http://schemas.openxmlformats.org/officeDocument/2006/relationships/hyperlink" Target="https://www.nature.com/articles/d43747-022-00128-z" TargetMode="External"/><Relationship Id="rId3" Type="http://schemas.openxmlformats.org/officeDocument/2006/relationships/hyperlink" Target="https://www.genesys.com/customer-stories/Vodafone" TargetMode="External"/><Relationship Id="rId7" Type="http://schemas.openxmlformats.org/officeDocument/2006/relationships/hyperlink" Target="https://tech.walmart.com/content/walmart-global-tech/en_us/news/articles/blockchain-in-the-food-supply-chain.html" TargetMode="External"/><Relationship Id="rId12" Type="http://schemas.openxmlformats.org/officeDocument/2006/relationships/hyperlink" Target="https://www.ibm.com/case-studies/sulamerica" TargetMode="External"/><Relationship Id="rId2" Type="http://schemas.openxmlformats.org/officeDocument/2006/relationships/slide" Target="../slides/slide8.xml"/><Relationship Id="rId16" Type="http://schemas.openxmlformats.org/officeDocument/2006/relationships/hyperlink" Target="https://www.gartner.com/smarterwithgartner/gartner-top-10-data-and-analytics-trends-for-2021" TargetMode="External"/><Relationship Id="rId1" Type="http://schemas.openxmlformats.org/officeDocument/2006/relationships/notesMaster" Target="../notesMasters/notesMaster1.xml"/><Relationship Id="rId6" Type="http://schemas.openxmlformats.org/officeDocument/2006/relationships/hyperlink" Target="https://www.ibm.com/case-studies/talktalk" TargetMode="External"/><Relationship Id="rId11" Type="http://schemas.openxmlformats.org/officeDocument/2006/relationships/hyperlink" Target="https://www.ibm.com/downloads/cas/DNPPK7YY" TargetMode="External"/><Relationship Id="rId5" Type="http://schemas.openxmlformats.org/officeDocument/2006/relationships/hyperlink" Target="https://www.ibm.com/case-studies/ibm-cio-organization-wca" TargetMode="External"/><Relationship Id="rId15" Type="http://schemas.openxmlformats.org/officeDocument/2006/relationships/hyperlink" Target="https://www.ibm.com/products/openpages" TargetMode="External"/><Relationship Id="rId10" Type="http://schemas.openxmlformats.org/officeDocument/2006/relationships/hyperlink" Target="https://www.ibm.com/case-studies/us-open" TargetMode="External"/><Relationship Id="rId4" Type="http://schemas.openxmlformats.org/officeDocument/2006/relationships/hyperlink" Target="https://www.ibm.com/case-studies/ibm-human-resources-watson-orchestrate" TargetMode="External"/><Relationship Id="rId9" Type="http://schemas.openxmlformats.org/officeDocument/2006/relationships/hyperlink" Target="https://www.ibm.com/downloads/cas/7XM93NG9" TargetMode="External"/><Relationship Id="rId14" Type="http://schemas.openxmlformats.org/officeDocument/2006/relationships/hyperlink" Target="https://www.ibm.com/products/watson-discovery"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bm.com/thought-leadership/institute-business-value/en-us/report/generative-ai-data-stor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defTabSz="2482903">
              <a:defRPr/>
            </a:pPr>
            <a:r>
              <a:rPr lang="en-US" dirty="0">
                <a:latin typeface="+mn-lt"/>
                <a:ea typeface="IBM Plex Sans Light" panose="020B0403050203000203" pitchFamily="34" charset="0"/>
                <a:cs typeface="IBM Plex Sans Light" panose="020B0403050203000203" pitchFamily="34" charset="0"/>
              </a:rPr>
              <a:t>This is one of those rare moments in history when an innovative technology arrives that radically transforms business and society forever. That technology, of course, is artificial intelligence (AI), specifically, generative AI. IBM has a wealth of experience with AI, and an innovative technology roadmap to help clients </a:t>
            </a:r>
            <a:r>
              <a:rPr lang="en-US" dirty="0">
                <a:latin typeface="+mn-lt"/>
              </a:rPr>
              <a:t>looking to harness the power of AI to drive growth and create a competitive advantage. </a:t>
            </a:r>
            <a:r>
              <a:rPr lang="en-US" dirty="0">
                <a:latin typeface="+mn-lt"/>
                <a:ea typeface="IBM Plex Sans Light" panose="020B0403050203000203" pitchFamily="34" charset="0"/>
                <a:cs typeface="IBM Plex Sans Light" panose="020B0403050203000203" pitchFamily="34" charset="0"/>
              </a:rPr>
              <a:t>How most AI project failed in the past, it’s different now with generative AI models.</a:t>
            </a:r>
          </a:p>
          <a:p>
            <a:pPr defTabSz="2482903">
              <a:defRPr/>
            </a:pPr>
            <a:endParaRPr lang="en-US" dirty="0">
              <a:latin typeface="+mn-lt"/>
            </a:endParaRPr>
          </a:p>
          <a:p>
            <a:pPr defTabSz="2482903">
              <a:defRPr/>
            </a:pPr>
            <a:r>
              <a:rPr lang="en-US" dirty="0">
                <a:latin typeface="+mn-lt"/>
              </a:rPr>
              <a:t>This presentation is for the watsonx Level 1 course. It provides an overview of the impact of generative AI, foundation models, and the AI solutions that IBM offers for businesses. IBM’s AI solutions include watsonx and it’s three components, watsonx.ai, watsonx.data, and watsonx.governance. In addition, IBM has introduced watsonx AI assistants which (as of October 2023) include watsonx Orchestrate, watsonx Assistant, and watsonx Code Assistant (for Red Hat Ansible Lightspeed and for Z).</a:t>
            </a:r>
          </a:p>
          <a:p>
            <a:pPr defTabSz="2482903">
              <a:defRPr/>
            </a:pPr>
            <a:endParaRPr lang="en-US" dirty="0">
              <a:latin typeface="+mn-lt"/>
            </a:endParaRPr>
          </a:p>
          <a:p>
            <a:pPr marL="0" marR="0" lvl="0" indent="0" algn="l" defTabSz="2482903" rtl="0" eaLnBrk="1" fontAlgn="auto" latinLnBrk="0" hangingPunct="1">
              <a:lnSpc>
                <a:spcPct val="110000"/>
              </a:lnSpc>
              <a:spcBef>
                <a:spcPts val="0"/>
              </a:spcBef>
              <a:spcAft>
                <a:spcPts val="0"/>
              </a:spcAft>
              <a:buClrTx/>
              <a:buSzTx/>
              <a:buFontTx/>
              <a:buNone/>
              <a:tabLst/>
              <a:defRPr/>
            </a:pPr>
            <a:r>
              <a:rPr lang="en-US" b="1" dirty="0">
                <a:latin typeface="+mn-lt"/>
              </a:rPr>
              <a:t>Note: </a:t>
            </a:r>
            <a:r>
              <a:rPr lang="en-US" sz="1000" b="0" i="0" dirty="0">
                <a:solidFill>
                  <a:srgbClr val="1D1C1D"/>
                </a:solidFill>
                <a:effectLst/>
                <a:latin typeface="+mn-lt"/>
              </a:rPr>
              <a:t>This </a:t>
            </a:r>
            <a:r>
              <a:rPr lang="en-US" sz="1000" b="0" i="0" u="none" strike="noStrike" dirty="0">
                <a:solidFill>
                  <a:srgbClr val="1D1C1D"/>
                </a:solidFill>
                <a:effectLst/>
                <a:latin typeface="+mn-lt"/>
              </a:rPr>
              <a:t>watsonx Client Briefing presentation </a:t>
            </a:r>
            <a:r>
              <a:rPr lang="en-US" sz="1000" b="0" i="0" dirty="0">
                <a:solidFill>
                  <a:srgbClr val="1D1C1D"/>
                </a:solidFill>
                <a:effectLst/>
                <a:latin typeface="+mn-lt"/>
              </a:rPr>
              <a:t>can be generated in </a:t>
            </a:r>
            <a:r>
              <a:rPr lang="en-US" sz="1000" b="0" i="0" dirty="0">
                <a:solidFill>
                  <a:srgbClr val="1D1C1D"/>
                </a:solidFill>
                <a:effectLst/>
                <a:latin typeface="+mn-lt"/>
                <a:hlinkClick r:id="rId3"/>
              </a:rPr>
              <a:t>LiveDoc</a:t>
            </a:r>
            <a:r>
              <a:rPr lang="en-US" sz="1000" b="0" i="0" dirty="0">
                <a:solidFill>
                  <a:srgbClr val="1D1C1D"/>
                </a:solidFill>
                <a:effectLst/>
                <a:latin typeface="+mn-lt"/>
              </a:rPr>
              <a:t> and customized for client engagements. This course provides an activity and an overview video on how to build a custom presentation. </a:t>
            </a:r>
            <a:r>
              <a:rPr lang="en-US" sz="1000" dirty="0">
                <a:solidFill>
                  <a:srgbClr val="1D1C1D"/>
                </a:solidFill>
                <a:latin typeface="+mn-lt"/>
              </a:rPr>
              <a:t>Click the link to start building a custom presentation: </a:t>
            </a:r>
            <a:r>
              <a:rPr lang="en-US" b="0" i="0" dirty="0">
                <a:solidFill>
                  <a:srgbClr val="1D1C1D"/>
                </a:solidFill>
                <a:effectLst/>
                <a:latin typeface="+mn-lt"/>
                <a:hlinkClick r:id="rId3"/>
              </a:rPr>
              <a:t>https://ibm.seismic.com/Link/Content/DCb4B7pmb64cT82RJ8fpJQBHhjb8</a:t>
            </a:r>
            <a:r>
              <a:rPr lang="en-US" b="0" i="0" dirty="0">
                <a:solidFill>
                  <a:srgbClr val="1D1C1D"/>
                </a:solidFill>
                <a:effectLst/>
                <a:latin typeface="+mn-lt"/>
              </a:rPr>
              <a:t>.</a:t>
            </a:r>
          </a:p>
          <a:p>
            <a:pPr defTabSz="2482903">
              <a:defRPr/>
            </a:pPr>
            <a:br>
              <a:rPr lang="en-US" sz="1000" dirty="0">
                <a:latin typeface="+mj-lt"/>
              </a:rPr>
            </a:br>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1945279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Organizations are increasingly turning to generative AI solutions to gain a competitive edge and unlock new opportunities. As AI adoption accelerates across enterprises, it becomes increasingly crucial to navigate the landscape carefully and responsibly.  </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Implementing AI is a complex process that requires careful planning and consideration. Businesses must ensure they integrate with existing systems, select the right AI models, consider ethical implications, define the problems they want to solve and scale, and ensure that their data is of high quality. </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This self-explanatory slide lists what we’re learning as enterprises look to put AI to work in the most effective and responsible way possible.</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kern="100" dirty="0">
                <a:latin typeface="+mn-lt"/>
                <a:ea typeface="Calibri" panose="020F0502020204030204" pitchFamily="34" charset="0"/>
                <a:cs typeface="Times New Roman" panose="02020603050405020304" pitchFamily="18" charset="0"/>
              </a:rPr>
              <a:t>Terminology:</a:t>
            </a:r>
            <a:endParaRPr lang="en-US" kern="100" dirty="0">
              <a:effectLst/>
              <a:latin typeface="+mn-lt"/>
              <a:ea typeface="Calibri" panose="020F0502020204030204" pitchFamily="34" charset="0"/>
              <a:cs typeface="Times New Roman" panose="02020603050405020304" pitchFamily="18" charset="0"/>
            </a:endParaRPr>
          </a:p>
          <a:p>
            <a:pPr marL="174570" indent="-17457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ROI: </a:t>
            </a:r>
            <a:r>
              <a:rPr lang="en-US" kern="100" dirty="0">
                <a:latin typeface="+mn-lt"/>
                <a:ea typeface="Calibri" panose="020F0502020204030204" pitchFamily="34" charset="0"/>
                <a:cs typeface="Times New Roman" panose="02020603050405020304" pitchFamily="18" charset="0"/>
              </a:rPr>
              <a:t>return on investment</a:t>
            </a:r>
            <a:endParaRPr lang="en-US" dirty="0">
              <a:latin typeface="+mn-lt"/>
            </a:endParaRP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kern="100" dirty="0">
                <a:latin typeface="+mn-lt"/>
                <a:ea typeface="Calibri" panose="020F0502020204030204" pitchFamily="34" charset="0"/>
                <a:cs typeface="Times New Roman" panose="02020603050405020304" pitchFamily="18" charset="0"/>
              </a:rPr>
              <a:t>References:</a:t>
            </a: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kern="100" dirty="0">
                <a:effectLst/>
                <a:latin typeface="+mn-lt"/>
                <a:ea typeface="Calibri" panose="020F0502020204030204" pitchFamily="34" charset="0"/>
                <a:cs typeface="Times New Roman" panose="02020603050405020304" pitchFamily="18" charset="0"/>
              </a:rPr>
              <a:t>Multi-model: Internal data from IBM conducting interviews to understand enterprises’ foundation model strategy decisions.</a:t>
            </a:r>
          </a:p>
          <a:p>
            <a:pPr marL="171450" marR="0" indent="-171450">
              <a:lnSpc>
                <a:spcPct val="107000"/>
              </a:lnSpc>
              <a:spcBef>
                <a:spcPts val="0"/>
              </a:spcBef>
              <a:spcAft>
                <a:spcPts val="0"/>
              </a:spcAft>
              <a:buFont typeface="Arial" panose="020B0604020202020204" pitchFamily="34" charset="0"/>
              <a:buChar char="•"/>
            </a:pPr>
            <a:endParaRPr lang="en-US" kern="100" dirty="0">
              <a:effectLst/>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kern="100" dirty="0">
                <a:effectLst/>
                <a:latin typeface="+mn-lt"/>
                <a:ea typeface="Calibri" panose="020F0502020204030204" pitchFamily="34" charset="0"/>
                <a:cs typeface="Times New Roman" panose="02020603050405020304" pitchFamily="18" charset="0"/>
              </a:rPr>
              <a:t>Multi | hybrid cloud: “</a:t>
            </a:r>
            <a:r>
              <a:rPr lang="en-US" dirty="0">
                <a:latin typeface="+mn-lt"/>
              </a:rPr>
              <a:t>How a Hybrid Platform Can Help Enable Trusted Generative AI,” Harvard Business Review, August 2023: </a:t>
            </a:r>
            <a:r>
              <a:rPr lang="en-US" kern="100" dirty="0">
                <a:effectLst/>
                <a:latin typeface="+mn-lt"/>
                <a:ea typeface="Calibri" panose="020F0502020204030204" pitchFamily="34" charset="0"/>
                <a:cs typeface="Times New Roman" panose="02020603050405020304" pitchFamily="18" charset="0"/>
                <a:hlinkClick r:id="rId3"/>
              </a:rPr>
              <a:t>https://hbr.org/sponsored/2023/08/how-a-hybrid-platform-can-help-enable-trusted-generative-ai</a:t>
            </a:r>
            <a:endParaRPr lang="en-US" kern="100" dirty="0">
              <a:effectLst/>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07000"/>
              </a:lnSpc>
              <a:spcBef>
                <a:spcPts val="0"/>
              </a:spcBef>
              <a:spcAft>
                <a:spcPts val="0"/>
              </a:spcAft>
              <a:buClrTx/>
              <a:buSzTx/>
              <a:buFont typeface="Arial" panose="020B0604020202020204" pitchFamily="34" charset="0"/>
              <a:buChar char="•"/>
              <a:tabLst/>
              <a:defRPr/>
            </a:pP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kern="100" dirty="0">
                <a:effectLst/>
                <a:latin typeface="+mn-lt"/>
                <a:ea typeface="Calibri" panose="020F0502020204030204" pitchFamily="34" charset="0"/>
                <a:cs typeface="Times New Roman" panose="02020603050405020304" pitchFamily="18" charset="0"/>
              </a:rPr>
              <a:t>Governance: The CEO’s guide to generative AI, IBM Institute for Business Value (IBV): </a:t>
            </a:r>
            <a:r>
              <a:rPr lang="en-US" kern="100" dirty="0">
                <a:effectLst/>
                <a:latin typeface="+mn-lt"/>
                <a:ea typeface="Calibri" panose="020F0502020204030204" pitchFamily="34" charset="0"/>
                <a:cs typeface="Times New Roman" panose="02020603050405020304" pitchFamily="18" charset="0"/>
                <a:hlinkClick r:id="rId4"/>
              </a:rPr>
              <a:t>https://www.ibm.com/thought-leadership/institute-business-value/en-us/report/ceo-generative-ai</a:t>
            </a: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kern="100" dirty="0">
                <a:effectLst/>
                <a:latin typeface="+mn-lt"/>
                <a:ea typeface="Calibri" panose="020F0502020204030204" pitchFamily="34" charset="0"/>
                <a:cs typeface="Times New Roman" panose="02020603050405020304" pitchFamily="18" charset="0"/>
              </a:rPr>
              <a:t>Scale for value: “Decoding the True Cost of Generative AI for Your Enterprise,” LinkedIn, Maryam Ashoori, PhD: </a:t>
            </a:r>
            <a:r>
              <a:rPr lang="en-US" kern="100" dirty="0">
                <a:effectLst/>
                <a:latin typeface="+mn-lt"/>
                <a:ea typeface="Calibri" panose="020F0502020204030204" pitchFamily="34" charset="0"/>
                <a:cs typeface="Times New Roman" panose="02020603050405020304" pitchFamily="18" charset="0"/>
                <a:hlinkClick r:id="rId5"/>
              </a:rPr>
              <a:t>https://www.linkedin.com/pulse/decoding-true-cost-generative-ai-your-enterprise-maryam-ashoori-phd</a:t>
            </a:r>
            <a:endParaRPr lang="en-US" kern="1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Tree>
    <p:extLst>
      <p:ext uri="{BB962C8B-B14F-4D97-AF65-F5344CB8AC3E}">
        <p14:creationId xmlns:p14="http://schemas.microsoft.com/office/powerpoint/2010/main" val="53734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Businesses want a holistic strategy – one that embraces traditional AI and generative AI – tailored to the enterprise. IBM has four core principles on some vital characteristics of generative AI and foundation models (FMs) used for business. Specifically, it should be:</a:t>
            </a:r>
          </a:p>
          <a:p>
            <a:endParaRPr lang="en-US" dirty="0">
              <a:latin typeface="+mn-lt"/>
            </a:endParaRPr>
          </a:p>
          <a:p>
            <a:pPr marL="177747" indent="-177747">
              <a:buFont typeface="Arial" panose="020B0604020202020204" pitchFamily="34" charset="0"/>
              <a:buChar char="•"/>
            </a:pPr>
            <a:r>
              <a:rPr lang="en-US" b="1" dirty="0">
                <a:latin typeface="+mn-lt"/>
              </a:rPr>
              <a:t>Open </a:t>
            </a:r>
            <a:r>
              <a:rPr lang="en-US" dirty="0">
                <a:latin typeface="+mn-lt"/>
              </a:rPr>
              <a:t>– IBM watsonx.ai is a hybrid cloud-native stack built on Red Hat OpenShift. This allows watsonx to integrate easily with other IBM cloud services such as Watson Studio, Watson Knowledge Catalog, Watson Query, and more. It also means watsonx.ai is hybrid and multicloud enabled. IBM’s partnership with Hugging Face provides clients with access to the best collection of open-source FMs available. </a:t>
            </a:r>
          </a:p>
          <a:p>
            <a:pPr marL="177747" indent="-177747">
              <a:buFont typeface="Arial" panose="020B0604020202020204" pitchFamily="34" charset="0"/>
              <a:buChar char="•"/>
            </a:pPr>
            <a:endParaRPr lang="en-US" dirty="0">
              <a:latin typeface="+mn-lt"/>
            </a:endParaRPr>
          </a:p>
          <a:p>
            <a:pPr marL="171450" indent="-171450">
              <a:buFont typeface="Arial" panose="020B0604020202020204" pitchFamily="34" charset="0"/>
              <a:buChar char="•"/>
            </a:pPr>
            <a:r>
              <a:rPr lang="en-US" b="1" dirty="0">
                <a:latin typeface="+mn-lt"/>
              </a:rPr>
              <a:t>Trusted </a:t>
            </a:r>
            <a:r>
              <a:rPr lang="en-US" dirty="0">
                <a:latin typeface="+mn-lt"/>
              </a:rPr>
              <a:t>– </a:t>
            </a:r>
            <a:r>
              <a:rPr lang="en-US" b="0" dirty="0">
                <a:latin typeface="+mn-lt"/>
              </a:rPr>
              <a:t>IBM has a long history of building secure AI and data platforms. This focus is carried over to watsonx.ai to ensure IBM’s suite of FMs are built on the principles of trust, making them ready for business applications. IBM’s models are trained on highly curated, scrutinized, and strong efforts to only include copyright-free data and filtered to weed out inappropriate content. </a:t>
            </a:r>
            <a:r>
              <a:rPr lang="en-US" dirty="0">
                <a:latin typeface="+mn-lt"/>
              </a:rPr>
              <a:t>There are well-known issues with generative AI platforms (like ChatGPT and Google Bard), with hallucination (making up answers). Generative AI platforms need to be architected with governance in mind from the start, not an afterthought, and provide transparency and explainability for their models to support increasing regulatory compliance demands. </a:t>
            </a:r>
            <a:r>
              <a:rPr lang="en-US" b="0" dirty="0">
                <a:latin typeface="+mn-lt"/>
              </a:rPr>
              <a:t>The integration with watsonx.governance provides a trusted pathway to operationalize AI confidently and at scale</a:t>
            </a:r>
            <a:r>
              <a:rPr lang="en-US" b="1" dirty="0">
                <a:latin typeface="+mn-lt"/>
              </a:rPr>
              <a:t>. </a:t>
            </a:r>
            <a:endParaRPr lang="en-US" dirty="0">
              <a:latin typeface="+mn-lt"/>
            </a:endParaRPr>
          </a:p>
          <a:p>
            <a:pPr marL="177747" indent="-177747">
              <a:buFont typeface="Arial" panose="020B0604020202020204" pitchFamily="34" charset="0"/>
              <a:buChar char="•"/>
            </a:pPr>
            <a:endParaRPr lang="en-US" dirty="0">
              <a:latin typeface="+mn-lt"/>
            </a:endParaRPr>
          </a:p>
          <a:p>
            <a:pPr marL="177747" indent="-177747">
              <a:buFont typeface="Arial" panose="020B0604020202020204" pitchFamily="34" charset="0"/>
              <a:buChar char="•"/>
            </a:pPr>
            <a:r>
              <a:rPr lang="en-US" b="1" dirty="0">
                <a:latin typeface="+mn-lt"/>
              </a:rPr>
              <a:t>Targeted</a:t>
            </a:r>
            <a:r>
              <a:rPr lang="en-US" dirty="0">
                <a:latin typeface="+mn-lt"/>
              </a:rPr>
              <a:t> – Watsonx.ai </a:t>
            </a:r>
            <a:r>
              <a:rPr lang="en-US" b="0" dirty="0">
                <a:latin typeface="+mn-lt"/>
              </a:rPr>
              <a:t>is designed for targeted business use cases to unlock new value for clients. </a:t>
            </a:r>
            <a:r>
              <a:rPr lang="en-US" dirty="0">
                <a:latin typeface="+mn-lt"/>
              </a:rPr>
              <a:t>Platforms like ChatGPT are not targeted, used for general consumption and trained on huge amounts of internet-supplied data that requires a large overhead to run (clusters of graphics processing units (GPU) nodes) and are expensive to run (inference) or to fine-tune. Enterprises should look for platforms that provide targeted models (or domain-specific models) for business use cases that can be quickly, effectively, and economically tuned with a small set of proprietary data from the business. </a:t>
            </a:r>
          </a:p>
          <a:p>
            <a:pPr marL="177747" indent="-177747">
              <a:buFont typeface="Arial" panose="020B0604020202020204" pitchFamily="34" charset="0"/>
              <a:buChar char="•"/>
            </a:pPr>
            <a:endParaRPr lang="en-US" dirty="0">
              <a:latin typeface="+mn-lt"/>
            </a:endParaRPr>
          </a:p>
          <a:p>
            <a:pPr marL="177747" indent="-177747">
              <a:buFont typeface="Arial" panose="020B0604020202020204" pitchFamily="34" charset="0"/>
              <a:buChar char="•"/>
            </a:pPr>
            <a:r>
              <a:rPr lang="en-US" b="1" dirty="0">
                <a:latin typeface="+mn-lt"/>
              </a:rPr>
              <a:t>Empowering</a:t>
            </a:r>
            <a:r>
              <a:rPr lang="en-US" dirty="0">
                <a:latin typeface="+mn-lt"/>
              </a:rPr>
              <a:t> – Generative AI is not just about FMs, it must provide a platform that empowers enterprises to bring their own data to tune, train, and deploy generative AI models. The platform must also provide governance to ensure proper, responsible usage of the AI models. Moreover, it needs to be able to support running wherever the business wants to, at a desirable scale. Watsonx.ai is designed for AI value creators, not just users. Models can be tuned at a fraction of the cost (clients pick the right size, architecture, and domain) and they can use their own data and deploy anywhere.</a:t>
            </a:r>
          </a:p>
          <a:p>
            <a:endParaRPr lang="en-US" dirty="0">
              <a:latin typeface="+mn-lt"/>
            </a:endParaRPr>
          </a:p>
          <a:p>
            <a:r>
              <a:rPr lang="en-US" b="1" dirty="0">
                <a:latin typeface="+mn-lt"/>
              </a:rPr>
              <a:t>Terminology:</a:t>
            </a:r>
          </a:p>
          <a:p>
            <a:pPr marL="174570" indent="-174570" defTabSz="2482903">
              <a:buFont typeface="Arial" panose="020B0604020202020204" pitchFamily="34" charset="0"/>
              <a:buChar char="•"/>
              <a:defRPr/>
            </a:pPr>
            <a:r>
              <a:rPr lang="en-US" b="1" dirty="0">
                <a:latin typeface="+mn-lt"/>
              </a:rPr>
              <a:t>Hallucination: </a:t>
            </a:r>
            <a:r>
              <a:rPr lang="en-US" dirty="0">
                <a:latin typeface="+mn-lt"/>
              </a:rPr>
              <a:t>A well-known phenomenon in a large language model (LLM) in which the system provides an answer that is factually incorrect, irrelevant, or nonsensical because of limitations in it’s training data and architecture. </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880339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07000"/>
              </a:lnSpc>
              <a:spcBef>
                <a:spcPts val="0"/>
              </a:spcBef>
              <a:spcAft>
                <a:spcPts val="0"/>
              </a:spcAft>
              <a:buClrTx/>
              <a:buSzTx/>
              <a:buFontTx/>
              <a:buNone/>
              <a:tabLst/>
              <a:defRPr/>
            </a:pPr>
            <a:r>
              <a:rPr lang="en-US" kern="100" dirty="0">
                <a:latin typeface="+mn-lt"/>
                <a:ea typeface="Calibri" panose="020F0502020204030204" pitchFamily="34" charset="0"/>
                <a:cs typeface="Times New Roman" panose="02020603050405020304" pitchFamily="18" charset="0"/>
              </a:rPr>
              <a:t>AI alone is not enough. All previous transformational technologies (from the steam engine to semiconductors) only truly unlocked productivity and innovation once they converged with other technologies. That’s why IBM has introduced an exciting new AI and data platform to scale and accelerate the impact of AI: watsonx. IBM w</a:t>
            </a:r>
            <a:r>
              <a:rPr lang="en-US" dirty="0">
                <a:latin typeface="+mn-lt"/>
              </a:rPr>
              <a:t>atsonx </a:t>
            </a:r>
            <a:r>
              <a:rPr lang="en-US" kern="100" dirty="0">
                <a:latin typeface="+mn-lt"/>
                <a:ea typeface="Calibri" panose="020F0502020204030204" pitchFamily="34" charset="0"/>
                <a:cs typeface="Times New Roman" panose="02020603050405020304" pitchFamily="18" charset="0"/>
              </a:rPr>
              <a:t>represents five years of focused effort in the making. </a:t>
            </a:r>
          </a:p>
          <a:p>
            <a:pPr>
              <a:lnSpc>
                <a:spcPct val="107000"/>
              </a:lnSpc>
            </a:pPr>
            <a:endParaRPr lang="en-US" kern="100" dirty="0">
              <a:latin typeface="+mn-lt"/>
              <a:ea typeface="Calibri" panose="020F0502020204030204" pitchFamily="34" charset="0"/>
              <a:cs typeface="Times New Roman" panose="02020603050405020304" pitchFamily="18" charset="0"/>
            </a:endParaRPr>
          </a:p>
          <a:p>
            <a:pPr>
              <a:lnSpc>
                <a:spcPct val="107000"/>
              </a:lnSpc>
            </a:pPr>
            <a:r>
              <a:rPr lang="en-US" dirty="0">
                <a:latin typeface="+mn-lt"/>
              </a:rPr>
              <a:t>Watsonx has been designed to address the businesses demand for AI to produce accurate and trustworthy results, that scale across hybrid clouds, and can be easily adapted to enterprise domains and use cases. </a:t>
            </a:r>
          </a:p>
          <a:p>
            <a:pPr>
              <a:lnSpc>
                <a:spcPct val="107000"/>
              </a:lnSpc>
            </a:pPr>
            <a:endParaRPr lang="en-US" kern="100" dirty="0">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C2E4B97-47D2-F84D-B38D-90044C23DECA}" type="slidenum">
              <a:rPr lang="en-US" smtClean="0"/>
              <a:t>12</a:t>
            </a:fld>
            <a:endParaRPr lang="en-US" dirty="0"/>
          </a:p>
        </p:txBody>
      </p:sp>
    </p:spTree>
    <p:extLst>
      <p:ext uri="{BB962C8B-B14F-4D97-AF65-F5344CB8AC3E}">
        <p14:creationId xmlns:p14="http://schemas.microsoft.com/office/powerpoint/2010/main" val="2345487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kern="100" dirty="0">
                <a:latin typeface="+mn-lt"/>
                <a:ea typeface="Calibri" panose="020F0502020204030204" pitchFamily="34" charset="0"/>
                <a:cs typeface="Times New Roman" panose="02020603050405020304" pitchFamily="18" charset="0"/>
              </a:rPr>
              <a:t>This self-explanatory slide highlights watsonx, IBM’s AI and data platform and IBM watsonx assistants. These solutions help clients create real business value with trust, speed, and confidence. </a:t>
            </a:r>
          </a:p>
          <a:p>
            <a:endParaRPr lang="en-US" kern="100" dirty="0">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effectLst/>
                <a:latin typeface="+mn-lt"/>
                <a:ea typeface="Calibri" panose="020F0502020204030204" pitchFamily="34" charset="0"/>
                <a:cs typeface="Times New Roman (Body CS)"/>
              </a:rPr>
              <a:t>The key to a client’s success is in the core of their business — the essential activities and capabilities that are fundamental to who they are and who they serve. Watsonx infuses core business operations with intelligence — it’s an AI and data platform to leverage foundation models (FMs) for generative AI and machine learning (ML) with AI assistants that make businesses and their employees more responsive, productive, and resilient.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3741955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Application programming interface (API)-based models have captured the public imagination, yet enterprises are firmly looking at more control. Many clients are looking to fine-tune open-sourced models or to build their own models to fulfill the needs for governance, latency, and regulatory requirements for their mission-critical workloads. </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While other companies provide clients the API capabilities to become an AI user, IBM watsonx allows clients to go beyond just using AI to become an AI value creator. In watsonx, clients are not limited to just prompting someone else’s AI model with no control over the model or insight into the data. Instead, as value creators with watsonx, clients have multiple entry points. Clients can bring their own data and AI models to the platform to tune, train, deploy, and govern their AI.</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The fact is that certain models will represent key intellectual property (IP) for enterprises. Clients bringing their own data and managing the lifecycle of those models and their use cases in-house becomes the difference between capturing or relinquishing market value. If clients’ data is used to retrain a model, clients want to make sure it is their IP. Foundation models (FMs), trained or tuned with client data, will become their most valuable asset. Clients should not outsource FMs or outsource their data. IBM watsonx enables clients to own their models and all the value they create for their business so they can control their own AI destiny.</a:t>
            </a:r>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Tree>
    <p:extLst>
      <p:ext uri="{BB962C8B-B14F-4D97-AF65-F5344CB8AC3E}">
        <p14:creationId xmlns:p14="http://schemas.microsoft.com/office/powerpoint/2010/main" val="2426993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sz="1000" dirty="0">
                <a:latin typeface="+mn-lt"/>
              </a:rPr>
              <a:t>This diagram provides the big-picture context for how watsonx fits into IBM, but it also provides a high-level architectural view of how generative AI technologies fit into enterprises’ IT strategies and practices.</a:t>
            </a:r>
          </a:p>
          <a:p>
            <a:endParaRPr lang="en-US" sz="1000" dirty="0">
              <a:latin typeface="+mn-lt"/>
            </a:endParaRPr>
          </a:p>
          <a:p>
            <a:r>
              <a:rPr lang="en-US" sz="1000" dirty="0">
                <a:latin typeface="+mn-lt"/>
              </a:rPr>
              <a:t>IBM’s generative AI tech stack includes all the components that enable businesses to operationalize AI. Specifically let’s look at the stack from the bottom up:</a:t>
            </a:r>
          </a:p>
          <a:p>
            <a:endParaRPr lang="en-US" sz="1000" dirty="0">
              <a:latin typeface="+mn-lt"/>
            </a:endParaRPr>
          </a:p>
          <a:p>
            <a:pPr marL="171450" indent="-171450">
              <a:buFont typeface="Arial" panose="020B0604020202020204" pitchFamily="34" charset="0"/>
              <a:buChar char="•"/>
            </a:pPr>
            <a:r>
              <a:rPr lang="en-US" sz="1000" b="1" dirty="0">
                <a:latin typeface="+mn-lt"/>
              </a:rPr>
              <a:t>Hybrid cloud AI tools – </a:t>
            </a:r>
            <a:r>
              <a:rPr lang="en-US" sz="1000" dirty="0">
                <a:latin typeface="+mn-lt"/>
              </a:rPr>
              <a:t>IBM provides a scalable foundation to support the entire AI and data lifecycle. Watsonx.ai is powered by Red Hat OpenShift AI which provides a unified platform for businesses to scale workload demands of foundation models (FM). Hybrid managed run systems, on-premises or on the cloud… any cloud. Red Hat Open AI provides clients: </a:t>
            </a:r>
            <a:endParaRPr lang="en-US" sz="1000" b="1" dirty="0">
              <a:latin typeface="+mn-lt"/>
            </a:endParaRPr>
          </a:p>
          <a:p>
            <a:pPr marL="236997" indent="-236997">
              <a:buFont typeface="Arial" panose="020B0604020202020204" pitchFamily="34" charset="0"/>
              <a:buChar char="•"/>
            </a:pPr>
            <a:endParaRPr lang="en-US" sz="1000" b="1" dirty="0">
              <a:latin typeface="+mn-lt"/>
            </a:endParaRPr>
          </a:p>
          <a:p>
            <a:pPr marL="637140" marR="0" lvl="1"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Certified and integrated open-source </a:t>
            </a:r>
            <a:r>
              <a:rPr lang="en-US" sz="1000" kern="100" dirty="0">
                <a:effectLst/>
                <a:latin typeface="+mn-lt"/>
                <a:ea typeface="Calibri" panose="020F0502020204030204" pitchFamily="34" charset="0"/>
                <a:cs typeface="Times New Roman" panose="02020603050405020304" pitchFamily="18" charset="0"/>
              </a:rPr>
              <a:t>with technology building blocks (for example, PyTorch, Ray, TGIS, Caikit) for AI model inferencing and customization</a:t>
            </a:r>
          </a:p>
          <a:p>
            <a:pPr marL="637140" marR="0" lvl="1" indent="-171450">
              <a:lnSpc>
                <a:spcPct val="107000"/>
              </a:lnSpc>
              <a:spcBef>
                <a:spcPts val="0"/>
              </a:spcBef>
              <a:spcAft>
                <a:spcPts val="0"/>
              </a:spcAft>
              <a:buFont typeface="Arial" panose="020B0604020202020204" pitchFamily="34" charset="0"/>
              <a:buChar char="•"/>
            </a:pPr>
            <a:endParaRPr lang="en-US" sz="1000" kern="100" dirty="0">
              <a:effectLst/>
              <a:latin typeface="+mn-lt"/>
              <a:ea typeface="Calibri" panose="020F0502020204030204" pitchFamily="34" charset="0"/>
              <a:cs typeface="Times New Roman" panose="02020603050405020304" pitchFamily="18" charset="0"/>
            </a:endParaRPr>
          </a:p>
          <a:p>
            <a:pPr marL="637140" marR="0" lvl="1"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Simplifies AI lifecycle management </a:t>
            </a:r>
            <a:r>
              <a:rPr lang="en-US" sz="1000" b="0" kern="100" dirty="0">
                <a:effectLst/>
                <a:latin typeface="+mn-lt"/>
                <a:ea typeface="Calibri" panose="020F0502020204030204" pitchFamily="34" charset="0"/>
                <a:cs typeface="Times New Roman" panose="02020603050405020304" pitchFamily="18" charset="0"/>
              </a:rPr>
              <a:t>- </a:t>
            </a:r>
            <a:r>
              <a:rPr lang="en-US" sz="1000" kern="100" dirty="0">
                <a:effectLst/>
                <a:latin typeface="+mn-lt"/>
                <a:ea typeface="Calibri" panose="020F0502020204030204" pitchFamily="34" charset="0"/>
                <a:cs typeface="Times New Roman" panose="02020603050405020304" pitchFamily="18" charset="0"/>
              </a:rPr>
              <a:t>extends OpenShift to provide a unified, extensible, and embeddable platform for data scientists and application developers, and IT Ops across the entire AI (ML/large language model (LLM)) lifecycle</a:t>
            </a:r>
          </a:p>
          <a:p>
            <a:pPr marL="637140" marR="0" lvl="1" indent="-171450">
              <a:lnSpc>
                <a:spcPct val="107000"/>
              </a:lnSpc>
              <a:spcBef>
                <a:spcPts val="0"/>
              </a:spcBef>
              <a:spcAft>
                <a:spcPts val="0"/>
              </a:spcAft>
              <a:buFont typeface="Arial" panose="020B0604020202020204" pitchFamily="34" charset="0"/>
              <a:buChar char="•"/>
            </a:pPr>
            <a:endParaRPr lang="en-US" sz="1000" kern="100" dirty="0">
              <a:effectLst/>
              <a:latin typeface="+mn-lt"/>
              <a:ea typeface="Calibri" panose="020F0502020204030204" pitchFamily="34" charset="0"/>
              <a:cs typeface="Times New Roman" panose="02020603050405020304" pitchFamily="18" charset="0"/>
            </a:endParaRPr>
          </a:p>
          <a:p>
            <a:pPr marL="637140" marR="0" lvl="1"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Reduces complexity of incorporating AI at scale </a:t>
            </a:r>
            <a:r>
              <a:rPr lang="en-US" sz="1000" b="0" kern="100" dirty="0">
                <a:effectLst/>
                <a:latin typeface="+mn-lt"/>
                <a:ea typeface="Calibri" panose="020F0502020204030204" pitchFamily="34" charset="0"/>
                <a:cs typeface="Times New Roman" panose="02020603050405020304" pitchFamily="18" charset="0"/>
              </a:rPr>
              <a:t>-</a:t>
            </a:r>
            <a:r>
              <a:rPr lang="en-US" sz="1000" kern="100" dirty="0">
                <a:effectLst/>
                <a:latin typeface="+mn-lt"/>
                <a:ea typeface="Calibri" panose="020F0502020204030204" pitchFamily="34" charset="0"/>
                <a:cs typeface="Times New Roman" panose="02020603050405020304" pitchFamily="18" charset="0"/>
              </a:rPr>
              <a:t> to meet workload demands of foundation models and deliver consistency at any scale from cloud-to-edge deployments</a:t>
            </a:r>
          </a:p>
          <a:p>
            <a:pPr marL="0" indent="0">
              <a:buFont typeface="Arial" panose="020B0604020202020204" pitchFamily="34" charset="0"/>
              <a:buNone/>
            </a:pPr>
            <a:endParaRPr lang="en-US" sz="1000"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Data services – </a:t>
            </a:r>
            <a:r>
              <a:rPr lang="en-US" sz="1000" dirty="0">
                <a:latin typeface="+mn-lt"/>
              </a:rPr>
              <a:t>An IBM data fabric helps clients build the right data infrastructure for AI. </a:t>
            </a:r>
            <a:r>
              <a:rPr lang="en-US" sz="1000" b="0" i="0" u="none" strike="noStrike" dirty="0">
                <a:solidFill>
                  <a:srgbClr val="000000"/>
                </a:solidFill>
                <a:effectLst/>
                <a:latin typeface="+mn-lt"/>
              </a:rPr>
              <a:t>With this architecture, clients automate the discovery, management,</a:t>
            </a:r>
            <a:r>
              <a:rPr lang="en-US" sz="1000" dirty="0">
                <a:solidFill>
                  <a:srgbClr val="000000"/>
                </a:solidFill>
                <a:latin typeface="+mn-lt"/>
              </a:rPr>
              <a:t> and </a:t>
            </a:r>
            <a:r>
              <a:rPr lang="en-US" sz="1000" b="0" i="0" u="none" strike="noStrike" dirty="0">
                <a:solidFill>
                  <a:srgbClr val="000000"/>
                </a:solidFill>
                <a:effectLst/>
                <a:latin typeface="+mn-lt"/>
              </a:rPr>
              <a:t>enrichment of data </a:t>
            </a:r>
            <a:r>
              <a:rPr lang="en-US" sz="1000" dirty="0">
                <a:solidFill>
                  <a:srgbClr val="000000"/>
                </a:solidFill>
                <a:latin typeface="+mn-lt"/>
              </a:rPr>
              <a:t>leveraging</a:t>
            </a:r>
            <a:r>
              <a:rPr lang="en-US" sz="1000" b="0" i="0" u="none" strike="noStrike" dirty="0">
                <a:solidFill>
                  <a:srgbClr val="000000"/>
                </a:solidFill>
                <a:effectLst/>
                <a:latin typeface="+mn-lt"/>
              </a:rPr>
              <a:t> </a:t>
            </a:r>
            <a:r>
              <a:rPr lang="en-US" sz="1000" dirty="0">
                <a:solidFill>
                  <a:srgbClr val="000000"/>
                </a:solidFill>
                <a:latin typeface="+mn-lt"/>
              </a:rPr>
              <a:t>IBM</a:t>
            </a:r>
            <a:r>
              <a:rPr lang="en-US" sz="1000" b="0" i="0" u="none" strike="noStrike" dirty="0">
                <a:solidFill>
                  <a:srgbClr val="000000"/>
                </a:solidFill>
                <a:effectLst/>
                <a:latin typeface="+mn-lt"/>
              </a:rPr>
              <a:t> data governance capabilities to deliver reliable data for AI workflows. IBM Cloud Pak for Data platform helps improve productivity and reduce complexity. </a:t>
            </a:r>
            <a:endParaRPr lang="en-US" sz="1000" b="0" dirty="0">
              <a:latin typeface="+mn-lt"/>
            </a:endParaRPr>
          </a:p>
          <a:p>
            <a:pPr marL="236997" indent="-236997">
              <a:buFont typeface="Arial" panose="020B0604020202020204" pitchFamily="34" charset="0"/>
              <a:buChar char="•"/>
            </a:pPr>
            <a:endParaRPr lang="en-US" sz="1000" b="1" dirty="0">
              <a:latin typeface="+mn-lt"/>
            </a:endParaRPr>
          </a:p>
          <a:p>
            <a:pPr marL="171450" indent="-171450">
              <a:buFont typeface="Arial" panose="020B0604020202020204" pitchFamily="34" charset="0"/>
              <a:buChar char="•"/>
            </a:pPr>
            <a:r>
              <a:rPr lang="en-US" sz="1000" b="1" dirty="0">
                <a:latin typeface="+mn-lt"/>
              </a:rPr>
              <a:t>AI and data platforms</a:t>
            </a:r>
            <a:r>
              <a:rPr lang="en-US" sz="1000" dirty="0">
                <a:latin typeface="+mn-lt"/>
              </a:rPr>
              <a:t> </a:t>
            </a:r>
            <a:r>
              <a:rPr lang="en-US" sz="1000" b="1" dirty="0">
                <a:latin typeface="+mn-lt"/>
              </a:rPr>
              <a:t>– </a:t>
            </a:r>
            <a:r>
              <a:rPr lang="en-US" sz="1000" dirty="0">
                <a:latin typeface="+mn-lt"/>
              </a:rPr>
              <a:t>Watsonx</a:t>
            </a:r>
            <a:r>
              <a:rPr lang="en-US" sz="1000" dirty="0">
                <a:latin typeface="+mn-lt"/>
                <a:sym typeface="IBM Plex Sans"/>
              </a:rPr>
              <a:t> is an AI and data platform designed to scale and accelerate the impact of AI by infusing intelligence into business operations. The watsonx platform is designed with the three most important components of an effective AI strategy</a:t>
            </a:r>
            <a:r>
              <a:rPr lang="en-US" sz="1000" dirty="0">
                <a:latin typeface="+mn-lt"/>
                <a:ea typeface="IBM Plex Sans Light" panose="020B0403050203000203" pitchFamily="34" charset="0"/>
                <a:cs typeface="IBM Plex Sans Light" panose="020B0403050203000203" pitchFamily="34" charset="0"/>
              </a:rPr>
              <a:t>: an AI studio, data, and governance. </a:t>
            </a:r>
            <a:r>
              <a:rPr lang="en-US" sz="1000" dirty="0">
                <a:latin typeface="+mn-lt"/>
                <a:sym typeface="IBM Plex Sans"/>
              </a:rPr>
              <a:t>W</a:t>
            </a:r>
            <a:r>
              <a:rPr lang="en-US" sz="1000" dirty="0">
                <a:latin typeface="+mn-lt"/>
                <a:sym typeface="Arial"/>
              </a:rPr>
              <a:t>atson</a:t>
            </a:r>
            <a:r>
              <a:rPr lang="en-US" sz="1000" dirty="0">
                <a:latin typeface="+mn-lt"/>
                <a:sym typeface="IBM Plex Sans"/>
              </a:rPr>
              <a:t>.ai is a next </a:t>
            </a:r>
            <a:r>
              <a:rPr lang="en-US" sz="1000" dirty="0">
                <a:latin typeface="+mn-lt"/>
              </a:rPr>
              <a:t>generation enterprise studio for AI builders to train, validate, tune, and deploy AI models.</a:t>
            </a:r>
            <a:r>
              <a:rPr lang="en-US" sz="1000" dirty="0">
                <a:latin typeface="+mn-lt"/>
                <a:sym typeface="IBM Plex Sans"/>
              </a:rPr>
              <a:t> Watsonx.data is an open, hybrid, and governed data lakehouse optimized for all data and AI workloads. And watsonx.governance </a:t>
            </a:r>
            <a:r>
              <a:rPr lang="en-US" sz="1000" dirty="0">
                <a:latin typeface="+mn-lt"/>
              </a:rPr>
              <a:t>allows clients to direct, manage, and monitor their organization’s AI activities, and employs software automation to strengthen a client’s ability to mitigate risk, manage regulatory requirements, and address ethical concerns.</a:t>
            </a:r>
            <a:endParaRPr lang="en-US" sz="1000" dirty="0">
              <a:latin typeface="+mn-lt"/>
              <a:sym typeface="IBM Plex Sans"/>
            </a:endParaRPr>
          </a:p>
          <a:p>
            <a:pPr marL="236997" indent="-236997">
              <a:buFont typeface="Arial" panose="020B0604020202020204" pitchFamily="34" charset="0"/>
              <a:buChar char="•"/>
            </a:pPr>
            <a:endParaRPr lang="en-US" sz="1000" dirty="0">
              <a:latin typeface="+mn-lt"/>
              <a:sym typeface="IBM Plex Sans"/>
            </a:endParaRPr>
          </a:p>
          <a:p>
            <a:pPr marL="171450" indent="-171450">
              <a:buFont typeface="Arial" panose="020B0604020202020204" pitchFamily="34" charset="0"/>
              <a:buChar char="•"/>
            </a:pPr>
            <a:r>
              <a:rPr lang="en-US" sz="1000" b="1" dirty="0">
                <a:latin typeface="+mn-lt"/>
              </a:rPr>
              <a:t>Software development kits (SDKs) and application programming interfaces (APIs) </a:t>
            </a:r>
            <a:r>
              <a:rPr lang="en-US" sz="1000" dirty="0">
                <a:latin typeface="+mn-lt"/>
              </a:rPr>
              <a:t>– Programmatic interfaces that embed watsonx capabilities in watsonx AI assistants and applications.</a:t>
            </a:r>
          </a:p>
          <a:p>
            <a:endParaRPr lang="en-US" sz="1000" b="1" dirty="0">
              <a:latin typeface="+mn-lt"/>
            </a:endParaRPr>
          </a:p>
          <a:p>
            <a:pPr marL="171450" indent="-171450">
              <a:buFont typeface="Arial" panose="020B0604020202020204" pitchFamily="34" charset="0"/>
              <a:buChar char="•"/>
            </a:pPr>
            <a:r>
              <a:rPr lang="en-US" sz="1000" b="1" dirty="0">
                <a:latin typeface="+mn-lt"/>
              </a:rPr>
              <a:t>AI assistants </a:t>
            </a:r>
            <a:r>
              <a:rPr lang="en-US" sz="1000" b="0" dirty="0">
                <a:latin typeface="+mn-lt"/>
              </a:rPr>
              <a:t>– P</a:t>
            </a:r>
            <a:r>
              <a:rPr lang="en-US" sz="1000" dirty="0">
                <a:latin typeface="+mn-lt"/>
              </a:rPr>
              <a:t>re-built applications powered by watsonx. Clients can deploy watsonx AI assistants to do work without expert knowledge across a variety of business processes and applications, including automating customer service, generating code, and automating key workflows in departments such as human resources (HR).</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574569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b="0" kern="0" dirty="0">
                <a:latin typeface="+mn-lt"/>
              </a:rPr>
              <a:t>This self-explanatory slide highlights IBM’s hybrid cloud and AI platforms, powered by Red Hat OpenShift and watsonx.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b="0" kern="0" dirty="0">
              <a:latin typeface="+mn-lt"/>
            </a:endParaRPr>
          </a:p>
          <a:p>
            <a:r>
              <a:rPr lang="en-US" dirty="0">
                <a:latin typeface="+mn-lt"/>
              </a:rPr>
              <a:t>IBM watsonx.ai is powered by Red Hat OpenShift AI. </a:t>
            </a:r>
            <a:r>
              <a:rPr lang="en-CA" dirty="0">
                <a:latin typeface="+mn-lt"/>
              </a:rPr>
              <a:t>Red Hat OpenShift, the industry's leading hybrid cloud application platform powered by Kubernetes (K8’s), brings together tested and trusted services to reduce the friction of developing, modernizing, deploying, running, and managing container-based applications. OpenShift delivers a consistent experience across public cloud, on-premises, hybrid cloud, or edge architecture.</a:t>
            </a:r>
          </a:p>
          <a:p>
            <a:endParaRPr lang="en-CA" dirty="0">
              <a:latin typeface="+mn-lt"/>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Watsonx and Red Hat OpenShift AI together allow clients to:</a:t>
            </a:r>
          </a:p>
          <a:p>
            <a:pPr marL="171450" marR="0" indent="-171450">
              <a:lnSpc>
                <a:spcPct val="107000"/>
              </a:lnSpc>
              <a:spcBef>
                <a:spcPts val="0"/>
              </a:spcBef>
              <a:spcAft>
                <a:spcPts val="0"/>
              </a:spcAft>
              <a:buFont typeface="Arial" panose="020B0604020202020204" pitchFamily="34" charset="0"/>
              <a:buChar char="•"/>
            </a:pPr>
            <a:endParaRPr lang="en-US" b="1"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Accelerate adoption</a:t>
            </a:r>
            <a:r>
              <a:rPr lang="en-US" kern="100" dirty="0">
                <a:effectLst/>
                <a:latin typeface="+mn-lt"/>
                <a:ea typeface="Calibri" panose="020F0502020204030204" pitchFamily="34" charset="0"/>
                <a:cs typeface="Times New Roman" panose="02020603050405020304" pitchFamily="18" charset="0"/>
              </a:rPr>
              <a:t> of generative AI, foundation models and machine learning (ML) systems allowing organizations to quickly gain value from their data and respond to the business needs with innovative AI solutions.</a:t>
            </a:r>
          </a:p>
          <a:p>
            <a:pPr marL="171450" marR="0" indent="-171450">
              <a:lnSpc>
                <a:spcPct val="107000"/>
              </a:lnSpc>
              <a:spcBef>
                <a:spcPts val="0"/>
              </a:spcBef>
              <a:spcAft>
                <a:spcPts val="0"/>
              </a:spcAft>
              <a:buFont typeface="Arial" panose="020B0604020202020204" pitchFamily="34" charset="0"/>
              <a:buChar char="•"/>
            </a:pP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Reduce the complexity and cognitive load</a:t>
            </a:r>
            <a:r>
              <a:rPr lang="en-US" kern="100" dirty="0">
                <a:effectLst/>
                <a:latin typeface="+mn-lt"/>
                <a:ea typeface="Calibri" panose="020F0502020204030204" pitchFamily="34" charset="0"/>
                <a:cs typeface="Times New Roman" panose="02020603050405020304" pitchFamily="18" charset="0"/>
              </a:rPr>
              <a:t> of choosing the right tools required to operationalize foundation, generative AI  and ML models at enterprise level and incorporating it to the business. </a:t>
            </a:r>
          </a:p>
          <a:p>
            <a:pPr marL="171450" marR="0" indent="-171450">
              <a:lnSpc>
                <a:spcPct val="107000"/>
              </a:lnSpc>
              <a:spcBef>
                <a:spcPts val="0"/>
              </a:spcBef>
              <a:spcAft>
                <a:spcPts val="0"/>
              </a:spcAft>
              <a:buFont typeface="Arial" panose="020B0604020202020204" pitchFamily="34" charset="0"/>
              <a:buChar char="•"/>
            </a:pPr>
            <a:endParaRPr lang="en-US" b="1"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Simplify the process</a:t>
            </a:r>
            <a:r>
              <a:rPr lang="en-US" kern="100" dirty="0">
                <a:effectLst/>
                <a:latin typeface="+mn-lt"/>
                <a:ea typeface="Calibri" panose="020F0502020204030204" pitchFamily="34" charset="0"/>
                <a:cs typeface="Times New Roman" panose="02020603050405020304" pitchFamily="18" charset="0"/>
              </a:rPr>
              <a:t> of managing the AI lifecycles with a platform that enables collaboration and streamlines serving, scaling, monitoring, and managing AI-enabled applications and ready-to-use models.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b="0" kern="0"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1" kern="0" dirty="0">
                <a:latin typeface="+mn-lt"/>
              </a:rPr>
              <a:t>Reference:</a:t>
            </a:r>
            <a:endParaRPr lang="en-US" sz="1000" b="1" kern="0" dirty="0">
              <a:latin typeface="+mn-lt"/>
            </a:endParaRPr>
          </a:p>
          <a:p>
            <a:pPr marR="0" lvl="0" algn="l" defTabSz="2438522" rtl="0" eaLnBrk="1" fontAlgn="auto" latinLnBrk="0" hangingPunct="1">
              <a:lnSpc>
                <a:spcPct val="110000"/>
              </a:lnSpc>
              <a:spcBef>
                <a:spcPts val="0"/>
              </a:spcBef>
              <a:spcAft>
                <a:spcPts val="0"/>
              </a:spcAft>
              <a:buClrTx/>
              <a:buSzTx/>
              <a:tabLst/>
              <a:defRPr/>
            </a:pPr>
            <a:r>
              <a:rPr lang="en-US" sz="1000" kern="0" baseline="30000" dirty="0">
                <a:latin typeface="+mn-lt"/>
              </a:rPr>
              <a:t>1</a:t>
            </a:r>
            <a:r>
              <a:rPr lang="en-US" sz="1000" kern="0" dirty="0">
                <a:latin typeface="+mn-lt"/>
              </a:rPr>
              <a:t>Forrester Research </a:t>
            </a:r>
          </a:p>
          <a:p>
            <a:pPr marR="0" lvl="0" algn="l" defTabSz="2438522" rtl="0" eaLnBrk="1" fontAlgn="auto" latinLnBrk="0" hangingPunct="1">
              <a:lnSpc>
                <a:spcPct val="110000"/>
              </a:lnSpc>
              <a:spcBef>
                <a:spcPts val="0"/>
              </a:spcBef>
              <a:spcAft>
                <a:spcPts val="0"/>
              </a:spcAft>
              <a:buClrTx/>
              <a:buSzTx/>
              <a:tabLst/>
              <a:defRPr/>
            </a:pPr>
            <a:endParaRPr lang="en-US" sz="1000" kern="0"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Tree>
    <p:extLst>
      <p:ext uri="{BB962C8B-B14F-4D97-AF65-F5344CB8AC3E}">
        <p14:creationId xmlns:p14="http://schemas.microsoft.com/office/powerpoint/2010/main" val="204815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u="none" strike="noStrike" dirty="0">
                <a:solidFill>
                  <a:srgbClr val="000000"/>
                </a:solidFill>
                <a:effectLst/>
                <a:latin typeface="+mn-lt"/>
              </a:rPr>
              <a:t>It is critical to deliver trusted data because AI is only as good as the data that fuels it. This dependency on data for successful implementations of AI, underscores the importance of the chief data officer’s (CDO’s) role in AI.</a:t>
            </a:r>
          </a:p>
          <a:p>
            <a:pPr marL="0" indent="0">
              <a:buFont typeface="Arial" panose="020B0604020202020204" pitchFamily="34" charset="0"/>
              <a:buNone/>
            </a:pPr>
            <a:endParaRPr lang="en-US" b="0" i="0" u="none" strike="noStrike" dirty="0">
              <a:solidFill>
                <a:srgbClr val="000000"/>
              </a:solidFill>
              <a:effectLst/>
              <a:latin typeface="+mn-lt"/>
            </a:endParaRPr>
          </a:p>
          <a:p>
            <a:r>
              <a:rPr lang="en-US" b="0" i="0" u="none" strike="noStrike" dirty="0">
                <a:solidFill>
                  <a:srgbClr val="000000"/>
                </a:solidFill>
                <a:effectLst/>
                <a:latin typeface="+mn-lt"/>
              </a:rPr>
              <a:t>IBM enables clients to simplify access and consumption of data for AI workflows by leveraging an open and trusted data foundation. IBM provides native integrations across our databases portfolio and supports open formats such as Iceberg, enabling the ability to store, unify, and share data for analytics and AI without additional extract, transform, and load (ETL) or duplication of data. For example, Amazon Relational Database Services (RDS) for Db2 natively integrates with Db2 Warehouse and watsonx.data lakehouse on </a:t>
            </a:r>
            <a:r>
              <a:rPr lang="en-US" dirty="0">
                <a:solidFill>
                  <a:srgbClr val="000000"/>
                </a:solidFill>
                <a:latin typeface="+mn-lt"/>
              </a:rPr>
              <a:t>Amazon Web Services (</a:t>
            </a:r>
            <a:r>
              <a:rPr lang="en-US" b="0" i="0" u="none" strike="noStrike" dirty="0">
                <a:solidFill>
                  <a:srgbClr val="000000"/>
                </a:solidFill>
                <a:effectLst/>
                <a:latin typeface="+mn-lt"/>
              </a:rPr>
              <a:t>AWS) to prepare transactional data for analytics and AI. Cloudera, Snowflake, Amazon Redshift, and any </a:t>
            </a:r>
            <a:r>
              <a:rPr lang="en-US" dirty="0">
                <a:solidFill>
                  <a:srgbClr val="000000"/>
                </a:solidFill>
                <a:latin typeface="+mn-lt"/>
              </a:rPr>
              <a:t>third-</a:t>
            </a:r>
            <a:r>
              <a:rPr lang="en-US" b="0" i="0" u="none" strike="noStrike" dirty="0">
                <a:solidFill>
                  <a:srgbClr val="000000"/>
                </a:solidFill>
                <a:effectLst/>
                <a:latin typeface="+mn-lt"/>
              </a:rPr>
              <a:t>party analytics engine that supports Iceberg can now unify data and optimize workloads with multiple query engines in watsonx.data. </a:t>
            </a:r>
          </a:p>
          <a:p>
            <a:endParaRPr lang="en-US" b="0" i="0" u="none" strike="noStrike" dirty="0">
              <a:solidFill>
                <a:srgbClr val="000000"/>
              </a:solidFill>
              <a:effectLst/>
              <a:latin typeface="+mn-lt"/>
            </a:endParaRPr>
          </a:p>
          <a:p>
            <a:r>
              <a:rPr lang="en-US" b="0" i="0" u="none" strike="noStrike" dirty="0">
                <a:solidFill>
                  <a:srgbClr val="000000"/>
                </a:solidFill>
                <a:effectLst/>
                <a:latin typeface="+mn-lt"/>
              </a:rPr>
              <a:t>But that’s not enough. Customers have databases from a lot of different sources and fit-for-purpose databases across every database type. For that, you need a data fabric. With a data fabric architecture, clients can automate discovery and enrichment of data with our centralized data governance capabilities, enable data observability across various pipelines, employ various data integration styles, and management of data quality to deliver reliable data for AI workflows. This feeds watsonx, where all of </a:t>
            </a:r>
            <a:r>
              <a:rPr lang="en-US" dirty="0">
                <a:solidFill>
                  <a:srgbClr val="000000"/>
                </a:solidFill>
                <a:latin typeface="+mn-lt"/>
              </a:rPr>
              <a:t>a client’s </a:t>
            </a:r>
            <a:r>
              <a:rPr lang="en-US" b="0" i="0" u="none" strike="noStrike" dirty="0">
                <a:solidFill>
                  <a:srgbClr val="000000"/>
                </a:solidFill>
                <a:effectLst/>
                <a:latin typeface="+mn-lt"/>
              </a:rPr>
              <a:t>AI workloads can be executed with trusted and high-quality data. </a:t>
            </a:r>
          </a:p>
          <a:p>
            <a:endParaRPr lang="en-US" b="0" i="0" u="none" strike="noStrike" dirty="0">
              <a:solidFill>
                <a:srgbClr val="000000"/>
              </a:solidFill>
              <a:effectLst/>
              <a:latin typeface="+mn-lt"/>
            </a:endParaRPr>
          </a:p>
          <a:p>
            <a:r>
              <a:rPr lang="en-US" b="0" i="0" u="none" strike="noStrike" dirty="0">
                <a:solidFill>
                  <a:srgbClr val="000000"/>
                </a:solidFill>
                <a:effectLst/>
                <a:latin typeface="+mn-lt"/>
              </a:rPr>
              <a:t>With the IBM data fabric architecture</a:t>
            </a:r>
            <a:r>
              <a:rPr lang="en-US" b="0" i="0" u="none" strike="noStrike" dirty="0">
                <a:solidFill>
                  <a:srgbClr val="161616"/>
                </a:solidFill>
                <a:effectLst/>
                <a:latin typeface="+mn-lt"/>
              </a:rPr>
              <a:t>, clients leverage a unified platform that makes all data — spanning hybrid and multicloud environments — available for AI workflows; this composable and modular architecture provides the flexibility for clients to utilize the pertinent capabilities they need, while maximizing their existing infrastructure.</a:t>
            </a:r>
            <a:endParaRPr lang="en-US" dirty="0">
              <a:latin typeface="+mn-l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1055574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dirty="0">
                <a:latin typeface="+mn-lt"/>
                <a:ea typeface="IBM Plex Sans Light" panose="020B0403050203000203" pitchFamily="34" charset="0"/>
                <a:cs typeface="IBM Plex Sans Light" panose="020B0403050203000203" pitchFamily="34" charset="0"/>
              </a:rPr>
              <a:t>Watsonx, the new IBM platform for AI and data is designed with the three most critical elements of an AI strategy in mind: data, governance, and an AI workspace. It empowers enterprises to train, tune, and deploy AI across the business, leveraging critical, trusted data wherever it resides. </a:t>
            </a:r>
          </a:p>
          <a:p>
            <a:endParaRPr lang="en-US" dirty="0">
              <a:latin typeface="+mn-lt"/>
              <a:ea typeface="IBM Plex Sans Light" panose="020B0403050203000203" pitchFamily="34" charset="0"/>
              <a:cs typeface="IBM Plex Sans Light" panose="020B0403050203000203" pitchFamily="34" charset="0"/>
            </a:endParaRPr>
          </a:p>
          <a:p>
            <a:r>
              <a:rPr lang="en-US" dirty="0">
                <a:latin typeface="+mn-lt"/>
                <a:ea typeface="IBM Plex Sans Light" panose="020B0403050203000203" pitchFamily="34" charset="0"/>
                <a:cs typeface="IBM Plex Sans Light" panose="020B0403050203000203" pitchFamily="34" charset="0"/>
              </a:rPr>
              <a:t>This platform has three components: </a:t>
            </a:r>
          </a:p>
          <a:p>
            <a:pPr defTabSz="2482903">
              <a:defRPr/>
            </a:pPr>
            <a:endParaRPr lang="en-US" kern="100" dirty="0">
              <a:latin typeface="+mn-lt"/>
              <a:ea typeface="Calibri" panose="020F0502020204030204" pitchFamily="34" charset="0"/>
              <a:cs typeface="Times New Roman" panose="02020603050405020304" pitchFamily="18" charset="0"/>
            </a:endParaRPr>
          </a:p>
          <a:p>
            <a:pPr marL="232761" indent="-232761" defTabSz="2482903">
              <a:buFont typeface="Arial" panose="020B0604020202020204" pitchFamily="34" charset="0"/>
              <a:buChar char="•"/>
              <a:defRPr/>
            </a:pPr>
            <a:r>
              <a:rPr lang="en-US" b="1" dirty="0">
                <a:latin typeface="+mn-lt"/>
              </a:rPr>
              <a:t>watsonx.ai - </a:t>
            </a:r>
            <a:r>
              <a:rPr lang="en-US" kern="100" dirty="0">
                <a:latin typeface="+mn-lt"/>
                <a:ea typeface="Calibri" panose="020F0502020204030204" pitchFamily="34" charset="0"/>
                <a:cs typeface="Times New Roman" panose="02020603050405020304" pitchFamily="18" charset="0"/>
              </a:rPr>
              <a:t>A studio that clients can use </a:t>
            </a:r>
            <a:r>
              <a:rPr lang="en-US" dirty="0">
                <a:latin typeface="+mn-lt"/>
                <a:ea typeface="IBM Plex Sans Light" panose="020B0403050203000203" pitchFamily="34" charset="0"/>
                <a:cs typeface="IBM Plex Sans Light" panose="020B0403050203000203" pitchFamily="34" charset="0"/>
              </a:rPr>
              <a:t>to train, validate, tune, and deploy both machine learning (ML) AI models as well as foundation models (FM) for generative AI. This platform combines best-of-breed architectures with a rigorous focus on data acquisition, provenance, and quality, to serve enterprise needs.</a:t>
            </a:r>
          </a:p>
          <a:p>
            <a:pPr marL="232761" indent="-232761" defTabSz="2482903">
              <a:buFont typeface="Arial" panose="020B0604020202020204" pitchFamily="34" charset="0"/>
              <a:buChar char="•"/>
              <a:defRPr/>
            </a:pPr>
            <a:endParaRPr lang="en-US" kern="100" dirty="0">
              <a:latin typeface="+mn-lt"/>
              <a:ea typeface="Calibri" panose="020F0502020204030204" pitchFamily="34" charset="0"/>
              <a:cs typeface="Times New Roman" panose="02020603050405020304" pitchFamily="18" charset="0"/>
            </a:endParaRPr>
          </a:p>
          <a:p>
            <a:pPr marL="232761" indent="-232761" defTabSz="2482903">
              <a:buFont typeface="Arial" panose="020B0604020202020204" pitchFamily="34" charset="0"/>
              <a:buChar char="•"/>
              <a:defRPr/>
            </a:pPr>
            <a:r>
              <a:rPr lang="en-US" b="1" kern="100" dirty="0">
                <a:latin typeface="+mn-lt"/>
                <a:ea typeface="Calibri" panose="020F0502020204030204" pitchFamily="34" charset="0"/>
                <a:cs typeface="Times New Roman" panose="02020603050405020304" pitchFamily="18" charset="0"/>
              </a:rPr>
              <a:t>w</a:t>
            </a:r>
            <a:r>
              <a:rPr lang="en-US" b="1" dirty="0">
                <a:latin typeface="+mn-lt"/>
              </a:rPr>
              <a:t>atsonx</a:t>
            </a:r>
            <a:r>
              <a:rPr lang="en-US" b="1" kern="100" dirty="0">
                <a:latin typeface="+mn-lt"/>
                <a:ea typeface="Calibri" panose="020F0502020204030204" pitchFamily="34" charset="0"/>
                <a:cs typeface="Times New Roman" panose="02020603050405020304" pitchFamily="18" charset="0"/>
              </a:rPr>
              <a:t>.data - </a:t>
            </a:r>
            <a:r>
              <a:rPr lang="en-US" dirty="0">
                <a:latin typeface="+mn-lt"/>
                <a:ea typeface="IBM Plex Sans Light" panose="020B0403050203000203" pitchFamily="34" charset="0"/>
                <a:cs typeface="IBM Plex Sans Light" panose="020B0403050203000203" pitchFamily="34" charset="0"/>
              </a:rPr>
              <a:t>Makes it possible for enterprises to scale AI workloads using all their data with a fit-for-purpose next generation (multicloud and multi-engine) data lakehouse service optimized for governed data and AI workloads, supported by querying, governance, and open data formats to access and share data.</a:t>
            </a:r>
            <a:r>
              <a:rPr lang="en-US" kern="100" dirty="0">
                <a:latin typeface="+mn-lt"/>
                <a:ea typeface="Calibri" panose="020F0502020204030204" pitchFamily="34" charset="0"/>
                <a:cs typeface="Times New Roman" panose="02020603050405020304" pitchFamily="18" charset="0"/>
              </a:rPr>
              <a:t> Watsonx.data is based on open-source technologies, including Presto, Iceberg, Spark, and more.</a:t>
            </a:r>
          </a:p>
          <a:p>
            <a:pPr marL="232761" indent="-232761" defTabSz="2482903">
              <a:buFont typeface="Arial" panose="020B0604020202020204" pitchFamily="34" charset="0"/>
              <a:buChar char="•"/>
              <a:defRPr/>
            </a:pPr>
            <a:endParaRPr lang="en-US" kern="100" dirty="0">
              <a:latin typeface="+mn-lt"/>
              <a:ea typeface="Calibri" panose="020F0502020204030204" pitchFamily="34" charset="0"/>
              <a:cs typeface="Times New Roman" panose="02020603050405020304" pitchFamily="18" charset="0"/>
            </a:endParaRPr>
          </a:p>
          <a:p>
            <a:pPr marL="232761" indent="-232761" defTabSz="2482903">
              <a:buFont typeface="Arial" panose="020B0604020202020204" pitchFamily="34" charset="0"/>
              <a:buChar char="•"/>
              <a:defRPr/>
            </a:pPr>
            <a:r>
              <a:rPr lang="en-US" b="1" kern="100" dirty="0">
                <a:latin typeface="+mn-lt"/>
                <a:ea typeface="Calibri" panose="020F0502020204030204" pitchFamily="34" charset="0"/>
                <a:cs typeface="Times New Roman" panose="02020603050405020304" pitchFamily="18" charset="0"/>
              </a:rPr>
              <a:t>watson</a:t>
            </a:r>
            <a:r>
              <a:rPr lang="en-US" b="1" dirty="0">
                <a:latin typeface="+mn-lt"/>
              </a:rPr>
              <a:t>x</a:t>
            </a:r>
            <a:r>
              <a:rPr lang="en-US" b="1" kern="100" dirty="0">
                <a:latin typeface="+mn-lt"/>
                <a:ea typeface="Calibri" panose="020F0502020204030204" pitchFamily="34" charset="0"/>
                <a:cs typeface="Times New Roman" panose="02020603050405020304" pitchFamily="18" charset="0"/>
              </a:rPr>
              <a:t>.governance - </a:t>
            </a:r>
            <a:r>
              <a:rPr lang="en-US" kern="100" dirty="0">
                <a:latin typeface="+mn-lt"/>
                <a:ea typeface="Calibri" panose="020F0502020204030204" pitchFamily="34" charset="0"/>
                <a:cs typeface="Times New Roman" panose="02020603050405020304" pitchFamily="18" charset="0"/>
              </a:rPr>
              <a:t>Helps companies put AI into production </a:t>
            </a:r>
            <a:r>
              <a:rPr lang="en-US" dirty="0">
                <a:latin typeface="+mn-lt"/>
                <a:ea typeface="IBM Plex Sans Light" panose="020B0403050203000203" pitchFamily="34" charset="0"/>
                <a:cs typeface="IBM Plex Sans Light" panose="020B0403050203000203" pitchFamily="34" charset="0"/>
              </a:rPr>
              <a:t>by providing an end-to-end solution that encompasses both data and AI governance to enable responsible, transparent, and explainable AI workflows. </a:t>
            </a:r>
            <a:r>
              <a:rPr lang="en-US" kern="100" dirty="0">
                <a:latin typeface="+mn-lt"/>
                <a:ea typeface="Calibri" panose="020F0502020204030204" pitchFamily="34" charset="0"/>
                <a:cs typeface="Times New Roman" panose="02020603050405020304" pitchFamily="18" charset="0"/>
              </a:rPr>
              <a:t>AI governance</a:t>
            </a:r>
            <a:r>
              <a:rPr lang="en-US" dirty="0">
                <a:latin typeface="+mn-lt"/>
                <a:ea typeface="IBM Plex Sans Light" panose="020B0403050203000203" pitchFamily="34" charset="0"/>
                <a:cs typeface="IBM Plex Sans Light" panose="020B0403050203000203" pitchFamily="34" charset="0"/>
              </a:rPr>
              <a:t> helps business analysts </a:t>
            </a:r>
            <a:r>
              <a:rPr lang="en-US" kern="100" dirty="0">
                <a:latin typeface="+mn-lt"/>
                <a:ea typeface="Calibri" panose="020F0502020204030204" pitchFamily="34" charset="0"/>
                <a:cs typeface="Times New Roman" panose="02020603050405020304" pitchFamily="18" charset="0"/>
              </a:rPr>
              <a:t>understand the trustworthiness of their AI solutions.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Tree>
    <p:extLst>
      <p:ext uri="{BB962C8B-B14F-4D97-AF65-F5344CB8AC3E}">
        <p14:creationId xmlns:p14="http://schemas.microsoft.com/office/powerpoint/2010/main" val="3700622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algn="l" rtl="0"/>
            <a:r>
              <a:rPr lang="en-US" dirty="0">
                <a:solidFill>
                  <a:srgbClr val="222222"/>
                </a:solidFill>
                <a:latin typeface="+mn-lt"/>
              </a:rPr>
              <a:t>T</a:t>
            </a:r>
            <a:r>
              <a:rPr lang="en-US" b="0" i="0" u="none" strike="noStrike" dirty="0">
                <a:solidFill>
                  <a:srgbClr val="222222"/>
                </a:solidFill>
                <a:effectLst/>
                <a:latin typeface="+mn-lt"/>
              </a:rPr>
              <a:t>rue to </a:t>
            </a:r>
            <a:r>
              <a:rPr lang="en-US" dirty="0">
                <a:solidFill>
                  <a:srgbClr val="222222"/>
                </a:solidFill>
                <a:latin typeface="+mn-lt"/>
              </a:rPr>
              <a:t>IBM </a:t>
            </a:r>
            <a:r>
              <a:rPr lang="en-US" b="0" i="0" u="none" strike="noStrike" dirty="0">
                <a:solidFill>
                  <a:srgbClr val="222222"/>
                </a:solidFill>
                <a:effectLst/>
                <a:latin typeface="+mn-lt"/>
              </a:rPr>
              <a:t>commitment with hybrid cloud architectures, watsonx is built on Red Hat OpenShift. Not only does it provide the seamless integration of watsonx components, </a:t>
            </a:r>
            <a:r>
              <a:rPr lang="en-US" dirty="0">
                <a:solidFill>
                  <a:srgbClr val="222222"/>
                </a:solidFill>
                <a:latin typeface="+mn-lt"/>
              </a:rPr>
              <a:t>but it also</a:t>
            </a:r>
            <a:r>
              <a:rPr lang="en-US" b="0" i="0" u="none" strike="noStrike" dirty="0">
                <a:solidFill>
                  <a:srgbClr val="222222"/>
                </a:solidFill>
                <a:effectLst/>
                <a:latin typeface="+mn-lt"/>
              </a:rPr>
              <a:t> allows </a:t>
            </a:r>
            <a:r>
              <a:rPr lang="en-US" dirty="0">
                <a:solidFill>
                  <a:srgbClr val="222222"/>
                </a:solidFill>
                <a:latin typeface="+mn-lt"/>
              </a:rPr>
              <a:t>clients </a:t>
            </a:r>
            <a:r>
              <a:rPr lang="en-US" b="0" i="0" u="none" strike="noStrike" dirty="0">
                <a:solidFill>
                  <a:srgbClr val="222222"/>
                </a:solidFill>
                <a:effectLst/>
                <a:latin typeface="+mn-lt"/>
              </a:rPr>
              <a:t>to access and deploy </a:t>
            </a:r>
            <a:r>
              <a:rPr lang="en-US" dirty="0">
                <a:solidFill>
                  <a:srgbClr val="222222"/>
                </a:solidFill>
                <a:latin typeface="+mn-lt"/>
              </a:rPr>
              <a:t>thei</a:t>
            </a:r>
            <a:r>
              <a:rPr lang="en-US" b="0" i="0" u="none" strike="noStrike" dirty="0">
                <a:solidFill>
                  <a:srgbClr val="222222"/>
                </a:solidFill>
                <a:effectLst/>
                <a:latin typeface="+mn-lt"/>
              </a:rPr>
              <a:t>r AI workloads in any IT environment, no matter where they are located. </a:t>
            </a:r>
          </a:p>
          <a:p>
            <a:pPr algn="l" rtl="0"/>
            <a:endParaRPr lang="en-US" dirty="0">
              <a:solidFill>
                <a:srgbClr val="222222"/>
              </a:solidFill>
              <a:latin typeface="+mn-lt"/>
            </a:endParaRPr>
          </a:p>
          <a:p>
            <a:pPr algn="l" rtl="0"/>
            <a:r>
              <a:rPr lang="en-US" dirty="0">
                <a:latin typeface="+mn-lt"/>
              </a:rPr>
              <a:t>Businesses are demanding AI that produces accurate and trustworthy results, can scale across clouds, and can be easily adapted to enterprise domains and use cases. Watsonx is designed to help clients address those needs.</a:t>
            </a:r>
            <a:endParaRPr lang="en-US" b="0" i="0" u="none" strike="noStrike" dirty="0">
              <a:solidFill>
                <a:srgbClr val="222222"/>
              </a:solidFill>
              <a:effectLst/>
              <a:latin typeface="+mn-lt"/>
            </a:endParaRPr>
          </a:p>
        </p:txBody>
      </p:sp>
      <p:sp>
        <p:nvSpPr>
          <p:cNvPr id="4" name="Slide Number Placeholder 3"/>
          <p:cNvSpPr>
            <a:spLocks noGrp="1"/>
          </p:cNvSpPr>
          <p:nvPr>
            <p:ph type="sldNum" sz="quarter" idx="5"/>
          </p:nvPr>
        </p:nvSpPr>
        <p:spPr/>
        <p:txBody>
          <a:bodyPr/>
          <a:lstStyle/>
          <a:p>
            <a:fld id="{7C2E4B97-47D2-F84D-B38D-90044C23DECA}" type="slidenum">
              <a:rPr lang="en-US" smtClean="0"/>
              <a:t>19</a:t>
            </a:fld>
            <a:endParaRPr lang="en-US" dirty="0"/>
          </a:p>
        </p:txBody>
      </p:sp>
    </p:spTree>
    <p:extLst>
      <p:ext uri="{BB962C8B-B14F-4D97-AF65-F5344CB8AC3E}">
        <p14:creationId xmlns:p14="http://schemas.microsoft.com/office/powerpoint/2010/main" val="983788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686"/>
          <p:cNvSpPr>
            <a:spLocks noGrp="1" noRot="1" noChangeAspect="1"/>
          </p:cNvSpPr>
          <p:nvPr>
            <p:ph type="sldImg"/>
          </p:nvPr>
        </p:nvSpPr>
        <p:spPr>
          <a:xfrm>
            <a:off x="206375" y="342900"/>
            <a:ext cx="6546850" cy="3683000"/>
          </a:xfrm>
          <a:prstGeom prst="rect">
            <a:avLst/>
          </a:prstGeom>
        </p:spPr>
        <p:txBody>
          <a:bodyPr/>
          <a:lstStyle/>
          <a:p>
            <a:endParaRPr dirty="0"/>
          </a:p>
        </p:txBody>
      </p:sp>
      <p:sp>
        <p:nvSpPr>
          <p:cNvPr id="687" name="Shape 687"/>
          <p:cNvSpPr>
            <a:spLocks noGrp="1"/>
          </p:cNvSpPr>
          <p:nvPr>
            <p:ph type="body" sz="quarter" idx="1"/>
          </p:nvPr>
        </p:nvSpPr>
        <p:spPr>
          <a:prstGeom prst="rect">
            <a:avLst/>
          </a:prstGeom>
        </p:spPr>
        <p:txBody>
          <a:bodyPr/>
          <a:lstStyle/>
          <a:p>
            <a:r>
              <a:rPr lang="en-US" dirty="0">
                <a:latin typeface="+mn-lt"/>
              </a:rPr>
              <a:t>Companies</a:t>
            </a:r>
            <a:r>
              <a:rPr dirty="0">
                <a:latin typeface="+mn-lt"/>
              </a:rPr>
              <a:t> around the world are recognizing the benefits of generative AI. </a:t>
            </a:r>
            <a:r>
              <a:rPr lang="en-US" dirty="0">
                <a:latin typeface="+mn-lt"/>
              </a:rPr>
              <a:t>When combined with automation technology, generative AI </a:t>
            </a:r>
            <a:r>
              <a:rPr dirty="0">
                <a:latin typeface="+mn-lt"/>
              </a:rPr>
              <a:t>can help </a:t>
            </a:r>
            <a:r>
              <a:rPr lang="en-US" dirty="0">
                <a:latin typeface="+mn-lt"/>
              </a:rPr>
              <a:t>clients</a:t>
            </a:r>
            <a:r>
              <a:rPr dirty="0">
                <a:latin typeface="+mn-lt"/>
              </a:rPr>
              <a:t> improve interactions with customers and partners, as well as boost operational efficiency and productivity. As a result, business leaders are </a:t>
            </a:r>
            <a:r>
              <a:rPr lang="en-US" dirty="0">
                <a:latin typeface="+mn-lt"/>
              </a:rPr>
              <a:t>increasingly </a:t>
            </a:r>
            <a:r>
              <a:rPr dirty="0">
                <a:latin typeface="+mn-lt"/>
              </a:rPr>
              <a:t>asked how they </a:t>
            </a:r>
            <a:r>
              <a:rPr lang="en-US" dirty="0">
                <a:latin typeface="+mn-lt"/>
              </a:rPr>
              <a:t>use</a:t>
            </a:r>
            <a:r>
              <a:rPr dirty="0">
                <a:latin typeface="+mn-lt"/>
              </a:rPr>
              <a:t> generative AI to transform their organizations. </a:t>
            </a:r>
          </a:p>
          <a:p>
            <a:endParaRPr dirty="0">
              <a:latin typeface="+mn-lt"/>
            </a:endParaRPr>
          </a:p>
          <a:p>
            <a:r>
              <a:rPr dirty="0">
                <a:latin typeface="+mn-lt"/>
              </a:rPr>
              <a:t>The </a:t>
            </a:r>
            <a:r>
              <a:rPr lang="en-US" dirty="0">
                <a:latin typeface="+mn-lt"/>
              </a:rPr>
              <a:t>growing</a:t>
            </a:r>
            <a:r>
              <a:rPr dirty="0">
                <a:latin typeface="+mn-lt"/>
              </a:rPr>
              <a:t> adoption of </a:t>
            </a:r>
            <a:r>
              <a:rPr lang="en-US" dirty="0">
                <a:latin typeface="+mn-lt"/>
              </a:rPr>
              <a:t>generative AI across </a:t>
            </a:r>
            <a:r>
              <a:rPr dirty="0">
                <a:latin typeface="+mn-lt"/>
              </a:rPr>
              <a:t>industries reflects their crucial role in leveraging foundation models and large language models </a:t>
            </a:r>
            <a:r>
              <a:rPr lang="en-US" dirty="0">
                <a:latin typeface="+mn-lt"/>
              </a:rPr>
              <a:t>(LLMs) </a:t>
            </a:r>
            <a:r>
              <a:rPr dirty="0">
                <a:latin typeface="+mn-lt"/>
              </a:rPr>
              <a:t>in the enterprise. This, in turn, is driving a new era of work and productivity across industries.</a:t>
            </a:r>
            <a:endParaRPr lang="en-US" dirty="0">
              <a:latin typeface="+mn-lt"/>
            </a:endParaRPr>
          </a:p>
          <a:p>
            <a:endParaRPr lang="en-US" dirty="0">
              <a:latin typeface="+mn-lt"/>
            </a:endParaRPr>
          </a:p>
          <a:p>
            <a:r>
              <a:rPr lang="en-US" b="0" kern="100" dirty="0">
                <a:effectLst/>
                <a:latin typeface="+mn-lt"/>
                <a:ea typeface="Calibri" panose="020F0502020204030204" pitchFamily="34" charset="0"/>
                <a:cs typeface="Times New Roman (Body CS)"/>
              </a:rPr>
              <a:t>Generative AI’s impact on productivity will add up to USD 4 trillion in the global economy. To put that in perspective, the fifth largest economy by gross domestic product (GDP) in 2023 was about USD 3.7 trillion. However, at the end of 2023, most of generative AI was in the experimental phase.</a:t>
            </a:r>
          </a:p>
          <a:p>
            <a:pPr marL="0" indent="0">
              <a:buFont typeface="Arial" panose="020B0604020202020204" pitchFamily="34" charset="0"/>
              <a:buNone/>
            </a:pPr>
            <a:endParaRPr lang="en-US" b="0" kern="100" dirty="0">
              <a:effectLst/>
              <a:latin typeface="+mn-lt"/>
              <a:ea typeface="Calibri" panose="020F0502020204030204" pitchFamily="34" charset="0"/>
              <a:cs typeface="Times New Roman (Body CS)"/>
            </a:endParaRPr>
          </a:p>
          <a:p>
            <a:r>
              <a:rPr lang="en-US" dirty="0">
                <a:latin typeface="+mn-lt"/>
                <a:cs typeface="Calibri Light" panose="020F0302020204030204" pitchFamily="34" charset="0"/>
              </a:rPr>
              <a:t>IBM has a long history of leadership and innovation in the AI space. IBM first created Watson, which is specifically designed for AI for business in 2008. Since then, IBM has made great strides in productizing many of these innovations into real open-source applications that solve tangible business challenges enterprises are facing. </a:t>
            </a:r>
            <a:endParaRPr lang="en-US" kern="100" dirty="0">
              <a:effectLst/>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endParaRPr lang="en-US" kern="100" dirty="0">
              <a:effectLst/>
              <a:latin typeface="+mn-lt"/>
              <a:ea typeface="Calibri" panose="020F0502020204030204" pitchFamily="34" charset="0"/>
              <a:cs typeface="Times New Roman" panose="02020603050405020304" pitchFamily="18" charset="0"/>
            </a:endParaRPr>
          </a:p>
          <a:p>
            <a:r>
              <a:rPr lang="en-US" kern="100" dirty="0">
                <a:effectLst/>
                <a:latin typeface="+mn-lt"/>
                <a:ea typeface="Calibri" panose="020F0502020204030204" pitchFamily="34" charset="0"/>
                <a:cs typeface="Times New Roman" panose="02020603050405020304" pitchFamily="18" charset="0"/>
              </a:rPr>
              <a:t>IBM has completed over 40,000 AI engagements since it’s debut and continues to work with over 85% of the Fortune 1000.</a:t>
            </a:r>
          </a:p>
          <a:p>
            <a:endParaRPr lang="en-US" kern="100" dirty="0">
              <a:latin typeface="+mn-lt"/>
              <a:ea typeface="Calibri" panose="020F0502020204030204" pitchFamily="34" charset="0"/>
              <a:cs typeface="Times New Roman" panose="02020603050405020304" pitchFamily="18" charset="0"/>
            </a:endParaRPr>
          </a:p>
          <a:p>
            <a:r>
              <a:rPr lang="en-US" kern="100" dirty="0">
                <a:effectLst/>
                <a:latin typeface="+mn-lt"/>
                <a:ea typeface="Calibri" panose="020F0502020204030204" pitchFamily="34" charset="0"/>
                <a:cs typeface="Times New Roman" panose="02020603050405020304" pitchFamily="18" charset="0"/>
              </a:rPr>
              <a:t>In 2023</a:t>
            </a:r>
            <a:r>
              <a:rPr lang="en-US" kern="100" dirty="0">
                <a:latin typeface="+mn-lt"/>
                <a:ea typeface="Calibri" panose="020F0502020204030204" pitchFamily="34" charset="0"/>
                <a:cs typeface="Times New Roman" panose="02020603050405020304" pitchFamily="18" charset="0"/>
              </a:rPr>
              <a:t>, IBM</a:t>
            </a:r>
            <a:r>
              <a:rPr lang="en-US" kern="100" dirty="0">
                <a:effectLst/>
                <a:latin typeface="+mn-lt"/>
                <a:ea typeface="Calibri" panose="020F0502020204030204" pitchFamily="34" charset="0"/>
                <a:cs typeface="Times New Roman" panose="02020603050405020304" pitchFamily="18" charset="0"/>
              </a:rPr>
              <a:t> launched watsonx, an AI and data platform to power </a:t>
            </a:r>
            <a:r>
              <a:rPr lang="en-US" b="0" i="0" dirty="0">
                <a:solidFill>
                  <a:srgbClr val="161616"/>
                </a:solidFill>
                <a:effectLst/>
                <a:latin typeface="+mn-lt"/>
              </a:rPr>
              <a:t>foundation models and generative AI for the enterprise. </a:t>
            </a:r>
            <a:r>
              <a:rPr lang="en-US" dirty="0">
                <a:solidFill>
                  <a:srgbClr val="161616"/>
                </a:solidFill>
                <a:latin typeface="+mn-lt"/>
              </a:rPr>
              <a:t>IBM is</a:t>
            </a:r>
            <a:r>
              <a:rPr lang="en-US" kern="100" dirty="0">
                <a:effectLst/>
                <a:latin typeface="+mn-lt"/>
                <a:ea typeface="Calibri" panose="020F0502020204030204" pitchFamily="34" charset="0"/>
                <a:cs typeface="Times New Roman" panose="02020603050405020304" pitchFamily="18" charset="0"/>
              </a:rPr>
              <a:t> now m</a:t>
            </a:r>
            <a:r>
              <a:rPr lang="en-US" dirty="0">
                <a:latin typeface="+mn-lt"/>
              </a:rPr>
              <a:t>anaging 1,200 AI models worldwide, including country-specific requirements… and we’re </a:t>
            </a:r>
            <a:r>
              <a:rPr lang="en-US" kern="100" dirty="0">
                <a:effectLst/>
                <a:latin typeface="+mn-lt"/>
                <a:ea typeface="Calibri" panose="020F0502020204030204" pitchFamily="34" charset="0"/>
                <a:cs typeface="Times New Roman" panose="02020603050405020304" pitchFamily="18" charset="0"/>
              </a:rPr>
              <a:t>just getting started.</a:t>
            </a:r>
            <a:endParaRPr lang="en-US" dirty="0">
              <a:latin typeface="+mn-lt"/>
            </a:endParaRPr>
          </a:p>
          <a:p>
            <a:endParaRPr lang="en-US" dirty="0">
              <a:latin typeface="+mn-lt"/>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latin typeface="+mn-lt"/>
              </a:rPr>
              <a:t>Reference:</a:t>
            </a:r>
          </a:p>
          <a:p>
            <a:pPr marR="0" lvl="0" algn="l" defTabSz="685800" rtl="0" eaLnBrk="1" fontAlgn="auto" latinLnBrk="0" hangingPunct="1">
              <a:lnSpc>
                <a:spcPct val="100000"/>
              </a:lnSpc>
              <a:spcBef>
                <a:spcPts val="0"/>
              </a:spcBef>
              <a:spcAft>
                <a:spcPts val="0"/>
              </a:spcAft>
              <a:buClrTx/>
              <a:buSzTx/>
              <a:tabLst/>
              <a:defRPr/>
            </a:pPr>
            <a:r>
              <a:rPr lang="en-US" kern="0" baseline="30000" dirty="0">
                <a:latin typeface="+mn-lt"/>
                <a:sym typeface="IBM Plex Sans Light"/>
              </a:rPr>
              <a:t>1</a:t>
            </a:r>
            <a:r>
              <a:rPr lang="en-US" dirty="0">
                <a:latin typeface="+mn-lt"/>
              </a:rPr>
              <a:t>CEO decision-making in the age of AI, IBM Institute for Business Value (IBV), June 2023: </a:t>
            </a:r>
            <a:r>
              <a:rPr lang="en-US" dirty="0">
                <a:latin typeface="+mn-lt"/>
                <a:hlinkClick r:id="rId3"/>
              </a:rPr>
              <a:t>https://www.ibm.com/thought-leadership/institute-business-value/en-us/c-suite-study/ceo</a:t>
            </a:r>
            <a:endParaRPr lang="en-US" dirty="0">
              <a:latin typeface="+mn-lt"/>
            </a:endParaRPr>
          </a:p>
        </p:txBody>
      </p:sp>
      <p:sp>
        <p:nvSpPr>
          <p:cNvPr id="2" name="Slide Number Placeholder 3">
            <a:extLst>
              <a:ext uri="{FF2B5EF4-FFF2-40B4-BE49-F238E27FC236}">
                <a16:creationId xmlns:a16="http://schemas.microsoft.com/office/drawing/2014/main" id="{BEDDC027-2066-3D2E-7332-54A780AAF9C3}"/>
              </a:ext>
            </a:extLst>
          </p:cNvPr>
          <p:cNvSpPr>
            <a:spLocks noGrp="1"/>
          </p:cNvSpPr>
          <p:nvPr>
            <p:ph type="sldNum" sz="quarter" idx="5"/>
          </p:nvPr>
        </p:nvSpPr>
        <p:spPr>
          <a:xfrm>
            <a:off x="6434387" y="8844128"/>
            <a:ext cx="345533" cy="232251"/>
          </a:xfrm>
        </p:spPr>
        <p:txBody>
          <a:bodyPr/>
          <a:lstStyle/>
          <a:p>
            <a:fld id="{6E2E38B8-B0B4-AD41-AC6E-B781F46A9FD3}"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b="0" i="0" u="none" strike="noStrike" dirty="0">
                <a:effectLst/>
                <a:latin typeface="+mn-lt"/>
              </a:rPr>
              <a:t>IBM watsonx.ai. is an enterprise studio to train, validate, tune, and deploy traditional machine learning (ML) and foundation models (FMs) that provide generative AI capabilities.</a:t>
            </a:r>
            <a:r>
              <a:rPr lang="en-US" dirty="0">
                <a:latin typeface="+mn-lt"/>
              </a:rPr>
              <a:t> IBM watsonx.ai components include a Foundation Model Library, a Prompt Lab, a Tuning Studio, and Data Science and Machine Learning Operations (MLOps) capabilities. Specifically:</a:t>
            </a:r>
          </a:p>
          <a:p>
            <a:endParaRPr lang="en-US" dirty="0">
              <a:latin typeface="+mn-lt"/>
              <a:cs typeface="Calibri"/>
            </a:endParaRPr>
          </a:p>
          <a:p>
            <a:pPr marL="171450" indent="-171450">
              <a:buFont typeface="Arial" panose="020B0604020202020204" pitchFamily="34" charset="0"/>
              <a:buChar char="•"/>
            </a:pPr>
            <a:r>
              <a:rPr lang="en-US" b="1" dirty="0">
                <a:latin typeface="+mn-lt"/>
              </a:rPr>
              <a:t>Foundation Model Library - </a:t>
            </a:r>
            <a:r>
              <a:rPr lang="en-US" dirty="0">
                <a:latin typeface="+mn-lt"/>
              </a:rPr>
              <a:t>Clients have access to a family of IBM models of different sizes and architectures, IBM selected open-source models from the Hugging Face community, and other third-party models including Llama and StarCoder large language model (LLM) for code generation. </a:t>
            </a:r>
          </a:p>
          <a:p>
            <a:pPr marL="171450" indent="-171450">
              <a:buFont typeface="Arial" panose="020B0604020202020204" pitchFamily="34" charset="0"/>
              <a:buChar char="•"/>
            </a:pPr>
            <a:endParaRPr lang="en-US" dirty="0">
              <a:latin typeface="+mn-lt"/>
              <a:cs typeface="Calibri"/>
            </a:endParaRPr>
          </a:p>
          <a:p>
            <a:pPr marL="171450" indent="-171450">
              <a:buFont typeface="Arial" panose="020B0604020202020204" pitchFamily="34" charset="0"/>
              <a:buChar char="•"/>
            </a:pPr>
            <a:r>
              <a:rPr lang="en-US" b="1" dirty="0">
                <a:latin typeface="+mn-lt"/>
                <a:cs typeface="Calibri"/>
              </a:rPr>
              <a:t>Prompt Lab - </a:t>
            </a:r>
            <a:r>
              <a:rPr lang="en-US" dirty="0">
                <a:latin typeface="+mn-lt"/>
              </a:rPr>
              <a:t>AI builders can work with FMs through prompts and experiment with zero-shot, one-shot, or few-shot prompting to support a range of natural language processing (NLP) type tasks including question answering, content generation, summarization, text classification, and extraction. This lab helps beginners to experts build, manage, and benchmark their prompts.</a:t>
            </a:r>
            <a:endParaRPr lang="en-US" dirty="0">
              <a:latin typeface="+mn-lt"/>
              <a:cs typeface="Calibri"/>
            </a:endParaRPr>
          </a:p>
          <a:p>
            <a:pPr marL="171450" indent="-171450">
              <a:buFont typeface="Arial" panose="020B0604020202020204" pitchFamily="34" charset="0"/>
              <a:buChar char="•"/>
            </a:pPr>
            <a:endParaRPr lang="en-US" dirty="0">
              <a:latin typeface="+mn-lt"/>
              <a:cs typeface="Calibri"/>
            </a:endParaRPr>
          </a:p>
          <a:p>
            <a:pPr marL="171450" indent="-171450">
              <a:buFont typeface="Arial" panose="020B0604020202020204" pitchFamily="34" charset="0"/>
              <a:buChar char="•"/>
            </a:pPr>
            <a:r>
              <a:rPr lang="en-US" b="1" dirty="0">
                <a:latin typeface="+mn-lt"/>
                <a:cs typeface="Calibri"/>
              </a:rPr>
              <a:t>Tuning Studio - </a:t>
            </a:r>
            <a:r>
              <a:rPr lang="en-US" dirty="0">
                <a:latin typeface="+mn-lt"/>
              </a:rPr>
              <a:t>FMs can be further customized for better performance. Tuning can be useful to adapt existing models to domain-specific tasks (for example, learn new tasks or be very domain specific). Tuning also allows businesses to harness their proprietary data to differentiate their applications with focused, business data. </a:t>
            </a:r>
          </a:p>
          <a:p>
            <a:pPr marL="171450" indent="-171450">
              <a:buFont typeface="Arial" panose="020B0604020202020204" pitchFamily="34" charset="0"/>
              <a:buChar char="•"/>
            </a:pPr>
            <a:endParaRPr lang="en-US" dirty="0">
              <a:latin typeface="+mn-lt"/>
            </a:endParaRPr>
          </a:p>
          <a:p>
            <a:pPr marL="171450" indent="-171450">
              <a:buFont typeface="Arial" panose="020B0604020202020204" pitchFamily="34" charset="0"/>
              <a:buChar char="•"/>
            </a:pPr>
            <a:r>
              <a:rPr lang="en-US" sz="1000" b="1" kern="0" dirty="0">
                <a:latin typeface="+mn-lt"/>
                <a:cs typeface="Times New Roman"/>
              </a:rPr>
              <a:t>Instruct Lab </a:t>
            </a:r>
            <a:r>
              <a:rPr lang="en-US" sz="1000" kern="0" dirty="0">
                <a:latin typeface="+mn-lt"/>
                <a:cs typeface="Times New Roman"/>
              </a:rPr>
              <a:t>enables rapid LLM development with a novel approach to tune and train models with new skills and knowledge, leveraging the best of the open-source community.</a:t>
            </a:r>
          </a:p>
          <a:p>
            <a:pPr marL="171450" indent="-171450">
              <a:buFont typeface="Arial" panose="020B0604020202020204" pitchFamily="34" charset="0"/>
              <a:buChar char="•"/>
            </a:pPr>
            <a:endParaRPr lang="en-US" b="1" dirty="0">
              <a:latin typeface="+mn-lt"/>
              <a:cs typeface="Calibri"/>
            </a:endParaRPr>
          </a:p>
          <a:p>
            <a:pPr marL="171450" indent="-171450">
              <a:buFont typeface="Arial" panose="020B0604020202020204" pitchFamily="34" charset="0"/>
              <a:buChar char="•"/>
            </a:pPr>
            <a:r>
              <a:rPr lang="en-US" b="1" dirty="0">
                <a:latin typeface="+mn-lt"/>
                <a:cs typeface="Calibri"/>
              </a:rPr>
              <a:t>Data Science and MLOps - </a:t>
            </a:r>
            <a:r>
              <a:rPr lang="en-US" dirty="0">
                <a:latin typeface="+mn-lt"/>
                <a:cs typeface="Calibri"/>
              </a:rPr>
              <a:t>IBM provides a</a:t>
            </a:r>
            <a:r>
              <a:rPr lang="en-US" dirty="0">
                <a:latin typeface="+mn-lt"/>
              </a:rPr>
              <a:t>ll the tools, pipelines and runtimes powered by FMs a business needs to support building ML models automatically. Clients can automate their entire AI model lifecycle from development to deployment with connections to a variety of application programming interfaces (APIs), software development kits (SDKs), and libraries. </a:t>
            </a:r>
            <a:endParaRPr lang="en-US" dirty="0">
              <a:latin typeface="+mn-lt"/>
              <a:cs typeface="Calibri"/>
            </a:endParaRPr>
          </a:p>
        </p:txBody>
      </p:sp>
      <p:sp>
        <p:nvSpPr>
          <p:cNvPr id="4" name="Slide Number Placeholder 3"/>
          <p:cNvSpPr>
            <a:spLocks noGrp="1"/>
          </p:cNvSpPr>
          <p:nvPr>
            <p:ph type="sldNum" sz="quarter" idx="5"/>
          </p:nvPr>
        </p:nvSpPr>
        <p:spPr/>
        <p:txBody>
          <a:bodyPr/>
          <a:lstStyle/>
          <a:p>
            <a:fld id="{7C2E4B97-47D2-F84D-B38D-90044C23DECA}" type="slidenum">
              <a:rPr lang="en-US" smtClean="0"/>
              <a:t>20</a:t>
            </a:fld>
            <a:endParaRPr lang="en-US" dirty="0"/>
          </a:p>
        </p:txBody>
      </p:sp>
    </p:spTree>
    <p:extLst>
      <p:ext uri="{BB962C8B-B14F-4D97-AF65-F5344CB8AC3E}">
        <p14:creationId xmlns:p14="http://schemas.microsoft.com/office/powerpoint/2010/main" val="3047617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a:lnSpc>
                <a:spcPct val="107000"/>
              </a:lnSpc>
            </a:pPr>
            <a:r>
              <a:rPr lang="en-US" kern="100" dirty="0">
                <a:effectLst/>
                <a:latin typeface="+mn-lt"/>
                <a:ea typeface="Calibri" panose="020F0502020204030204" pitchFamily="34" charset="0"/>
                <a:cs typeface="Times New Roman" panose="02020603050405020304" pitchFamily="18" charset="0"/>
              </a:rPr>
              <a:t>IBM’s AI solution includes both traditional AI (IBM Watson Studio and Watson Machine Learning) as well as generative AI.  </a:t>
            </a:r>
          </a:p>
          <a:p>
            <a:pPr>
              <a:lnSpc>
                <a:spcPct val="107000"/>
              </a:lnSpc>
            </a:pPr>
            <a:endParaRPr lang="en-US" kern="100" dirty="0">
              <a:effectLst/>
              <a:latin typeface="+mn-lt"/>
              <a:ea typeface="Calibri" panose="020F0502020204030204" pitchFamily="34" charset="0"/>
              <a:cs typeface="Times New Roman" panose="02020603050405020304" pitchFamily="18" charset="0"/>
            </a:endParaRPr>
          </a:p>
          <a:p>
            <a:pPr>
              <a:lnSpc>
                <a:spcPct val="107000"/>
              </a:lnSpc>
            </a:pPr>
            <a:r>
              <a:rPr lang="en-US" kern="100" dirty="0">
                <a:effectLst/>
                <a:latin typeface="+mn-lt"/>
                <a:ea typeface="Calibri" panose="020F0502020204030204" pitchFamily="34" charset="0"/>
                <a:cs typeface="Times New Roman" panose="02020603050405020304" pitchFamily="18" charset="0"/>
              </a:rPr>
              <a:t>There are some important factors clients need to consider when implementing generative AI in their businesses:</a:t>
            </a:r>
          </a:p>
          <a:p>
            <a:pPr>
              <a:lnSpc>
                <a:spcPct val="107000"/>
              </a:lnSpc>
            </a:pPr>
            <a:endParaRPr lang="en-US" kern="100" dirty="0">
              <a:effectLst/>
              <a:latin typeface="+mn-lt"/>
              <a:ea typeface="Calibri" panose="020F0502020204030204" pitchFamily="34" charset="0"/>
              <a:cs typeface="Times New Roman" panose="02020603050405020304" pitchFamily="18" charset="0"/>
            </a:endParaRPr>
          </a:p>
          <a:p>
            <a:pPr marL="177747" indent="-177747">
              <a:lnSpc>
                <a:spcPct val="107000"/>
              </a:lnSpc>
              <a:buFont typeface="Arial" panose="020B0604020202020204" pitchFamily="34" charset="0"/>
              <a:buChar char="•"/>
            </a:pPr>
            <a:r>
              <a:rPr lang="en-US" kern="100" dirty="0">
                <a:effectLst/>
                <a:latin typeface="+mn-lt"/>
                <a:ea typeface="Calibri" panose="020F0502020204030204" pitchFamily="34" charset="0"/>
                <a:cs typeface="Times New Roman" panose="02020603050405020304" pitchFamily="18" charset="0"/>
              </a:rPr>
              <a:t>One model will not rule them all. Instead of one model to address all use cases and performance needs, clients will benefit from many models — IBM models, open-source models, and client-tuned models. As clients participate in the creation process, they may need to build (or more likely fine-tune models) to create their own models. The global open AI community is incredibly vibrant and creative. It offers a wide diversity of innovations and models at an accelerated pace; and through IBM’s partnership with Hugging Face, IBM is incorporating the best open-source models, datasets, and libraries into the watsonx.ai platform to increase the value of foundation models (FMs) to clients’ businesses.</a:t>
            </a:r>
          </a:p>
          <a:p>
            <a:pPr marL="177747" indent="-177747">
              <a:lnSpc>
                <a:spcPct val="107000"/>
              </a:lnSpc>
              <a:buFont typeface="Arial" panose="020B0604020202020204" pitchFamily="34" charset="0"/>
              <a:buChar char="•"/>
            </a:pPr>
            <a:endParaRPr lang="en-US" kern="100" dirty="0">
              <a:effectLst/>
              <a:latin typeface="+mn-lt"/>
              <a:ea typeface="Calibri" panose="020F0502020204030204" pitchFamily="34" charset="0"/>
              <a:cs typeface="Times New Roman" panose="02020603050405020304" pitchFamily="18" charset="0"/>
            </a:endParaRPr>
          </a:p>
          <a:p>
            <a:pPr marL="177747" indent="-177747">
              <a:lnSpc>
                <a:spcPct val="107000"/>
              </a:lnSpc>
              <a:buFont typeface="Arial" panose="020B0604020202020204" pitchFamily="34" charset="0"/>
              <a:buChar char="•"/>
            </a:pPr>
            <a:r>
              <a:rPr lang="en-US" kern="100" dirty="0">
                <a:effectLst/>
                <a:latin typeface="+mn-lt"/>
                <a:ea typeface="Calibri" panose="020F0502020204030204" pitchFamily="34" charset="0"/>
                <a:cs typeface="Times New Roman" panose="02020603050405020304" pitchFamily="18" charset="0"/>
              </a:rPr>
              <a:t>IBM is building “families” of FMs of different sizes, architectures and even domains, what’s more it’s providing multiple tuning methods from which clients can choose. IBM’s model architectures bring together cutting-edge innovations from IBM Research and the open research community to deliver performance, speed, and efficiency — architectures optimized for generative tasks, or for fine-tuning on specific tasks, for high inference efficiency and performance, or speed and effectiveness for enterprise natural language processing (NLP) tasks. </a:t>
            </a:r>
            <a:r>
              <a:rPr lang="en-US" kern="100" dirty="0">
                <a:latin typeface="+mn-lt"/>
                <a:ea typeface="Calibri" panose="020F0502020204030204" pitchFamily="34" charset="0"/>
                <a:cs typeface="Times New Roman" panose="02020603050405020304" pitchFamily="18" charset="0"/>
              </a:rPr>
              <a:t>T</a:t>
            </a:r>
            <a:r>
              <a:rPr lang="en-US" kern="100" dirty="0">
                <a:effectLst/>
                <a:latin typeface="+mn-lt"/>
                <a:ea typeface="Calibri" panose="020F0502020204030204" pitchFamily="34" charset="0"/>
                <a:cs typeface="Times New Roman" panose="02020603050405020304" pitchFamily="18" charset="0"/>
              </a:rPr>
              <a:t>hese models can be customized for a range of enterprise tasks in customer care, digital labor, IT operations, </a:t>
            </a:r>
            <a:r>
              <a:rPr lang="en-US" kern="100" dirty="0">
                <a:latin typeface="+mn-lt"/>
                <a:ea typeface="Calibri" panose="020F0502020204030204" pitchFamily="34" charset="0"/>
                <a:cs typeface="Times New Roman" panose="02020603050405020304" pitchFamily="18" charset="0"/>
              </a:rPr>
              <a:t>c</a:t>
            </a:r>
            <a:r>
              <a:rPr lang="en-US" kern="100" dirty="0">
                <a:effectLst/>
                <a:latin typeface="+mn-lt"/>
                <a:ea typeface="Calibri" panose="020F0502020204030204" pitchFamily="34" charset="0"/>
                <a:cs typeface="Times New Roman" panose="02020603050405020304" pitchFamily="18" charset="0"/>
              </a:rPr>
              <a:t>ybersecurity, and more. </a:t>
            </a:r>
          </a:p>
          <a:p>
            <a:pPr marL="177747" indent="-177747">
              <a:lnSpc>
                <a:spcPct val="107000"/>
              </a:lnSpc>
              <a:buFont typeface="Arial" panose="020B0604020202020204" pitchFamily="34" charset="0"/>
              <a:buChar char="•"/>
            </a:pPr>
            <a:endParaRPr lang="en-US" kern="100" dirty="0">
              <a:effectLst/>
              <a:latin typeface="+mn-lt"/>
              <a:ea typeface="Calibri" panose="020F0502020204030204" pitchFamily="34" charset="0"/>
              <a:cs typeface="Times New Roman" panose="02020603050405020304" pitchFamily="18" charset="0"/>
            </a:endParaRPr>
          </a:p>
          <a:p>
            <a:pPr marL="177747" indent="-177747">
              <a:lnSpc>
                <a:spcPct val="107000"/>
              </a:lnSpc>
              <a:buFont typeface="Arial" panose="020B0604020202020204" pitchFamily="34" charset="0"/>
              <a:buChar char="•"/>
            </a:pPr>
            <a:r>
              <a:rPr lang="en-US" kern="100" dirty="0">
                <a:effectLst/>
                <a:latin typeface="+mn-lt"/>
                <a:ea typeface="Calibri" panose="020F0502020204030204" pitchFamily="34" charset="0"/>
                <a:cs typeface="Times New Roman" panose="02020603050405020304" pitchFamily="18" charset="0"/>
              </a:rPr>
              <a:t>IBM’s strategy is to help clients infuse AI into their business processes, so it is important to have application programming interfaces (APIs), Python libraries, starter notebooks, and a software development kit (SDK) to provide easy and simple entry points for new generative AI users, and for data scientists to quickly determine how to exploit FMs and generative AI. </a:t>
            </a:r>
          </a:p>
          <a:p>
            <a:pPr>
              <a:lnSpc>
                <a:spcPct val="107000"/>
              </a:lnSpc>
            </a:pPr>
            <a:endParaRPr lang="en-US" kern="100" dirty="0">
              <a:effectLst/>
              <a:latin typeface="+mn-lt"/>
              <a:ea typeface="Calibri" panose="020F0502020204030204" pitchFamily="34" charset="0"/>
              <a:cs typeface="Times New Roman" panose="02020603050405020304" pitchFamily="18" charset="0"/>
            </a:endParaRPr>
          </a:p>
          <a:p>
            <a:r>
              <a:rPr lang="en-US" dirty="0">
                <a:latin typeface="+mn-lt"/>
              </a:rPr>
              <a:t>With watsonx.ai, clients have a complete AI platform that empowers clients to train, validate, tune, and deploy their AI models, both traditional and generative.  </a:t>
            </a:r>
          </a:p>
        </p:txBody>
      </p:sp>
      <p:sp>
        <p:nvSpPr>
          <p:cNvPr id="4" name="Slide Number Placeholder 3"/>
          <p:cNvSpPr>
            <a:spLocks noGrp="1"/>
          </p:cNvSpPr>
          <p:nvPr>
            <p:ph type="sldNum" sz="quarter" idx="5"/>
          </p:nvPr>
        </p:nvSpPr>
        <p:spPr/>
        <p:txBody>
          <a:bodyPr/>
          <a:lstStyle/>
          <a:p>
            <a:fld id="{7C2E4B97-47D2-F84D-B38D-90044C23DECA}" type="slidenum">
              <a:rPr lang="en-US" smtClean="0"/>
              <a:t>21</a:t>
            </a:fld>
            <a:endParaRPr lang="en-US" dirty="0"/>
          </a:p>
        </p:txBody>
      </p:sp>
    </p:spTree>
    <p:extLst>
      <p:ext uri="{BB962C8B-B14F-4D97-AF65-F5344CB8AC3E}">
        <p14:creationId xmlns:p14="http://schemas.microsoft.com/office/powerpoint/2010/main" val="2116315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dirty="0">
                <a:latin typeface="+mn-lt"/>
              </a:rPr>
              <a:t>Businesses are excited about the prospect of tapping foundation models (FMs) and machine learning (ML) in one place, with their own data, to accelerate generative AI workloads. </a:t>
            </a:r>
          </a:p>
          <a:p>
            <a:endParaRPr lang="en-US" dirty="0">
              <a:latin typeface="+mn-lt"/>
            </a:endParaRPr>
          </a:p>
          <a:p>
            <a:r>
              <a:rPr lang="en-US" dirty="0">
                <a:latin typeface="+mn-lt"/>
              </a:rPr>
              <a:t>IBM watsonx.ai is helping companies tailor AI solutions to suit their specific needs. </a:t>
            </a:r>
          </a:p>
          <a:p>
            <a:endParaRPr lang="en-US" dirty="0">
              <a:latin typeface="+mn-lt"/>
              <a:cs typeface="Calibri"/>
            </a:endParaRPr>
          </a:p>
          <a:p>
            <a:r>
              <a:rPr lang="en-US" b="1" dirty="0">
                <a:latin typeface="+mn-lt"/>
              </a:rPr>
              <a:t>NASA: </a:t>
            </a:r>
            <a:r>
              <a:rPr lang="en-US" dirty="0">
                <a:latin typeface="+mn-lt"/>
              </a:rPr>
              <a:t>Collaborated with IBM to train a geospatial FM using watsonx.ai and the IBM Cloud Vela supercomputer. This FM was released as an open-source asset on Hugging Face. Specifically, this model was trained using NASA’s extensive set of sensor data collected by its network of satellites and can be used to detect natural hazards and trac changes to vegetation and wildlife habitat.</a:t>
            </a:r>
          </a:p>
          <a:p>
            <a:endParaRPr lang="en-US" dirty="0">
              <a:latin typeface="+mn-lt"/>
            </a:endParaRPr>
          </a:p>
          <a:p>
            <a:r>
              <a:rPr lang="en-US" b="1" dirty="0">
                <a:latin typeface="+mn-lt"/>
              </a:rPr>
              <a:t>Wimbledon: </a:t>
            </a:r>
            <a:r>
              <a:rPr lang="en-US" b="0" dirty="0">
                <a:latin typeface="+mn-lt"/>
              </a:rPr>
              <a:t>IBM worked with Wimbledon tennis championship to use FMs to generate tennis commentary based on live collection on match statistics. This generated text was used as informative and engaging video clip narrations for fans and used varied sentence structures and vocabulary.</a:t>
            </a:r>
            <a:endParaRPr lang="en-US" b="1" dirty="0">
              <a:latin typeface="+mn-lt"/>
            </a:endParaRPr>
          </a:p>
          <a:p>
            <a:endParaRPr lang="en-US" dirty="0">
              <a:latin typeface="+mn-lt"/>
              <a:cs typeface="Calibri" panose="020F0502020204030204"/>
            </a:endParaRPr>
          </a:p>
          <a:p>
            <a:r>
              <a:rPr lang="en-US" b="1" dirty="0">
                <a:latin typeface="+mn-lt"/>
              </a:rPr>
              <a:t>Technology Dynamics, Inc. (TechD): </a:t>
            </a:r>
            <a:r>
              <a:rPr lang="en-US" b="0" dirty="0">
                <a:latin typeface="+mn-lt"/>
              </a:rPr>
              <a:t>Marc Martin, President and CEO, TechD, a</a:t>
            </a:r>
            <a:r>
              <a:rPr lang="en-US" dirty="0">
                <a:latin typeface="+mn-lt"/>
              </a:rPr>
              <a:t> leading services implementor in the data and AI space, notes how they look forward to collaborating with IBM to implement and iterate generative AI use cases across businesses. Martin states, “IBM watsonx.ai brings value and choice to the playing field. Many companies today have already banned some generative AI vendors and products by name. Having controlled, governed, and proven models - that can even run offline - is critical to our ability to deliver. Having watsonx.ai to ease the organizational and contractual concerns and accelerators like NeuralSeek to speed implementation and maintenance time allow us to slash delivery time from 3-4 months down to 3-4 weeks for many customer care use cases."</a:t>
            </a:r>
            <a:endParaRPr lang="en-US" dirty="0">
              <a:latin typeface="+mn-lt"/>
              <a:cs typeface="Calibri"/>
            </a:endParaRPr>
          </a:p>
          <a:p>
            <a:endParaRPr lang="en-US" dirty="0">
              <a:latin typeface="+mn-lt"/>
            </a:endParaRPr>
          </a:p>
          <a:p>
            <a:r>
              <a:rPr lang="en-US" b="1" dirty="0">
                <a:latin typeface="+mn-lt"/>
              </a:rPr>
              <a:t>CrushBank Technology, Inc.,: </a:t>
            </a:r>
            <a:r>
              <a:rPr lang="en-US" dirty="0">
                <a:latin typeface="+mn-lt"/>
              </a:rPr>
              <a:t>A leader in the AI knowledge management space providing services to transform IT support, teamed up with IBM to explore multiple use cases leveraging the generative AI and FM capabilities of watsonx.ai. David Tan, CTO, CrushBank Technology notes, "We are especially interested in leveraging the summarization features in watsonx.ai to greatly improve service delivery. Providing IT agents with a comprehensive and accurate information source quickly and reliably eliminates the need to go through multiple documents manually. Integrating watsonx.ai capabilities with our data information sources, we can correlate and summarize information from various documents, delivering concise natural language answers.” </a:t>
            </a:r>
          </a:p>
          <a:p>
            <a:endParaRPr lang="en-US" dirty="0">
              <a:latin typeface="+mn-lt"/>
              <a:cs typeface="Calibri"/>
            </a:endParaRPr>
          </a:p>
          <a:p>
            <a:r>
              <a:rPr lang="en-US" b="1" dirty="0">
                <a:latin typeface="+mn-lt"/>
                <a:cs typeface="Calibri"/>
              </a:rPr>
              <a:t>References:</a:t>
            </a:r>
          </a:p>
          <a:p>
            <a:pPr marR="0" lvl="0" algn="l" defTabSz="2438522" rtl="0" eaLnBrk="1" fontAlgn="auto" latinLnBrk="0" hangingPunct="1">
              <a:lnSpc>
                <a:spcPct val="110000"/>
              </a:lnSpc>
              <a:spcBef>
                <a:spcPts val="0"/>
              </a:spcBef>
              <a:spcAft>
                <a:spcPts val="0"/>
              </a:spcAft>
              <a:buClrTx/>
              <a:buSzTx/>
              <a:tabLst/>
              <a:defRPr/>
            </a:pPr>
            <a:r>
              <a:rPr lang="en-US" dirty="0">
                <a:latin typeface="+mn-lt"/>
              </a:rPr>
              <a:t>IBM Brings Generative AI Commentary and AI Draw Analysis to the Wimbledon Digital Experience, IBM, June 2023: </a:t>
            </a:r>
            <a:r>
              <a:rPr lang="en-US" u="none" dirty="0">
                <a:latin typeface="+mn-lt"/>
                <a:hlinkClick r:id="rId3"/>
              </a:rPr>
              <a:t>https://newsroom.ibm.com/2023-06-21-IBM-Brings-Generative-AI-Commentary-and-AI-Draw-Analysis-to-the-Wimbledon-Digital-Experience</a:t>
            </a:r>
            <a:r>
              <a:rPr lang="en-US" u="none" dirty="0">
                <a:latin typeface="+mn-lt"/>
              </a:rPr>
              <a:t> </a:t>
            </a:r>
          </a:p>
          <a:p>
            <a:pPr marL="174570" indent="-174570">
              <a:buFont typeface="Arial" panose="020B0604020202020204" pitchFamily="34" charset="0"/>
              <a:buChar char="•"/>
            </a:pPr>
            <a:endParaRPr lang="en-US" dirty="0">
              <a:latin typeface="+mn-lt"/>
            </a:endParaRPr>
          </a:p>
          <a:p>
            <a:r>
              <a:rPr lang="en-US" dirty="0">
                <a:latin typeface="+mn-lt"/>
              </a:rPr>
              <a:t>IBM and NASA team up to spur new discoveries about our planet, IBM, February 2023: </a:t>
            </a:r>
            <a:r>
              <a:rPr lang="en-US" dirty="0">
                <a:latin typeface="+mn-lt"/>
                <a:hlinkClick r:id="rId4"/>
              </a:rPr>
              <a:t>https://research.ibm.com/blog/ibm-nasa-foundation-models</a:t>
            </a:r>
            <a:r>
              <a:rPr lang="en-US" dirty="0">
                <a:latin typeface="+mn-lt"/>
              </a:rPr>
              <a:t> </a:t>
            </a:r>
          </a:p>
          <a:p>
            <a:pPr marL="174570" indent="-174570">
              <a:buFont typeface="Arial" panose="020B0604020202020204" pitchFamily="34" charset="0"/>
              <a:buChar char="•"/>
            </a:pPr>
            <a:endParaRPr lang="en-US" dirty="0">
              <a:latin typeface="+mn-lt"/>
            </a:endParaRPr>
          </a:p>
          <a:p>
            <a:r>
              <a:rPr lang="en-US" dirty="0">
                <a:latin typeface="+mn-lt"/>
              </a:rPr>
              <a:t>IBM and NASA Open Source Largest Geospatial AI Foundation Model on Hugging Face. IBM, August 2023: </a:t>
            </a:r>
            <a:r>
              <a:rPr lang="en-US" dirty="0">
                <a:latin typeface="+mn-lt"/>
                <a:hlinkClick r:id="rId5"/>
              </a:rPr>
              <a:t>https://newsroom.ibm.com/2023-08-03-IBM-and-NASA-Open-Source-Largest-Geospatial-AI-Foundation-Model-on-Hugging-Face</a:t>
            </a:r>
            <a:endParaRPr lang="en-US" dirty="0">
              <a:latin typeface="+mn-lt"/>
            </a:endParaRPr>
          </a:p>
          <a:p>
            <a:endParaRPr lang="en-US" b="1" dirty="0">
              <a:latin typeface="+mn-lt"/>
              <a:cs typeface="Calibri"/>
            </a:endParaRPr>
          </a:p>
          <a:p>
            <a:r>
              <a:rPr lang="en-US" dirty="0">
                <a:latin typeface="+mn-lt"/>
                <a:cs typeface="Calibri"/>
              </a:rPr>
              <a:t>TechD, CrushBank and more watsonx client quotes: </a:t>
            </a:r>
            <a:r>
              <a:rPr lang="en-US" dirty="0">
                <a:latin typeface="+mn-lt"/>
                <a:cs typeface="Calibri"/>
                <a:hlinkClick r:id="rId6"/>
              </a:rPr>
              <a:t>https://www.ibm.com/watsonx/resources/client-quotes</a:t>
            </a:r>
            <a:endParaRPr lang="en-US" dirty="0">
              <a:latin typeface="+mn-lt"/>
              <a:cs typeface="Calibri"/>
            </a:endParaRPr>
          </a:p>
        </p:txBody>
      </p:sp>
      <p:sp>
        <p:nvSpPr>
          <p:cNvPr id="4" name="Slide Number Placeholder 3"/>
          <p:cNvSpPr>
            <a:spLocks noGrp="1"/>
          </p:cNvSpPr>
          <p:nvPr>
            <p:ph type="sldNum" sz="quarter" idx="5"/>
          </p:nvPr>
        </p:nvSpPr>
        <p:spPr/>
        <p:txBody>
          <a:bodyPr/>
          <a:lstStyle/>
          <a:p>
            <a:pPr defTabSz="1862674">
              <a:defRPr/>
            </a:pPr>
            <a:fld id="{6E2E38B8-B0B4-AD41-AC6E-B781F46A9FD3}" type="slidenum">
              <a:rPr lang="en-US">
                <a:solidFill>
                  <a:srgbClr val="000000"/>
                </a:solidFill>
              </a:rPr>
              <a:pPr defTabSz="1862674">
                <a:defRPr/>
              </a:pPr>
              <a:t>22</a:t>
            </a:fld>
            <a:endParaRPr lang="en-US" dirty="0">
              <a:solidFill>
                <a:srgbClr val="000000"/>
              </a:solidFill>
            </a:endParaRPr>
          </a:p>
        </p:txBody>
      </p:sp>
    </p:spTree>
    <p:extLst>
      <p:ext uri="{BB962C8B-B14F-4D97-AF65-F5344CB8AC3E}">
        <p14:creationId xmlns:p14="http://schemas.microsoft.com/office/powerpoint/2010/main" val="1836315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b="0" i="0" u="none" strike="noStrike" dirty="0">
                <a:effectLst/>
                <a:latin typeface="+mn-lt"/>
              </a:rPr>
              <a:t>IBM watsonx.data. is </a:t>
            </a:r>
            <a:r>
              <a:rPr lang="en-US" dirty="0">
                <a:latin typeface="+mn-lt"/>
              </a:rPr>
              <a:t>IBM’s</a:t>
            </a:r>
            <a:r>
              <a:rPr lang="en-US" b="0" i="0" u="none" strike="noStrike" dirty="0">
                <a:effectLst/>
                <a:latin typeface="+mn-lt"/>
              </a:rPr>
              <a:t> massive, curated data repository that is ready to be tapped to train and fine tune models, with a state-of-the-art data management system. </a:t>
            </a:r>
          </a:p>
          <a:p>
            <a:endParaRPr lang="en-US" dirty="0">
              <a:latin typeface="+mn-lt"/>
              <a:cs typeface="Calibri"/>
            </a:endParaRPr>
          </a:p>
          <a:p>
            <a:r>
              <a:rPr lang="en-US" dirty="0">
                <a:latin typeface="+mn-lt"/>
              </a:rPr>
              <a:t>Watsonx.data makes it possible for clients to scale analytics and AI with a fit-for-purpose hybrid, open data lakehouse, built on a next-generation (multicloud and multi-engine) architecture, supported by querying, governance, and open data formats to access and share data. With watsonx.data, clients can connect to data in minutes, quickly get trusted insights, and reduce their data warehouse costs. As of 4Q23, watsonx.data is available as a service on IBM Cloud and Amazon Web Services (AWS) and as containerized software for prompt deployment.</a:t>
            </a:r>
            <a:endParaRPr lang="en-US" dirty="0">
              <a:latin typeface="+mn-lt"/>
              <a:cs typeface="Calibri"/>
            </a:endParaRPr>
          </a:p>
        </p:txBody>
      </p:sp>
      <p:sp>
        <p:nvSpPr>
          <p:cNvPr id="4" name="Slide Number Placeholder 3"/>
          <p:cNvSpPr>
            <a:spLocks noGrp="1"/>
          </p:cNvSpPr>
          <p:nvPr>
            <p:ph type="sldNum" sz="quarter" idx="5"/>
          </p:nvPr>
        </p:nvSpPr>
        <p:spPr/>
        <p:txBody>
          <a:bodyPr/>
          <a:lstStyle/>
          <a:p>
            <a:fld id="{7C2E4B97-47D2-F84D-B38D-90044C23DECA}" type="slidenum">
              <a:rPr lang="en-US" smtClean="0"/>
              <a:t>23</a:t>
            </a:fld>
            <a:endParaRPr lang="en-US" dirty="0"/>
          </a:p>
        </p:txBody>
      </p:sp>
    </p:spTree>
    <p:extLst>
      <p:ext uri="{BB962C8B-B14F-4D97-AF65-F5344CB8AC3E}">
        <p14:creationId xmlns:p14="http://schemas.microsoft.com/office/powerpoint/2010/main" val="1685283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lvl="0">
              <a:defRPr/>
            </a:pPr>
            <a:r>
              <a:rPr lang="en-US" dirty="0">
                <a:latin typeface="+mn-lt"/>
              </a:rPr>
              <a:t>With </a:t>
            </a:r>
            <a:r>
              <a:rPr lang="en-US" kern="100" dirty="0">
                <a:latin typeface="+mn-lt"/>
                <a:ea typeface="Calibri" panose="020F0502020204030204" pitchFamily="34" charset="0"/>
                <a:cs typeface="Times New Roman" panose="02020603050405020304" pitchFamily="18" charset="0"/>
              </a:rPr>
              <a:t>w</a:t>
            </a:r>
            <a:r>
              <a:rPr lang="en-US" dirty="0">
                <a:latin typeface="+mn-lt"/>
              </a:rPr>
              <a:t>atsonx.data, organizations can optimize their analytics and AI workloads by selecting the right engine for the right workload at the right cost, anywhere — without having to copy data to multiple platforms and while taking advantage of integrated metadata. </a:t>
            </a:r>
          </a:p>
          <a:p>
            <a:pPr lvl="0">
              <a:defRPr/>
            </a:pPr>
            <a:endParaRPr lang="en-US" dirty="0">
              <a:latin typeface="+mn-lt"/>
            </a:endParaRPr>
          </a:p>
          <a:p>
            <a:r>
              <a:rPr lang="en-US" dirty="0">
                <a:latin typeface="+mn-lt"/>
              </a:rPr>
              <a:t>With watsonx.data, clients can scale up or down automatically, optimizing costs and ensuring the right workload is running on the best engine for the job. </a:t>
            </a:r>
            <a:r>
              <a:rPr lang="en-US" dirty="0">
                <a:solidFill>
                  <a:srgbClr val="3F3F3F"/>
                </a:solidFill>
                <a:effectLst/>
                <a:latin typeface="+mn-lt"/>
              </a:rPr>
              <a:t>Through augmenting workload optimization with watsonx.data, an organization can reduce data warehouse costs by 50 percent.</a:t>
            </a:r>
            <a:r>
              <a:rPr lang="en-US" baseline="30000" dirty="0">
                <a:solidFill>
                  <a:srgbClr val="3F3F3F"/>
                </a:solidFill>
                <a:effectLst/>
                <a:latin typeface="+mn-lt"/>
              </a:rPr>
              <a:t>1</a:t>
            </a:r>
            <a:r>
              <a:rPr lang="en-US" dirty="0">
                <a:solidFill>
                  <a:srgbClr val="3F3F3F"/>
                </a:solidFill>
                <a:effectLst/>
                <a:latin typeface="+mn-lt"/>
              </a:rPr>
              <a:t> </a:t>
            </a:r>
            <a:r>
              <a:rPr lang="en-US" dirty="0">
                <a:latin typeface="+mn-lt"/>
              </a:rPr>
              <a:t>By sharing data on low-cost object storage between multiple analytics engines, watsonx.data can use fit-for-purpose engines for different workloads. For example, many AI and machine learning (ML) focused workloads are best suited to run on a Spark compute-optimized engine, whereas it’s likely the case that a business intelligence (BI) focused use case is better suited for the cache-optimized structured query language (SQL) Presto engine. Caching of data and metadata within Presto is provided by Alluxio and RaptorX. Caching not only eliminates the need to read frequently accessed data, but also reduces query latency by eliminating frequent calls to the metastore. </a:t>
            </a:r>
          </a:p>
          <a:p>
            <a:pPr lvl="0">
              <a:defRPr/>
            </a:pPr>
            <a:br>
              <a:rPr lang="en-US" dirty="0">
                <a:latin typeface="+mn-lt"/>
              </a:rPr>
            </a:br>
            <a:r>
              <a:rPr lang="en-US" dirty="0">
                <a:latin typeface="+mn-lt"/>
                <a:ea typeface="Calibri" panose="020F0502020204030204" pitchFamily="34" charset="0"/>
                <a:cs typeface="Times New Roman" panose="02020603050405020304" pitchFamily="18" charset="0"/>
              </a:rPr>
              <a:t>Clients should consider these questions to see whether a modern lakehouse architecture with </a:t>
            </a:r>
            <a:r>
              <a:rPr lang="en-US" kern="100" dirty="0">
                <a:latin typeface="+mn-lt"/>
                <a:ea typeface="Calibri" panose="020F0502020204030204" pitchFamily="34" charset="0"/>
                <a:cs typeface="Times New Roman" panose="02020603050405020304" pitchFamily="18" charset="0"/>
              </a:rPr>
              <a:t>w</a:t>
            </a:r>
            <a:r>
              <a:rPr lang="en-US" dirty="0">
                <a:latin typeface="+mn-lt"/>
              </a:rPr>
              <a:t>atsonx</a:t>
            </a:r>
            <a:r>
              <a:rPr lang="en-US" dirty="0">
                <a:latin typeface="+mn-lt"/>
                <a:ea typeface="Calibri" panose="020F0502020204030204" pitchFamily="34" charset="0"/>
                <a:cs typeface="Times New Roman" panose="02020603050405020304" pitchFamily="18" charset="0"/>
              </a:rPr>
              <a:t>.data can work with their data, and workloads, while saving money: </a:t>
            </a:r>
          </a:p>
          <a:p>
            <a:pPr lvl="0">
              <a:defRPr/>
            </a:pPr>
            <a:endParaRPr lang="en-US" dirty="0">
              <a:latin typeface="+mn-lt"/>
              <a:ea typeface="Calibri" panose="020F0502020204030204" pitchFamily="34" charset="0"/>
              <a:cs typeface="Times New Roman" panose="02020603050405020304" pitchFamily="18" charset="0"/>
            </a:endParaRPr>
          </a:p>
          <a:p>
            <a:pPr marL="174570" indent="-174570">
              <a:buFont typeface="Arial" panose="020B0604020202020204" pitchFamily="34" charset="0"/>
              <a:buChar char="•"/>
              <a:defRPr/>
            </a:pPr>
            <a:r>
              <a:rPr lang="en-US" dirty="0">
                <a:latin typeface="+mn-lt"/>
              </a:rPr>
              <a:t>Is data being centralized into a data lake or in a data warehouse, on-premises or in the cloud? </a:t>
            </a:r>
          </a:p>
          <a:p>
            <a:pPr marL="174570" indent="-174570">
              <a:buFont typeface="Arial" panose="020B0604020202020204" pitchFamily="34" charset="0"/>
              <a:buChar char="•"/>
              <a:defRPr/>
            </a:pPr>
            <a:endParaRPr lang="en-US" dirty="0">
              <a:latin typeface="+mn-lt"/>
            </a:endParaRPr>
          </a:p>
          <a:p>
            <a:pPr marL="174570" indent="-174570">
              <a:buFont typeface="Arial" panose="020B0604020202020204" pitchFamily="34" charset="0"/>
              <a:buChar char="•"/>
              <a:defRPr/>
            </a:pPr>
            <a:r>
              <a:rPr lang="en-US" dirty="0">
                <a:latin typeface="+mn-lt"/>
              </a:rPr>
              <a:t>Are their workloads today inside a data warehouse that don’t necessarily need to be there because they don’t need high performance, are staging tables, or another reason? </a:t>
            </a:r>
          </a:p>
          <a:p>
            <a:pPr marL="174570" indent="-174570">
              <a:buFont typeface="Arial" panose="020B0604020202020204" pitchFamily="34" charset="0"/>
              <a:buChar char="•"/>
              <a:defRPr/>
            </a:pPr>
            <a:endParaRPr lang="en-US" dirty="0">
              <a:latin typeface="+mn-lt"/>
            </a:endParaRPr>
          </a:p>
          <a:p>
            <a:pPr marL="174570" indent="-174570">
              <a:buFont typeface="Arial" panose="020B0604020202020204" pitchFamily="34" charset="0"/>
              <a:buChar char="•"/>
              <a:defRPr/>
            </a:pPr>
            <a:r>
              <a:rPr lang="en-US" dirty="0">
                <a:latin typeface="+mn-lt"/>
              </a:rPr>
              <a:t>How are costs being managed and what is the performance of these architectures? </a:t>
            </a:r>
          </a:p>
          <a:p>
            <a:pPr marL="174570" indent="-174570">
              <a:buFont typeface="Arial" panose="020B0604020202020204" pitchFamily="34" charset="0"/>
              <a:buChar char="•"/>
              <a:defRPr/>
            </a:pPr>
            <a:endParaRPr lang="en-US" dirty="0">
              <a:latin typeface="+mn-lt"/>
            </a:endParaRPr>
          </a:p>
          <a:p>
            <a:pPr>
              <a:defRPr/>
            </a:pPr>
            <a:r>
              <a:rPr lang="en-US" b="1" dirty="0">
                <a:latin typeface="+mn-lt"/>
              </a:rPr>
              <a:t>Reference:</a:t>
            </a:r>
            <a:endParaRPr lang="en-US" dirty="0">
              <a:latin typeface="+mn-lt"/>
            </a:endParaRPr>
          </a:p>
          <a:p>
            <a:pPr defTabSz="2482903">
              <a:defRPr/>
            </a:pPr>
            <a:r>
              <a:rPr lang="en-US" baseline="30000" dirty="0">
                <a:solidFill>
                  <a:srgbClr val="000000"/>
                </a:solidFill>
                <a:latin typeface="+mn-lt"/>
                <a:ea typeface="IBM Plex Sans" panose="020B0503050203000203" pitchFamily="34" charset="0"/>
                <a:cs typeface="IBM Plex Sans" panose="020B0503050203000203" pitchFamily="34" charset="0"/>
              </a:rPr>
              <a:t>1</a:t>
            </a:r>
            <a:r>
              <a:rPr lang="en-US" dirty="0">
                <a:solidFill>
                  <a:srgbClr val="000000"/>
                </a:solidFill>
                <a:latin typeface="+mn-lt"/>
                <a:ea typeface="IBM Plex Sans" panose="020B0503050203000203" pitchFamily="34" charset="0"/>
                <a:cs typeface="IBM Plex Sans" panose="020B0503050203000203" pitchFamily="34" charset="0"/>
              </a:rPr>
              <a:t>When comparing published 2023 list prices normalized for virtual private cloud (VPC) hours of IBM watsonx.data to several major cloud data warehouse vendors. Savings may vary depending on configurations, workloads and vendors. </a:t>
            </a:r>
            <a:endParaRPr lang="en-US" dirty="0">
              <a:solidFill>
                <a:srgbClr val="000000"/>
              </a:solidFill>
              <a:highlight>
                <a:srgbClr val="FFFF00"/>
              </a:highlight>
              <a:latin typeface="+mn-lt"/>
            </a:endParaRPr>
          </a:p>
        </p:txBody>
      </p:sp>
      <p:sp>
        <p:nvSpPr>
          <p:cNvPr id="4" name="Slide Number Placeholder 3"/>
          <p:cNvSpPr>
            <a:spLocks noGrp="1"/>
          </p:cNvSpPr>
          <p:nvPr>
            <p:ph type="sldNum" sz="quarter" idx="5"/>
          </p:nvPr>
        </p:nvSpPr>
        <p:spPr/>
        <p:txBody>
          <a:bodyPr/>
          <a:lstStyle/>
          <a:p>
            <a:pPr defTabSz="1862674">
              <a:defRPr/>
            </a:pPr>
            <a:fld id="{6E2E38B8-B0B4-AD41-AC6E-B781F46A9FD3}" type="slidenum">
              <a:rPr lang="en-US">
                <a:solidFill>
                  <a:srgbClr val="000000"/>
                </a:solidFill>
              </a:rPr>
              <a:pPr defTabSz="1862674">
                <a:defRPr/>
              </a:pPr>
              <a:t>24</a:t>
            </a:fld>
            <a:endParaRPr lang="en-US" dirty="0">
              <a:solidFill>
                <a:srgbClr val="000000"/>
              </a:solidFill>
            </a:endParaRPr>
          </a:p>
        </p:txBody>
      </p:sp>
    </p:spTree>
    <p:extLst>
      <p:ext uri="{BB962C8B-B14F-4D97-AF65-F5344CB8AC3E}">
        <p14:creationId xmlns:p14="http://schemas.microsoft.com/office/powerpoint/2010/main" val="39017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j-lt"/>
              </a:rPr>
              <a:t>No matter where a client’s data lives across the hybrid cloud, watsonx.data can connect and access that data remotely. By reducing data pipelines and simplifying data transformation, clients can seamlessly combine data from existing sources with new data in the lakehouse to unlock new insights, faster.</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effectLst/>
              <a:latin typeface="+mj-lt"/>
              <a:ea typeface="Calibri" panose="020F0502020204030204" pitchFamily="34" charset="0"/>
              <a:cs typeface="Times New Roman" panose="02020603050405020304" pitchFamily="18" charset="0"/>
            </a:endParaRPr>
          </a:p>
          <a:p>
            <a:r>
              <a:rPr lang="en-US" dirty="0">
                <a:latin typeface="+mj-lt"/>
                <a:ea typeface="Calibri" panose="020F0502020204030204" pitchFamily="34" charset="0"/>
                <a:cs typeface="Times New Roman" panose="02020603050405020304" pitchFamily="18" charset="0"/>
              </a:rPr>
              <a:t>Watsonx.data leverages</a:t>
            </a:r>
            <a:r>
              <a:rPr lang="en-US" i="0" dirty="0">
                <a:effectLst/>
                <a:latin typeface="+mj-lt"/>
                <a:ea typeface="Calibri" panose="020F0502020204030204" pitchFamily="34" charset="0"/>
                <a:cs typeface="Times New Roman" panose="02020603050405020304" pitchFamily="18" charset="0"/>
              </a:rPr>
              <a:t> the Apache Iceberg open table format, shared metadata, and cost-effective object storage to share a single copy of data across multiple query engines (like Presto and Spark). This </a:t>
            </a:r>
            <a:r>
              <a:rPr lang="en-US" dirty="0">
                <a:latin typeface="+mj-lt"/>
                <a:ea typeface="Calibri" panose="020F0502020204030204" pitchFamily="34" charset="0"/>
                <a:cs typeface="Times New Roman" panose="02020603050405020304" pitchFamily="18" charset="0"/>
              </a:rPr>
              <a:t>facilitates </a:t>
            </a:r>
            <a:r>
              <a:rPr lang="en-US" dirty="0">
                <a:effectLst/>
                <a:latin typeface="+mj-lt"/>
                <a:ea typeface="Calibri" panose="020F0502020204030204" pitchFamily="34" charset="0"/>
                <a:cs typeface="Times New Roman" panose="02020603050405020304" pitchFamily="18" charset="0"/>
              </a:rPr>
              <a:t>collaboration, minimizes duplication and can help to reduce security and governance risks by reducing the number of copies necessary to support different users and tools.</a:t>
            </a:r>
          </a:p>
          <a:p>
            <a:endParaRPr lang="en-US" dirty="0">
              <a:effectLst/>
              <a:latin typeface="+mj-lt"/>
              <a:ea typeface="Calibri" panose="020F0502020204030204" pitchFamily="34" charset="0"/>
              <a:cs typeface="Times New Roman" panose="02020603050405020304" pitchFamily="18" charset="0"/>
            </a:endParaRPr>
          </a:p>
          <a:p>
            <a:r>
              <a:rPr lang="en-US" dirty="0">
                <a:latin typeface="+mj-lt"/>
              </a:rPr>
              <a:t>A key component of watsonx.data is the use of multiple query engines such as Presto and Spark. Presto is an open-source, distributed structured query language (SQL) designed for analytic queries against data of any size, that's fast, reliable, and efficient at scale. Apache Spark is an open-source, unified analytics engine for large-scale data processing and machine learning (ML) pipelines. With Spark, clients can run data engineering, data wrangling, data science, and ML workloads with data parallelism and fault tolerance.</a:t>
            </a:r>
          </a:p>
          <a:p>
            <a:endParaRPr lang="en-US" dirty="0">
              <a:latin typeface="+mj-lt"/>
            </a:endParaRPr>
          </a:p>
          <a:p>
            <a:r>
              <a:rPr lang="en-US" dirty="0">
                <a:latin typeface="+mj-lt"/>
              </a:rPr>
              <a:t>In addition to these core engines (Presto and Spark), external engines that support the Iceberg open table format can also work directly with data in watsonx.data object storage. For example, Db2 and Netezza have been to enhanced to support the Iceberg format, which means Db2 and Netezza-based warehouse can participate in a watsonx.data lakehouse ecosystem as well, accessing the lakehouse data in object storage directly (just as Presto and Spark can). Additionally, consider the ever-important transactional data that many clients generate on IBM Z (mainframe), including data in Db2 for z/OS, IMS, and VSAM. With IBM Data Gate for watsonx, clients can derive greater value from their </a:t>
            </a:r>
            <a:r>
              <a:rPr lang="en-US" b="0" i="0" u="none" strike="noStrike" baseline="0" dirty="0">
                <a:latin typeface="+mj-lt"/>
              </a:rPr>
              <a:t>watsonx.data lakehouse and existing IBM Z investment. Data can be replicated to Iceberg tables in watsonx.data, where it can be analyzed independently, or </a:t>
            </a:r>
            <a:r>
              <a:rPr lang="en-US" dirty="0">
                <a:latin typeface="+mj-lt"/>
              </a:rPr>
              <a:t>it can be joined with existing data in the lakehouse, to support analytics and AI workloads. </a:t>
            </a:r>
          </a:p>
          <a:p>
            <a:endParaRPr lang="en-US" dirty="0">
              <a:latin typeface="+mj-lt"/>
            </a:endParaRPr>
          </a:p>
          <a:p>
            <a:pPr marL="0" marR="0" lvl="0" indent="0" algn="l" defTabSz="2482903" rtl="0" eaLnBrk="1" fontAlgn="auto" latinLnBrk="0" hangingPunct="1">
              <a:lnSpc>
                <a:spcPct val="110000"/>
              </a:lnSpc>
              <a:spcBef>
                <a:spcPts val="0"/>
              </a:spcBef>
              <a:spcAft>
                <a:spcPts val="0"/>
              </a:spcAft>
              <a:buClrTx/>
              <a:buSzTx/>
              <a:buFontTx/>
              <a:buNone/>
              <a:tabLst/>
              <a:defRPr/>
            </a:pPr>
            <a:r>
              <a:rPr lang="en-US" kern="0" dirty="0">
                <a:solidFill>
                  <a:srgbClr val="000000"/>
                </a:solidFill>
                <a:latin typeface="+mj-lt"/>
                <a:sym typeface="IBM Plex Sans Light"/>
              </a:rPr>
              <a:t>Clients can b</a:t>
            </a:r>
            <a:r>
              <a:rPr lang="en-US" b="0" kern="0" dirty="0">
                <a:solidFill>
                  <a:srgbClr val="000000"/>
                </a:solidFill>
                <a:latin typeface="+mj-lt"/>
                <a:sym typeface="IBM Plex Sans Light"/>
              </a:rPr>
              <a:t>ring </a:t>
            </a:r>
            <a:r>
              <a:rPr lang="en-US" kern="0" dirty="0">
                <a:solidFill>
                  <a:srgbClr val="000000"/>
                </a:solidFill>
                <a:latin typeface="+mj-lt"/>
                <a:sym typeface="IBM Plex Sans Light"/>
              </a:rPr>
              <a:t>their </a:t>
            </a:r>
            <a:r>
              <a:rPr lang="en-US" b="0" kern="0" dirty="0">
                <a:solidFill>
                  <a:srgbClr val="000000"/>
                </a:solidFill>
                <a:latin typeface="+mj-lt"/>
                <a:sym typeface="IBM Plex Sans Light"/>
              </a:rPr>
              <a:t>own data and stay in control of their data. </a:t>
            </a:r>
            <a:r>
              <a:rPr lang="en-US" b="0" kern="0" dirty="0">
                <a:solidFill>
                  <a:srgbClr val="000000"/>
                </a:solidFill>
                <a:effectLst/>
                <a:latin typeface="+mj-lt"/>
                <a:ea typeface="Calibri" panose="020F0502020204030204" pitchFamily="34" charset="0"/>
                <a:cs typeface="Times New Roman" panose="02020603050405020304" pitchFamily="18" charset="0"/>
                <a:sym typeface="IBM Plex Sans Light"/>
              </a:rPr>
              <a:t>T</a:t>
            </a:r>
            <a:r>
              <a:rPr lang="en-US" dirty="0">
                <a:effectLst/>
                <a:latin typeface="+mj-lt"/>
                <a:ea typeface="Calibri" panose="020F0502020204030204" pitchFamily="34" charset="0"/>
                <a:cs typeface="Times New Roman" panose="02020603050405020304" pitchFamily="18" charset="0"/>
              </a:rPr>
              <a:t>o truly realize maximum business value from AI, it is crucial for organizations to provide their analysts, business users, and data scientists with self-service access to high-quality, trustworthy, governed data.</a:t>
            </a:r>
            <a:r>
              <a:rPr lang="en-US" dirty="0">
                <a:effectLst/>
                <a:latin typeface="+mj-lt"/>
              </a:rPr>
              <a:t> </a:t>
            </a:r>
            <a:r>
              <a:rPr lang="en-US" b="0" kern="0" dirty="0">
                <a:solidFill>
                  <a:srgbClr val="000000"/>
                </a:solidFill>
                <a:latin typeface="+mj-lt"/>
                <a:sym typeface="IBM Plex Sans Light"/>
              </a:rPr>
              <a:t>In just a few clicks, a client can connect to their existing analytics environments and start deploying fit-for-purpose query engines with integrated metadata and storage. Businesses can p</a:t>
            </a:r>
            <a:r>
              <a:rPr lang="en-US" i="0" dirty="0">
                <a:effectLst/>
                <a:latin typeface="+mj-lt"/>
                <a:ea typeface="Times New Roman" panose="02020603050405020304" pitchFamily="18" charset="0"/>
              </a:rPr>
              <a:t>rotect data, manage compliance, and maintain trust with built-in governance, access controls, and enterprise security. Clients can integrate with IBM’s centralized governance capabilities for automatic policy enforcement, and enable responsible, transparent, and explainable data, and AI workflows across the enterprise.</a:t>
            </a:r>
          </a:p>
          <a:p>
            <a:pPr marL="0" marR="0" lvl="0" indent="0" algn="l" defTabSz="2482903" rtl="0" eaLnBrk="1" fontAlgn="auto" latinLnBrk="0" hangingPunct="1">
              <a:lnSpc>
                <a:spcPct val="110000"/>
              </a:lnSpc>
              <a:spcBef>
                <a:spcPts val="0"/>
              </a:spcBef>
              <a:spcAft>
                <a:spcPts val="0"/>
              </a:spcAft>
              <a:buClrTx/>
              <a:buSzTx/>
              <a:buFontTx/>
              <a:buNone/>
              <a:tabLst/>
              <a:defRPr/>
            </a:pPr>
            <a:endParaRPr lang="en-US" b="0" i="0" u="none" strike="noStrike" dirty="0">
              <a:solidFill>
                <a:srgbClr val="161616"/>
              </a:solidFill>
              <a:effectLst/>
              <a:latin typeface="+mj-lt"/>
            </a:endParaRPr>
          </a:p>
          <a:p>
            <a:pPr marL="0" marR="0" lvl="0" indent="0" algn="l" defTabSz="2482903" rtl="0" eaLnBrk="1" fontAlgn="auto" latinLnBrk="0" hangingPunct="1">
              <a:lnSpc>
                <a:spcPct val="110000"/>
              </a:lnSpc>
              <a:spcBef>
                <a:spcPts val="0"/>
              </a:spcBef>
              <a:spcAft>
                <a:spcPts val="0"/>
              </a:spcAft>
              <a:buClrTx/>
              <a:buSzTx/>
              <a:buFontTx/>
              <a:buNone/>
              <a:tabLst/>
              <a:defRPr/>
            </a:pPr>
            <a:r>
              <a:rPr lang="en-US" b="0" i="0" u="none" strike="noStrike" dirty="0">
                <a:solidFill>
                  <a:srgbClr val="161616"/>
                </a:solidFill>
                <a:effectLst/>
                <a:latin typeface="+mj-lt"/>
              </a:rPr>
              <a:t>By optimizing a client’s artificial intelligence (AI) and analytics workloads and selecting the right engine, for the right workload, at the right cost, organizations can reduce the cost of their data warehouse by up to 50% (when comparing published 2023 list prices normalized for virtual private cloud (VPC) hours of IBM watsonx.data to several major cloud data warehouse vendors; savings may vary depending on configurations, workloads and vendors.)</a:t>
            </a:r>
            <a:br>
              <a:rPr lang="en-US" dirty="0">
                <a:effectLst/>
                <a:latin typeface="+mj-lt"/>
              </a:rPr>
            </a:br>
            <a:endParaRPr lang="en-US" dirty="0">
              <a:effectLst/>
              <a:latin typeface="+mj-lt"/>
            </a:endParaRPr>
          </a:p>
          <a:p>
            <a:pPr defTabSz="2482903">
              <a:defRPr/>
            </a:pPr>
            <a:r>
              <a:rPr lang="en-US" i="0" dirty="0">
                <a:effectLst/>
                <a:latin typeface="+mj-lt"/>
                <a:ea typeface="Times New Roman" panose="02020603050405020304" pitchFamily="18" charset="0"/>
              </a:rPr>
              <a:t>It’s clear how watsonx.data makes it possible for enterprises to scale analytics and AI, by providing a hybrid, open data lakehouse platform to power AI and analytics, with all of a client's data, anywhere. But not only is watsonx.data built for AI it’s built </a:t>
            </a:r>
            <a:r>
              <a:rPr lang="en-US" dirty="0">
                <a:effectLst/>
                <a:latin typeface="+mj-lt"/>
                <a:ea typeface="Times New Roman" panose="02020603050405020304" pitchFamily="18" charset="0"/>
              </a:rPr>
              <a:t>with</a:t>
            </a:r>
            <a:r>
              <a:rPr lang="en-US" i="0" dirty="0">
                <a:effectLst/>
                <a:latin typeface="+mj-lt"/>
                <a:ea typeface="Times New Roman" panose="02020603050405020304" pitchFamily="18" charset="0"/>
              </a:rPr>
              <a:t> AI. One such example of this is a capability </a:t>
            </a:r>
            <a:r>
              <a:rPr lang="en-US" dirty="0">
                <a:effectLst/>
                <a:latin typeface="+mj-lt"/>
                <a:ea typeface="Times New Roman" panose="02020603050405020304" pitchFamily="18" charset="0"/>
              </a:rPr>
              <a:t>called semantic automation</a:t>
            </a:r>
            <a:r>
              <a:rPr lang="en-US" i="0" dirty="0">
                <a:effectLst/>
                <a:latin typeface="+mj-lt"/>
                <a:ea typeface="Times New Roman" panose="02020603050405020304" pitchFamily="18" charset="0"/>
              </a:rPr>
              <a:t>, which lets business users interact with their data simply by using natural language statements and questions. With semantic automation, users can easily discover, augment, and refine data using self-service, conversational access without the need for coding or data engineering expertise.</a:t>
            </a:r>
          </a:p>
          <a:p>
            <a:pPr defTabSz="2482903">
              <a:defRPr/>
            </a:pPr>
            <a:endParaRPr lang="en-US" i="0" dirty="0">
              <a:effectLst/>
              <a:latin typeface="+mj-lt"/>
              <a:ea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j-lt"/>
              </a:rPr>
              <a:t>Efficient data processing is crucial for applications that involve large language models (LLMs), generative AI, and semantic search. These applications rely on vector embeddings, a type of data representation that carries within it semantic information that’s critical for the AI to gain understanding and maintain a long-term memory it can draw upon when executing complex tasks. Vector databases offer optimized storage and querying capabilities for embeddings. Watsonx.data includes Milvus, a popular and highly scalable open-source vector database. With watsonx.data and Milvus, </a:t>
            </a:r>
            <a:r>
              <a:rPr lang="en-US" b="0" i="0" dirty="0">
                <a:solidFill>
                  <a:srgbClr val="000000"/>
                </a:solidFill>
                <a:effectLst/>
                <a:highlight>
                  <a:srgbClr val="FFFFFF"/>
                </a:highlight>
                <a:latin typeface="+mj-lt"/>
              </a:rPr>
              <a:t>clients can unify, curate, and prepare vectorized embeddings for their generative artificial intelligence (gen AI) applications at scale across their trusted, governed data.</a:t>
            </a:r>
          </a:p>
          <a:p>
            <a:endParaRPr lang="en-US" i="0" dirty="0">
              <a:effectLst/>
              <a:latin typeface="+mj-lt"/>
              <a:ea typeface="Times New Roman" panose="02020603050405020304" pitchFamily="18" charset="0"/>
            </a:endParaRPr>
          </a:p>
          <a:p>
            <a:r>
              <a:rPr lang="en-US" b="1" dirty="0">
                <a:latin typeface="+mj-lt"/>
              </a:rPr>
              <a:t>Acronym</a:t>
            </a:r>
            <a:r>
              <a:rPr lang="en-US" dirty="0">
                <a:latin typeface="+mj-lt"/>
              </a:rPr>
              <a:t>:</a:t>
            </a:r>
          </a:p>
          <a:p>
            <a:pPr marL="171450" indent="-171450">
              <a:buFont typeface="Arial" panose="020B0604020202020204" pitchFamily="34" charset="0"/>
              <a:buChar char="•"/>
            </a:pPr>
            <a:r>
              <a:rPr lang="en-US" b="1" dirty="0">
                <a:latin typeface="+mj-lt"/>
              </a:rPr>
              <a:t>VPC</a:t>
            </a:r>
            <a:r>
              <a:rPr lang="en-US" dirty="0">
                <a:latin typeface="+mj-lt"/>
              </a:rPr>
              <a:t> = Virtual processor core</a:t>
            </a:r>
          </a:p>
        </p:txBody>
      </p:sp>
      <p:sp>
        <p:nvSpPr>
          <p:cNvPr id="4" name="Slide Number Placeholder 3"/>
          <p:cNvSpPr>
            <a:spLocks noGrp="1"/>
          </p:cNvSpPr>
          <p:nvPr>
            <p:ph type="sldNum" sz="quarter" idx="5"/>
          </p:nvPr>
        </p:nvSpPr>
        <p:spPr/>
        <p:txBody>
          <a:bodyPr/>
          <a:lstStyle/>
          <a:p>
            <a:pPr defTabSz="931042">
              <a:defRPr/>
            </a:pPr>
            <a:fld id="{6E2E38B8-B0B4-AD41-AC6E-B781F46A9FD3}" type="slidenum">
              <a:rPr lang="en-US">
                <a:solidFill>
                  <a:prstClr val="black"/>
                </a:solidFill>
                <a:latin typeface="+mn-lt"/>
                <a:ea typeface="+mn-ea"/>
                <a:cs typeface="+mn-cs"/>
              </a:rPr>
              <a:pPr defTabSz="931042">
                <a:defRPr/>
              </a:pPr>
              <a:t>25</a:t>
            </a:fld>
            <a:endParaRPr lang="en-US" sz="1200" dirty="0">
              <a:solidFill>
                <a:prstClr val="black"/>
              </a:solidFill>
              <a:latin typeface="+mn-lt"/>
              <a:ea typeface="+mn-ea"/>
              <a:cs typeface="+mn-cs"/>
            </a:endParaRPr>
          </a:p>
        </p:txBody>
      </p:sp>
    </p:spTree>
    <p:extLst>
      <p:ext uri="{BB962C8B-B14F-4D97-AF65-F5344CB8AC3E}">
        <p14:creationId xmlns:p14="http://schemas.microsoft.com/office/powerpoint/2010/main" val="153298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dirty="0">
                <a:latin typeface="+mn-lt"/>
              </a:rPr>
              <a:t>IBM watsonx.data is helping companies scale their AI workloads for all their data, wherever it resides. This slide details some quotes from execution of some companies that look to watsonx.data to scale their AI workloads.</a:t>
            </a:r>
            <a:br>
              <a:rPr lang="en-US" dirty="0">
                <a:latin typeface="+mn-lt"/>
              </a:rPr>
            </a:br>
            <a:endParaRPr lang="en-US" dirty="0">
              <a:latin typeface="+mn-lt"/>
              <a:cs typeface="Calibri"/>
            </a:endParaRPr>
          </a:p>
          <a:p>
            <a:r>
              <a:rPr lang="en-US" b="1" dirty="0">
                <a:latin typeface="+mn-lt"/>
              </a:rPr>
              <a:t>Intel: </a:t>
            </a:r>
            <a:r>
              <a:rPr lang="en-US" dirty="0">
                <a:latin typeface="+mn-lt"/>
              </a:rPr>
              <a:t>“We recognize the importance of watsonx.data and the development of the open-source components that it’s built upon. We look forward to partnering with IBM to optimize the watsonx.data stack, achieving breakthrough performance through our joint technological contributions to the Presto open-source community.”</a:t>
            </a:r>
          </a:p>
          <a:p>
            <a:r>
              <a:rPr lang="en-US" dirty="0">
                <a:latin typeface="+mn-lt"/>
              </a:rPr>
              <a:t>- Das Kamhout, VP and Senior Principal Engineer, Cloud and Enterprise Solutions Group at Intel</a:t>
            </a:r>
            <a:br>
              <a:rPr lang="en-US" dirty="0">
                <a:latin typeface="+mn-lt"/>
              </a:rPr>
            </a:br>
            <a:br>
              <a:rPr lang="en-US" dirty="0">
                <a:latin typeface="+mn-lt"/>
              </a:rPr>
            </a:br>
            <a:r>
              <a:rPr lang="en-US" b="1" dirty="0">
                <a:latin typeface="+mn-lt"/>
              </a:rPr>
              <a:t>Capital Bank: </a:t>
            </a:r>
            <a:r>
              <a:rPr lang="en-US" dirty="0">
                <a:latin typeface="+mn-lt"/>
              </a:rPr>
              <a:t>"Working with IBM, Capital Bank of Jordan is excited to get started with watsonx to further enhance our machine learning (ML) and Al capabilities. Building on our already existing Netezza workloads we aim to see how watsonx can bring all of our data, including unstructured data, together in a single layer, to help drive predictive analytics, reduce customer churn, identify fraud and risky transactions, and optimize precision target marketing. With watsonx, Capital Bank of Jordan is excited to continue their Al journey and enhancing their internal processes and customer experience.”</a:t>
            </a:r>
          </a:p>
          <a:p>
            <a:r>
              <a:rPr lang="en-US" dirty="0">
                <a:latin typeface="+mn-lt"/>
              </a:rPr>
              <a:t>- Bahaa' Awartany, Chief Data Officer, Capital Bank of Jordan</a:t>
            </a:r>
            <a:br>
              <a:rPr lang="en-US" dirty="0">
                <a:latin typeface="+mn-lt"/>
                <a:cs typeface="+mn-lt"/>
              </a:rPr>
            </a:br>
            <a:endParaRPr lang="en-US" dirty="0">
              <a:latin typeface="+mn-lt"/>
              <a:cs typeface="+mn-lt"/>
            </a:endParaRPr>
          </a:p>
          <a:p>
            <a:r>
              <a:rPr lang="en-US" b="1" dirty="0">
                <a:latin typeface="+mn-lt"/>
              </a:rPr>
              <a:t>Cloudera: </a:t>
            </a:r>
            <a:r>
              <a:rPr lang="en-US" dirty="0">
                <a:latin typeface="+mn-lt"/>
              </a:rPr>
              <a:t>“Open data lakehouse architectures powered by the Apache Iceberg table format give organizations the flexibility to use fit-for-purpose analytical solutions to future-proof their data platforms for all workloads,” said Paul Codding, EVP of Product Management of Cloudera. “IBM and Cloudera customers will benefit from a truly open and interoperable hybrid data platform that fuels and accelerates the adoption of AI across an ever-increasing range of use cases and business processes.” </a:t>
            </a:r>
            <a:br>
              <a:rPr lang="en-US" dirty="0">
                <a:latin typeface="+mn-lt"/>
              </a:rPr>
            </a:br>
            <a:r>
              <a:rPr lang="en-US" dirty="0">
                <a:latin typeface="+mn-lt"/>
              </a:rPr>
              <a:t>- Paul Codding, EVP of Product Management at Cloudera</a:t>
            </a:r>
          </a:p>
          <a:p>
            <a:endParaRPr lang="en-US" dirty="0">
              <a:latin typeface="+mn-lt"/>
              <a:cs typeface="+mn-lt"/>
            </a:endParaRPr>
          </a:p>
          <a:p>
            <a:r>
              <a:rPr lang="en-US" b="1" dirty="0">
                <a:latin typeface="+mn-lt"/>
              </a:rPr>
              <a:t>NucleusTeq: </a:t>
            </a:r>
            <a:r>
              <a:rPr lang="en-US" dirty="0">
                <a:latin typeface="+mn-lt"/>
              </a:rPr>
              <a:t>“IBM’s watsonx.data enables next-generation lakehouse architecture for data-driven enterprises. We believe watsonx.data capabilities will help enterprises to lower storage costs and optimize the compute while ensuring seamless data management capabilities across discrete systems to support all data engineering and analytics (AI/ML) needs.” </a:t>
            </a:r>
            <a:br>
              <a:rPr lang="en-US" dirty="0">
                <a:latin typeface="+mn-lt"/>
              </a:rPr>
            </a:br>
            <a:r>
              <a:rPr lang="en-US" dirty="0">
                <a:latin typeface="+mn-lt"/>
              </a:rPr>
              <a:t>- Ashish Baghel, CEO and Founder at NucleusTeq</a:t>
            </a:r>
          </a:p>
          <a:p>
            <a:endParaRPr lang="en-US" dirty="0">
              <a:latin typeface="+mn-lt"/>
              <a:cs typeface="Calibri"/>
            </a:endParaRPr>
          </a:p>
          <a:p>
            <a:r>
              <a:rPr lang="en-US" b="1" dirty="0">
                <a:latin typeface="+mn-lt"/>
                <a:cs typeface="Calibri"/>
              </a:rPr>
              <a:t>Reference:</a:t>
            </a:r>
          </a:p>
          <a:p>
            <a:r>
              <a:rPr lang="en-US" dirty="0">
                <a:latin typeface="+mn-lt"/>
                <a:cs typeface="Calibri"/>
              </a:rPr>
              <a:t>watsonx client quotes: </a:t>
            </a:r>
            <a:r>
              <a:rPr lang="en-US" dirty="0">
                <a:latin typeface="+mn-lt"/>
                <a:cs typeface="Calibri"/>
                <a:hlinkClick r:id="rId3"/>
              </a:rPr>
              <a:t>https://www.ibm.com/watsonx/resources/client-quotes</a:t>
            </a:r>
            <a:endParaRPr lang="en-US" dirty="0">
              <a:latin typeface="+mn-lt"/>
              <a:cs typeface="Calibri"/>
            </a:endParaRPr>
          </a:p>
        </p:txBody>
      </p:sp>
      <p:sp>
        <p:nvSpPr>
          <p:cNvPr id="4" name="Slide Number Placeholder 3"/>
          <p:cNvSpPr>
            <a:spLocks noGrp="1"/>
          </p:cNvSpPr>
          <p:nvPr>
            <p:ph type="sldNum" sz="quarter" idx="5"/>
          </p:nvPr>
        </p:nvSpPr>
        <p:spPr/>
        <p:txBody>
          <a:bodyPr/>
          <a:lstStyle/>
          <a:p>
            <a:pPr defTabSz="1862674">
              <a:defRPr/>
            </a:pPr>
            <a:fld id="{6E2E38B8-B0B4-AD41-AC6E-B781F46A9FD3}" type="slidenum">
              <a:rPr lang="en-US">
                <a:solidFill>
                  <a:srgbClr val="000000"/>
                </a:solidFill>
              </a:rPr>
              <a:pPr defTabSz="1862674">
                <a:defRPr/>
              </a:pPr>
              <a:t>26</a:t>
            </a:fld>
            <a:endParaRPr lang="en-US" dirty="0">
              <a:solidFill>
                <a:srgbClr val="000000"/>
              </a:solidFill>
            </a:endParaRPr>
          </a:p>
        </p:txBody>
      </p:sp>
    </p:spTree>
    <p:extLst>
      <p:ext uri="{BB962C8B-B14F-4D97-AF65-F5344CB8AC3E}">
        <p14:creationId xmlns:p14="http://schemas.microsoft.com/office/powerpoint/2010/main" val="2162749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b="0" i="0" u="none" strike="noStrike" dirty="0">
                <a:effectLst/>
                <a:latin typeface="+mn-lt"/>
              </a:rPr>
              <a:t>IBM watsonx.governance is a powerful set of tools to ensure a client’s AI assets are executing responsibly. As </a:t>
            </a:r>
            <a:r>
              <a:rPr lang="en-US" dirty="0">
                <a:latin typeface="+mn-lt"/>
              </a:rPr>
              <a:t>AI gets more and more embedded into daily workflows (this is what AI+ is all about), the greater the need for proactive governance to drive responsible, ethical decisions across a business. Watsonx.governance allows clients to direct, manage, and monitor their organization’s AI activities, and employs software automation to strengthen a client’s ability to mitigate risk, manage regulatory requirements, and address ethical concerns. </a:t>
            </a:r>
            <a:endParaRPr lang="en-US" b="0" i="0" u="none" strike="noStrike" dirty="0">
              <a:effectLst/>
              <a:latin typeface="+mn-lt"/>
            </a:endParaRPr>
          </a:p>
        </p:txBody>
      </p:sp>
      <p:sp>
        <p:nvSpPr>
          <p:cNvPr id="4" name="Slide Number Placeholder 3"/>
          <p:cNvSpPr>
            <a:spLocks noGrp="1"/>
          </p:cNvSpPr>
          <p:nvPr>
            <p:ph type="sldNum" sz="quarter" idx="5"/>
          </p:nvPr>
        </p:nvSpPr>
        <p:spPr/>
        <p:txBody>
          <a:bodyPr/>
          <a:lstStyle/>
          <a:p>
            <a:fld id="{7C2E4B97-47D2-F84D-B38D-90044C23DECA}" type="slidenum">
              <a:rPr lang="en-US" smtClean="0"/>
              <a:t>27</a:t>
            </a:fld>
            <a:endParaRPr lang="en-US" dirty="0"/>
          </a:p>
        </p:txBody>
      </p:sp>
    </p:spTree>
    <p:extLst>
      <p:ext uri="{BB962C8B-B14F-4D97-AF65-F5344CB8AC3E}">
        <p14:creationId xmlns:p14="http://schemas.microsoft.com/office/powerpoint/2010/main" val="2624070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Trust is an enterprise’s ultimate license to operate. The benefits of AI are moot if enterprises cannot have confidence in the predictions and content generated by the models. Clients must build responsibly, transparently, and put governance into the heart of the AI lifecycle. </a:t>
            </a:r>
            <a:r>
              <a:rPr lang="en-US" kern="100" dirty="0">
                <a:effectLst/>
                <a:latin typeface="+mn-lt"/>
                <a:ea typeface="Calibri" panose="020F0502020204030204" pitchFamily="34" charset="0"/>
                <a:cs typeface="Times New Roman" panose="02020603050405020304" pitchFamily="18" charset="0"/>
              </a:rPr>
              <a:t>Many organizations are challenged with how to confidently operationalize AI across the AI lifecycle. Most organizations are using manual tools and processes for building, deploying, managing, and monitoring their models. This may work when building a single model as a proof of concept (PoC) but does not work when scaling AI across the enterprise and into production. Watsonx.governance provides the automated tools and processes necessary to shorten the model lifecycle, driving visibility and transparency. </a:t>
            </a:r>
          </a:p>
          <a:p>
            <a:endParaRPr lang="en-US" dirty="0">
              <a:latin typeface="+mn-lt"/>
            </a:endParaRPr>
          </a:p>
          <a:p>
            <a:r>
              <a:rPr lang="en-US" dirty="0">
                <a:latin typeface="+mn-lt"/>
              </a:rPr>
              <a:t>Today, most AI models offered are trained on datasets of unknown quality and provenance. This can represent legal, regulatory, ethical, and inaccuracy nightmares. Data provenance and quality matters. Besides clients being able to bring their own curated datasets to watsonx.data, IBM, is carefully curating domain-specific and internet datasets as a first step to train trustworthy models. IBM cleanses those datasets and filters them for hate, profanity, biased language, and licensing restrictions before training. And IBM continues to develop and refine new methods to improve data quality and controls. Leveraging the capabilities of watsonx.data, IBM tracks and manages every step of the process from data acquisition to cleansing, filtering, processing, and training, allowing us to react and meet an evolving set of legal and regulatory requirements.</a:t>
            </a:r>
          </a:p>
          <a:p>
            <a:r>
              <a:rPr lang="en-US" dirty="0">
                <a:latin typeface="+mn-lt"/>
              </a:rPr>
              <a:t> </a:t>
            </a: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In watsonx.governance, IBM tracks the curated data, the methods used to curate it, and the models that each datapoint has touched so if anything changes in the future, it is easier to identify affected models and any data that may need to be removed, remove it, retrain the models, and repeat the lifecycle. Simply put, watsonx.governance helps clients govern the training data they use and the AI they deploy so that they can operate, scale, and succeed with trust as insurance.</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r>
              <a:rPr lang="en-US" dirty="0">
                <a:latin typeface="+mn-lt"/>
                <a:ea typeface="Calibri" panose="020F0502020204030204" pitchFamily="34" charset="0"/>
                <a:cs typeface="Times New Roman" panose="02020603050405020304" pitchFamily="18" charset="0"/>
              </a:rPr>
              <a:t>With watsonx.governance clients can automate and consolidate multiple tools, applications, and platforms while documenting the origin of data sets, a model’s meta data, and pipelines. </a:t>
            </a:r>
            <a:r>
              <a:rPr lang="en-US" kern="100" dirty="0">
                <a:effectLst/>
                <a:latin typeface="+mn-lt"/>
                <a:ea typeface="Calibri" panose="020F0502020204030204" pitchFamily="34" charset="0"/>
                <a:cs typeface="Times New Roman" panose="02020603050405020304" pitchFamily="18" charset="0"/>
              </a:rPr>
              <a:t>Automation helps eliminate tedious and time-consuming tasks of data scientists and model validators so they can perform their jobs more efficiently. Operationalizing AI also helps to increase the accuracy of predictions, decreasing drift and increasing the predictive accuracy of models by proactively identifying and mitigating bias, drift, and showing the need for model retraining. Automatic capture of the origin of data sets, model metadata, and pipelines drives transparency into how the model behaves in production. </a:t>
            </a:r>
          </a:p>
          <a:p>
            <a:pPr marL="0" marR="0">
              <a:lnSpc>
                <a:spcPct val="107000"/>
              </a:lnSpc>
              <a:spcBef>
                <a:spcPts val="0"/>
              </a:spcBef>
              <a:spcAft>
                <a:spcPts val="0"/>
              </a:spcAft>
            </a:pPr>
            <a:endParaRPr lang="en-US" kern="100" dirty="0">
              <a:latin typeface="+mn-lt"/>
              <a:ea typeface="Calibri" panose="020F0502020204030204" pitchFamily="34" charset="0"/>
              <a:cs typeface="Times New Roman" panose="02020603050405020304" pitchFamily="18" charset="0"/>
            </a:endParaRPr>
          </a:p>
          <a:p>
            <a:r>
              <a:rPr lang="en-US" kern="100" dirty="0">
                <a:effectLst/>
                <a:latin typeface="+mn-lt"/>
                <a:ea typeface="Calibri" panose="020F0502020204030204" pitchFamily="34" charset="0"/>
                <a:cs typeface="Times New Roman" panose="02020603050405020304" pitchFamily="18" charset="0"/>
              </a:rPr>
              <a:t>IBM watsonx.governance provides the ability to monitor model quality and to detect and mitigate bias and drift in runtime so </a:t>
            </a:r>
            <a:r>
              <a:rPr lang="en-US" kern="0" dirty="0">
                <a:effectLst/>
                <a:latin typeface="+mn-lt"/>
                <a:ea typeface="Calibri" panose="020F0502020204030204" pitchFamily="34" charset="0"/>
                <a:cs typeface="Times New Roman" panose="02020603050405020304" pitchFamily="18" charset="0"/>
              </a:rPr>
              <a:t>b</a:t>
            </a:r>
            <a:r>
              <a:rPr lang="en-US" kern="0" dirty="0">
                <a:latin typeface="+mn-lt"/>
                <a:ea typeface="Calibri" panose="020F0502020204030204" pitchFamily="34" charset="0"/>
                <a:cs typeface="Times New Roman" panose="02020603050405020304" pitchFamily="18" charset="0"/>
              </a:rPr>
              <a:t>usinesses can m</a:t>
            </a:r>
            <a:r>
              <a:rPr lang="en-US" kern="0" dirty="0">
                <a:latin typeface="+mn-lt"/>
                <a:cs typeface="Times New Roman" panose="02020603050405020304" pitchFamily="18" charset="0"/>
              </a:rPr>
              <a:t>anage risk and protect their reputation. </a:t>
            </a:r>
            <a:r>
              <a:rPr lang="en-US" kern="100" dirty="0">
                <a:effectLst/>
                <a:latin typeface="+mn-lt"/>
                <a:ea typeface="Calibri" panose="020F0502020204030204" pitchFamily="34" charset="0"/>
                <a:cs typeface="Times New Roman" panose="02020603050405020304" pitchFamily="18" charset="0"/>
              </a:rPr>
              <a:t>Thresholds are predefined by the business and used to establish alerts for the watsonx.governance risk management dashboard and customizable reports. Watsonx.governance provides an automated user-friendly toolkit spanning operations, model, and third-party risks. There is a single repository to maintain loss event data (for example, </a:t>
            </a:r>
            <a:r>
              <a:rPr lang="en-US" dirty="0">
                <a:latin typeface="+mn-lt"/>
              </a:rPr>
              <a:t>an irreversible physical event such as the release of hazardous material)</a:t>
            </a:r>
            <a:r>
              <a:rPr lang="en-US" kern="100" dirty="0">
                <a:effectLst/>
                <a:latin typeface="+mn-lt"/>
                <a:ea typeface="Calibri" panose="020F0502020204030204" pitchFamily="34" charset="0"/>
                <a:cs typeface="Times New Roman" panose="02020603050405020304" pitchFamily="18" charset="0"/>
              </a:rPr>
              <a:t>, risk assessment results, key risk indicators, issue management, and action plans related to the management of operational risk. Watsonx.governance provides for the tracing and documenting around AI model training, hyperparameters and metrics, and automates the documentation of the origin of data sets, model metadata, and pipelines, utilizing factsheets.</a:t>
            </a:r>
          </a:p>
        </p:txBody>
      </p:sp>
      <p:sp>
        <p:nvSpPr>
          <p:cNvPr id="4" name="Slide Number Placeholder 3"/>
          <p:cNvSpPr>
            <a:spLocks noGrp="1"/>
          </p:cNvSpPr>
          <p:nvPr>
            <p:ph type="sldNum" sz="quarter" idx="5"/>
          </p:nvPr>
        </p:nvSpPr>
        <p:spPr/>
        <p:txBody>
          <a:bodyPr/>
          <a:lstStyle/>
          <a:p>
            <a:pPr marL="0" marR="0" lvl="0" indent="0" algn="r" defTabSz="1862674"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pPr marL="0" marR="0" lvl="0" indent="0" algn="r" defTabSz="1862674" rtl="0" eaLnBrk="1" fontAlgn="auto" latinLnBrk="0" hangingPunct="1">
                <a:lnSpc>
                  <a:spcPct val="100000"/>
                </a:lnSpc>
                <a:spcBef>
                  <a:spcPts val="0"/>
                </a:spcBef>
                <a:spcAft>
                  <a:spcPts val="0"/>
                </a:spcAft>
                <a:buClrTx/>
                <a:buSzTx/>
                <a:buFontTx/>
                <a:buNone/>
                <a:tabLst/>
                <a:defRPr/>
              </a:pPr>
              <a:t>28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473539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defTabSz="2482903">
              <a:defRPr/>
            </a:pPr>
            <a:r>
              <a:rPr lang="en-US" kern="100" dirty="0">
                <a:latin typeface="+mn-lt"/>
              </a:rPr>
              <a:t>This slide highlights IBM watsonx assistants (as of 2Q24): watsonx Orchestrate, watsonx Assistant, watsonx Code Assistant, watsonx Assistant for Z, watsonx BI Assistant (business intelligence assistant is in preview as of May 2024).</a:t>
            </a:r>
            <a:endParaRPr lang="en-US" dirty="0">
              <a:latin typeface="+mn-lt"/>
            </a:endParaRPr>
          </a:p>
          <a:p>
            <a:pPr defTabSz="2482903">
              <a:defRPr/>
            </a:pPr>
            <a:endParaRPr lang="en-US" kern="100" dirty="0">
              <a:latin typeface="+mn-lt"/>
            </a:endParaRPr>
          </a:p>
          <a:p>
            <a:pPr defTabSz="2482903">
              <a:defRPr/>
            </a:pPr>
            <a:r>
              <a:rPr lang="en-US" kern="100" dirty="0">
                <a:latin typeface="+mn-lt"/>
              </a:rPr>
              <a:t>watsonx assistants are purpose built: </a:t>
            </a:r>
            <a:endParaRPr lang="en-US" dirty="0">
              <a:latin typeface="+mn-lt"/>
            </a:endParaRPr>
          </a:p>
          <a:p>
            <a:pPr marL="171450" indent="-171450" defTabSz="2482903">
              <a:buFont typeface="Arial" panose="020B0604020202020204" pitchFamily="34" charset="0"/>
              <a:buChar char="•"/>
              <a:defRPr/>
            </a:pPr>
            <a:r>
              <a:rPr lang="en-US" b="1" kern="100" dirty="0">
                <a:latin typeface="+mn-lt"/>
              </a:rPr>
              <a:t>Tailored to your use case:</a:t>
            </a:r>
            <a:r>
              <a:rPr lang="en-US" kern="100" dirty="0">
                <a:latin typeface="+mn-lt"/>
              </a:rPr>
              <a:t> Built on foundation models you trust, trained on best practices to accelerate results</a:t>
            </a:r>
            <a:endParaRPr lang="en-US" dirty="0">
              <a:latin typeface="+mn-lt"/>
            </a:endParaRPr>
          </a:p>
          <a:p>
            <a:pPr marL="171450" indent="-171450" defTabSz="2482903">
              <a:buFont typeface="Arial" panose="020B0604020202020204" pitchFamily="34" charset="0"/>
              <a:buChar char="•"/>
              <a:defRPr/>
            </a:pPr>
            <a:r>
              <a:rPr lang="en-US" b="1" kern="100" dirty="0">
                <a:latin typeface="+mn-lt"/>
              </a:rPr>
              <a:t>Automate a range of high value tasks, across business processes and your IT estate: </a:t>
            </a:r>
            <a:r>
              <a:rPr lang="en-US" kern="100" dirty="0">
                <a:latin typeface="+mn-lt"/>
              </a:rPr>
              <a:t>Support end-to-end workflows through automations - customize to your unique business requirements</a:t>
            </a:r>
            <a:endParaRPr lang="en-US" dirty="0">
              <a:latin typeface="+mn-lt"/>
            </a:endParaRPr>
          </a:p>
          <a:p>
            <a:pPr marL="171450" indent="-171450" defTabSz="2482903">
              <a:buFont typeface="Arial" panose="020B0604020202020204" pitchFamily="34" charset="0"/>
              <a:buChar char="•"/>
              <a:defRPr/>
            </a:pPr>
            <a:r>
              <a:rPr lang="en-US" b="1" kern="100" dirty="0">
                <a:latin typeface="+mn-lt"/>
              </a:rPr>
              <a:t>Integrate with the core of your business:</a:t>
            </a:r>
            <a:r>
              <a:rPr lang="en-US" kern="100" dirty="0">
                <a:latin typeface="+mn-lt"/>
              </a:rPr>
              <a:t> Work with different sources of data, workflows, and applications, anywhere</a:t>
            </a:r>
            <a:endParaRPr lang="en-US" dirty="0">
              <a:latin typeface="+mn-lt"/>
            </a:endParaRPr>
          </a:p>
          <a:p>
            <a:pPr defTabSz="2482903">
              <a:defRPr/>
            </a:pPr>
            <a:endParaRPr lang="en-US" kern="100" dirty="0">
              <a:latin typeface="+mn-lt"/>
              <a:ea typeface="Calibri" panose="020F0502020204030204" pitchFamily="34" charset="0"/>
              <a:cs typeface="Times New Roman" panose="02020603050405020304" pitchFamily="18" charset="0"/>
            </a:endParaRPr>
          </a:p>
          <a:p>
            <a:pPr defTabSz="2482903">
              <a:lnSpc>
                <a:spcPct val="100000"/>
              </a:lnSpc>
              <a:defRPr/>
            </a:pPr>
            <a:r>
              <a:rPr lang="en-US" kern="100" dirty="0">
                <a:latin typeface="+mn-lt"/>
                <a:ea typeface="Calibri" panose="020F0502020204030204" pitchFamily="34" charset="0"/>
                <a:cs typeface="Times New Roman" panose="02020603050405020304" pitchFamily="18" charset="0"/>
              </a:rPr>
              <a:t>With </a:t>
            </a:r>
            <a:r>
              <a:rPr lang="en-US" b="1" kern="100" dirty="0">
                <a:latin typeface="+mn-lt"/>
                <a:ea typeface="Calibri" panose="020F0502020204030204" pitchFamily="34" charset="0"/>
                <a:cs typeface="Times New Roman" panose="02020603050405020304" pitchFamily="18" charset="0"/>
              </a:rPr>
              <a:t>watsonx Orchestrate</a:t>
            </a:r>
            <a:r>
              <a:rPr lang="en-US" kern="100" dirty="0">
                <a:latin typeface="+mn-lt"/>
                <a:ea typeface="Calibri" panose="020F0502020204030204" pitchFamily="34" charset="0"/>
                <a:cs typeface="Times New Roman" panose="02020603050405020304" pitchFamily="18" charset="0"/>
              </a:rPr>
              <a:t>, AI is tied with automation to help employees streamline an array of tasks and end-to-end processes so they can </a:t>
            </a:r>
            <a:r>
              <a:rPr lang="en-US" kern="100" dirty="0">
                <a:latin typeface="+mn-lt"/>
              </a:rPr>
              <a:t>quickly offload time-consuming work to tackle more of the work only they can do. Business users can delegate common and complex tasks such as creating a job description, pulling a report in Salesforce or SAP SuccessFactors, sourcing candidates, and more using natural language.</a:t>
            </a:r>
          </a:p>
          <a:p>
            <a:pPr marL="171450" marR="0" lvl="0" indent="-171450" algn="l" defTabSz="2482903">
              <a:lnSpc>
                <a:spcPct val="110000"/>
              </a:lnSpc>
              <a:spcBef>
                <a:spcPts val="0"/>
              </a:spcBef>
              <a:spcAft>
                <a:spcPts val="0"/>
              </a:spcAft>
              <a:buClrTx/>
              <a:buSzTx/>
              <a:buFont typeface="Arial" panose="020B0604020202020204" pitchFamily="34" charset="0"/>
              <a:buChar char="•"/>
              <a:tabLst/>
              <a:defRPr/>
            </a:pPr>
            <a:endParaRPr lang="en-US" kern="100" dirty="0">
              <a:latin typeface="+mn-lt"/>
              <a:ea typeface="Calibri" panose="020F0502020204030204" pitchFamily="34" charset="0"/>
              <a:cs typeface="Times New Roman" panose="02020603050405020304" pitchFamily="18" charset="0"/>
            </a:endParaRPr>
          </a:p>
          <a:p>
            <a:pPr defTabSz="2482903">
              <a:defRPr/>
            </a:pPr>
            <a:r>
              <a:rPr lang="en-US" kern="100" dirty="0">
                <a:latin typeface="+mn-lt"/>
                <a:ea typeface="Calibri" panose="020F0502020204030204" pitchFamily="34" charset="0"/>
                <a:cs typeface="Times New Roman" panose="02020603050405020304" pitchFamily="18" charset="0"/>
              </a:rPr>
              <a:t>Organizations have seen significant return on investment (ROI) from </a:t>
            </a:r>
            <a:r>
              <a:rPr lang="en-US" b="1" kern="100" dirty="0">
                <a:latin typeface="+mn-lt"/>
                <a:ea typeface="Calibri" panose="020F0502020204030204" pitchFamily="34" charset="0"/>
                <a:cs typeface="Times New Roman" panose="02020603050405020304" pitchFamily="18" charset="0"/>
              </a:rPr>
              <a:t>watsonx Assistant </a:t>
            </a:r>
            <a:r>
              <a:rPr lang="en-US" kern="100" dirty="0">
                <a:latin typeface="+mn-lt"/>
                <a:ea typeface="Calibri" panose="020F0502020204030204" pitchFamily="34" charset="0"/>
                <a:cs typeface="Times New Roman" panose="02020603050405020304" pitchFamily="18" charset="0"/>
              </a:rPr>
              <a:t>due to the ability to contain more conversations, accurately route calls, and help improve agent productivity. </a:t>
            </a:r>
            <a:r>
              <a:rPr lang="en-US" kern="100" dirty="0">
                <a:latin typeface="+mn-lt"/>
              </a:rPr>
              <a:t>Understand customers in the right context, and provide fast, consistent, and accurate answers, and self-service support across any application, device, or channel. The intuitive build experience empowers everyone in the organization to build and deploy AI-powered virtual agents without writing a line of code.</a:t>
            </a:r>
          </a:p>
          <a:p>
            <a:pPr marL="171450" marR="0" lvl="0" indent="-171450" algn="l" defTabSz="2482903"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kern="100" dirty="0">
              <a:latin typeface="+mn-lt"/>
            </a:endParaRPr>
          </a:p>
          <a:p>
            <a:pPr defTabSz="2482903">
              <a:defRPr/>
            </a:pPr>
            <a:r>
              <a:rPr lang="en-US" kern="100" dirty="0">
                <a:latin typeface="+mn-lt"/>
              </a:rPr>
              <a:t>Available as of October 2023, </a:t>
            </a:r>
            <a:r>
              <a:rPr lang="en-US" b="1" kern="100" dirty="0">
                <a:latin typeface="+mn-lt"/>
              </a:rPr>
              <a:t>watsonx Code Assistant </a:t>
            </a:r>
            <a:r>
              <a:rPr lang="en-US" kern="100" dirty="0">
                <a:latin typeface="+mn-lt"/>
              </a:rPr>
              <a:t>is a software development product that uses generative AI to empower developer teams by accelerating code generation. Increase developer productivity, reduce coding complexity, and accelerate developer onboarding. Purpose-built for targeted use cases, watsonx Code Assistant uses AI to support application modernization and IT automation.</a:t>
            </a:r>
            <a:endParaRPr lang="en-US" kern="100" dirty="0">
              <a:latin typeface="+mn-lt"/>
              <a:ea typeface="Calibri" panose="020F0502020204030204" pitchFamily="34" charset="0"/>
              <a:cs typeface="Times New Roman" panose="02020603050405020304" pitchFamily="18" charset="0"/>
            </a:endParaRPr>
          </a:p>
          <a:p>
            <a:pPr marL="171450" indent="-171450" defTabSz="2528092">
              <a:buFont typeface="Arial" panose="020B0604020202020204" pitchFamily="34" charset="0"/>
              <a:buChar char="•"/>
              <a:defRPr/>
            </a:pPr>
            <a:endParaRPr lang="en-US" kern="100" dirty="0">
              <a:latin typeface="+mn-lt"/>
              <a:cs typeface="Times New Roman" panose="02020603050405020304" pitchFamily="18" charset="0"/>
            </a:endParaRPr>
          </a:p>
          <a:p>
            <a:pPr defTabSz="2528092">
              <a:defRPr/>
            </a:pPr>
            <a:r>
              <a:rPr lang="en-US" kern="100" dirty="0">
                <a:latin typeface="+mn-lt"/>
                <a:cs typeface="Times New Roman" panose="02020603050405020304" pitchFamily="18" charset="0"/>
              </a:rPr>
              <a:t>New in 2024, </a:t>
            </a:r>
            <a:r>
              <a:rPr lang="en-US" b="1" kern="100" dirty="0">
                <a:latin typeface="+mn-lt"/>
                <a:cs typeface="Times New Roman" panose="02020603050405020304" pitchFamily="18" charset="0"/>
              </a:rPr>
              <a:t>watsonx Assistant for Z</a:t>
            </a:r>
            <a:r>
              <a:rPr lang="en-US" kern="100" dirty="0">
                <a:latin typeface="+mn-lt"/>
                <a:cs typeface="Times New Roman" panose="02020603050405020304" pitchFamily="18" charset="0"/>
              </a:rPr>
              <a:t>, a purpose-built </a:t>
            </a:r>
            <a:r>
              <a:rPr lang="en-US" kern="100" dirty="0">
                <a:latin typeface="+mn-lt"/>
              </a:rPr>
              <a:t>assistant that enhances IBM Z professionals’ productivity by putting decades of experience and best practices at your teams’ fingertips to improve the way they engage with and manage the mainframe. </a:t>
            </a:r>
            <a:endParaRPr lang="en-US" dirty="0">
              <a:latin typeface="+mn-lt"/>
            </a:endParaRPr>
          </a:p>
          <a:p>
            <a:pPr marL="171450" indent="-171450" defTabSz="2528092">
              <a:buFont typeface="Arial" panose="020B0604020202020204" pitchFamily="34" charset="0"/>
              <a:buChar char="•"/>
              <a:defRPr/>
            </a:pPr>
            <a:endParaRPr lang="en-US" kern="100" dirty="0">
              <a:latin typeface="+mn-lt"/>
              <a:cs typeface="Times New Roman" panose="02020603050405020304" pitchFamily="18" charset="0"/>
            </a:endParaRPr>
          </a:p>
          <a:p>
            <a:pPr defTabSz="2528092">
              <a:defRPr/>
            </a:pPr>
            <a:r>
              <a:rPr lang="en-US" kern="100" dirty="0">
                <a:latin typeface="+mn-lt"/>
                <a:cs typeface="Times New Roman" panose="02020603050405020304" pitchFamily="18" charset="0"/>
              </a:rPr>
              <a:t>Currently in preview as of May 2024, </a:t>
            </a:r>
            <a:r>
              <a:rPr lang="en-US" b="1" kern="100" dirty="0">
                <a:latin typeface="+mn-lt"/>
                <a:cs typeface="Times New Roman" panose="02020603050405020304" pitchFamily="18" charset="0"/>
              </a:rPr>
              <a:t>watsonx BI Assistant, </a:t>
            </a:r>
            <a:r>
              <a:rPr lang="en-US" kern="100" dirty="0">
                <a:latin typeface="+mn-lt"/>
              </a:rPr>
              <a:t>brings extraordinary analytics powers to ordinary business users. The platform is equipped to assess your data and the business context of your questions as well as provide insights you can dig into, act on and share. It interprets your key metrics and proactively raises alerts when anomalies are detected.</a:t>
            </a:r>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29</a:t>
            </a:fld>
            <a:endParaRPr lang="en-US" dirty="0"/>
          </a:p>
        </p:txBody>
      </p:sp>
    </p:spTree>
    <p:extLst>
      <p:ext uri="{BB962C8B-B14F-4D97-AF65-F5344CB8AC3E}">
        <p14:creationId xmlns:p14="http://schemas.microsoft.com/office/powerpoint/2010/main" val="3029794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However, with the great promise of generative AI, comes new barriers. While many enterprises acknowledge the value of generative AI, based on the work that is being done with clients around the world and the IBM Global AI Adoption Index 2023,</a:t>
            </a:r>
            <a:r>
              <a:rPr lang="en-US" kern="100" baseline="30000" dirty="0">
                <a:effectLst/>
                <a:latin typeface="+mn-lt"/>
                <a:ea typeface="Calibri" panose="020F0502020204030204" pitchFamily="34" charset="0"/>
                <a:cs typeface="Times New Roman" panose="02020603050405020304" pitchFamily="18" charset="0"/>
              </a:rPr>
              <a:t>1</a:t>
            </a:r>
            <a:r>
              <a:rPr lang="en-US" kern="100" dirty="0">
                <a:effectLst/>
                <a:latin typeface="+mn-lt"/>
                <a:ea typeface="Calibri" panose="020F0502020204030204" pitchFamily="34" charset="0"/>
                <a:cs typeface="Times New Roman" panose="02020603050405020304" pitchFamily="18" charset="0"/>
              </a:rPr>
              <a:t> the following barriers to benefitting from AI still exist:</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kern="100" dirty="0">
                <a:effectLst/>
                <a:latin typeface="+mn-lt"/>
                <a:ea typeface="Calibri" panose="020F0502020204030204" pitchFamily="34" charset="0"/>
                <a:cs typeface="Times New Roman" panose="02020603050405020304" pitchFamily="18" charset="0"/>
              </a:rPr>
              <a:t>AI projects that are too difficult to integrate and scale (22%)</a:t>
            </a:r>
          </a:p>
          <a:p>
            <a:pPr marL="171450" marR="0" lvl="0" indent="-171450" algn="l" defTabSz="2438522"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kern="100" dirty="0">
                <a:effectLst/>
                <a:latin typeface="+mn-lt"/>
                <a:ea typeface="Calibri" panose="020F0502020204030204" pitchFamily="34" charset="0"/>
                <a:cs typeface="Times New Roman" panose="02020603050405020304" pitchFamily="18" charset="0"/>
              </a:rPr>
              <a:t>ethical concerns (23%)</a:t>
            </a:r>
          </a:p>
          <a:p>
            <a:pPr marL="171450" marR="0" indent="-171450">
              <a:lnSpc>
                <a:spcPct val="107000"/>
              </a:lnSpc>
              <a:spcBef>
                <a:spcPts val="0"/>
              </a:spcBef>
              <a:spcAft>
                <a:spcPts val="0"/>
              </a:spcAft>
              <a:buFont typeface="Arial" panose="020B0604020202020204" pitchFamily="34" charset="0"/>
              <a:buChar char="•"/>
            </a:pPr>
            <a:r>
              <a:rPr lang="en-US" kern="100" dirty="0">
                <a:effectLst/>
                <a:latin typeface="+mn-lt"/>
                <a:ea typeface="Calibri" panose="020F0502020204030204" pitchFamily="34" charset="0"/>
                <a:cs typeface="Times New Roman" panose="02020603050405020304" pitchFamily="18" charset="0"/>
              </a:rPr>
              <a:t>too much data complexity (25%)</a:t>
            </a:r>
          </a:p>
          <a:p>
            <a:pPr marL="171450" marR="0" indent="-171450">
              <a:lnSpc>
                <a:spcPct val="107000"/>
              </a:lnSpc>
              <a:spcBef>
                <a:spcPts val="0"/>
              </a:spcBef>
              <a:spcAft>
                <a:spcPts val="0"/>
              </a:spcAft>
              <a:buFont typeface="Arial" panose="020B0604020202020204" pitchFamily="34" charset="0"/>
              <a:buChar char="•"/>
            </a:pPr>
            <a:r>
              <a:rPr lang="en-US" kern="100" dirty="0">
                <a:effectLst/>
                <a:latin typeface="+mn-lt"/>
                <a:ea typeface="Calibri" panose="020F0502020204030204" pitchFamily="34" charset="0"/>
                <a:cs typeface="Times New Roman" panose="02020603050405020304" pitchFamily="18" charset="0"/>
              </a:rPr>
              <a:t>high price (21%)</a:t>
            </a:r>
          </a:p>
          <a:p>
            <a:pPr marL="171450" marR="0" lvl="0" indent="-171450" algn="l" defTabSz="2438522"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kern="100" dirty="0">
                <a:effectLst/>
                <a:latin typeface="+mn-lt"/>
                <a:ea typeface="Calibri" panose="020F0502020204030204" pitchFamily="34" charset="0"/>
                <a:cs typeface="Times New Roman" panose="02020603050405020304" pitchFamily="18" charset="0"/>
              </a:rPr>
              <a:t>limited AI skills and expertise (33%),</a:t>
            </a:r>
          </a:p>
          <a:p>
            <a:pPr marL="171450" marR="0" indent="-171450">
              <a:lnSpc>
                <a:spcPct val="107000"/>
              </a:lnSpc>
              <a:spcBef>
                <a:spcPts val="0"/>
              </a:spcBef>
              <a:spcAft>
                <a:spcPts val="0"/>
              </a:spcAft>
              <a:buFont typeface="Arial" panose="020B0604020202020204" pitchFamily="34" charset="0"/>
              <a:buChar char="•"/>
            </a:pPr>
            <a:r>
              <a:rPr lang="en-US" kern="100" dirty="0">
                <a:effectLst/>
                <a:latin typeface="+mn-lt"/>
                <a:ea typeface="Calibri" panose="020F0502020204030204" pitchFamily="34" charset="0"/>
                <a:cs typeface="Times New Roman" panose="02020603050405020304" pitchFamily="18" charset="0"/>
              </a:rPr>
              <a:t>lack of tools for AI model development (21%)</a:t>
            </a:r>
          </a:p>
          <a:p>
            <a:pPr marR="0" lvl="0" algn="l" defTabSz="2438522" rtl="0" eaLnBrk="1" fontAlgn="auto" latinLnBrk="0" hangingPunct="1">
              <a:lnSpc>
                <a:spcPct val="110000"/>
              </a:lnSpc>
              <a:spcBef>
                <a:spcPts val="0"/>
              </a:spcBef>
              <a:spcAft>
                <a:spcPts val="0"/>
              </a:spcAft>
              <a:buClrTx/>
              <a:buSzTx/>
              <a:tabLst/>
              <a:defRPr/>
            </a:pPr>
            <a:endParaRPr lang="en-US" b="0" i="0" u="none" strike="noStrike" dirty="0">
              <a:solidFill>
                <a:srgbClr val="212121"/>
              </a:solidFill>
              <a:effectLst/>
              <a:latin typeface="+mn-lt"/>
            </a:endParaRPr>
          </a:p>
          <a:p>
            <a:pPr marR="0" lvl="0" algn="l" defTabSz="2438522" rtl="0" eaLnBrk="1" fontAlgn="auto" latinLnBrk="0" hangingPunct="1">
              <a:lnSpc>
                <a:spcPct val="110000"/>
              </a:lnSpc>
              <a:spcBef>
                <a:spcPts val="0"/>
              </a:spcBef>
              <a:spcAft>
                <a:spcPts val="0"/>
              </a:spcAft>
              <a:buClrTx/>
              <a:buSzTx/>
              <a:tabLst/>
              <a:defRPr/>
            </a:pPr>
            <a:r>
              <a:rPr lang="en-US" b="1" i="0" u="none" strike="noStrike" dirty="0">
                <a:solidFill>
                  <a:srgbClr val="212121"/>
                </a:solidFill>
                <a:effectLst/>
                <a:latin typeface="+mn-lt"/>
              </a:rPr>
              <a:t>Reference:</a:t>
            </a:r>
          </a:p>
          <a:p>
            <a:pPr marR="0" lvl="0" algn="l" defTabSz="2438522" rtl="0" eaLnBrk="1" fontAlgn="auto" latinLnBrk="0" hangingPunct="1">
              <a:lnSpc>
                <a:spcPct val="110000"/>
              </a:lnSpc>
              <a:spcBef>
                <a:spcPts val="0"/>
              </a:spcBef>
              <a:spcAft>
                <a:spcPts val="0"/>
              </a:spcAft>
              <a:buClrTx/>
              <a:buSzTx/>
              <a:tabLst/>
              <a:defRPr/>
            </a:pPr>
            <a:r>
              <a:rPr lang="en-US" baseline="30000" dirty="0">
                <a:solidFill>
                  <a:srgbClr val="212121"/>
                </a:solidFill>
                <a:latin typeface="+mn-lt"/>
              </a:rPr>
              <a:t>1</a:t>
            </a:r>
            <a:r>
              <a:rPr lang="en-US" dirty="0">
                <a:solidFill>
                  <a:srgbClr val="212121"/>
                </a:solidFill>
                <a:latin typeface="+mn-lt"/>
              </a:rPr>
              <a:t>IBM Global AI Adoption Index 2023</a:t>
            </a:r>
            <a:r>
              <a:rPr lang="en-US" b="0" i="0" u="none" strike="noStrike" dirty="0">
                <a:solidFill>
                  <a:srgbClr val="212121"/>
                </a:solidFill>
                <a:effectLst/>
                <a:latin typeface="+mn-lt"/>
              </a:rPr>
              <a:t>: </a:t>
            </a:r>
            <a:r>
              <a:rPr lang="en-US" b="0" i="0" u="none" strike="noStrike" dirty="0">
                <a:solidFill>
                  <a:srgbClr val="212121"/>
                </a:solidFill>
                <a:effectLst/>
                <a:latin typeface="+mn-lt"/>
                <a:hlinkClick r:id="rId3"/>
              </a:rPr>
              <a:t>https://www.multivu.com/players/English/9240059-ibm-2023-global-ai-adoption-index-report/</a:t>
            </a:r>
            <a:endParaRPr lang="en-US" b="0" i="0" u="none" strike="noStrike" dirty="0">
              <a:solidFill>
                <a:srgbClr val="212121"/>
              </a:solidFill>
              <a:effectLst/>
              <a:latin typeface="+mn-l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7C2E4B97-47D2-F84D-B38D-90044C23DECA}"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549642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dirty="0">
                <a:latin typeface="+mn-lt"/>
              </a:rPr>
              <a:t>IBM watsonx Orchestrate </a:t>
            </a:r>
            <a:r>
              <a:rPr lang="en-US" b="0" dirty="0">
                <a:latin typeface="+mn-lt"/>
              </a:rPr>
              <a:t>automates everyday work to help knowledge workers reimagine their jobs and unlock new levels of productivity. Knowledge workers can </a:t>
            </a:r>
            <a:r>
              <a:rPr lang="en-US" dirty="0">
                <a:latin typeface="+mn-lt"/>
              </a:rPr>
              <a:t>ask watsonx Orchestrate to complete simple tasks such as sending outreach emails, scheduling meetings, procuring approvals, and more. </a:t>
            </a:r>
          </a:p>
          <a:p>
            <a:endParaRPr lang="en-US" dirty="0">
              <a:latin typeface="+mn-lt"/>
            </a:endParaRPr>
          </a:p>
          <a:p>
            <a:r>
              <a:rPr lang="en-US" dirty="0">
                <a:latin typeface="+mn-lt"/>
              </a:rPr>
              <a:t>For more complex business processes, watsonx Orchestrate can dynamically generate automation sequence in real time. The platform can connect with popular business applications, such as Salesforce, SAP, and Workday to quickly access and act on the information needed. IBM w</a:t>
            </a:r>
            <a:r>
              <a:rPr lang="en-US" b="0" i="0" dirty="0">
                <a:effectLst/>
                <a:latin typeface="+mn-lt"/>
              </a:rPr>
              <a:t>atsonx Orchestrate works alongside a business, it understands, guides, and learns from a business knowledge worker as work is done. With watsonx Orchestrate, clients unlock more hours in their day, more weeks in their year, and more value in their work. Quite simply, watsonx Orchestrate can return hidden hours to the business.</a:t>
            </a:r>
          </a:p>
          <a:p>
            <a:endParaRPr lang="en-US" dirty="0">
              <a:latin typeface="+mn-lt"/>
            </a:endParaRPr>
          </a:p>
          <a:p>
            <a:pPr marL="0" marR="0">
              <a:lnSpc>
                <a:spcPct val="107000"/>
              </a:lnSpc>
              <a:spcBef>
                <a:spcPts val="0"/>
              </a:spcBef>
              <a:spcAft>
                <a:spcPts val="0"/>
              </a:spcAft>
            </a:pPr>
            <a:r>
              <a:rPr lang="en-US" b="1" kern="100" dirty="0">
                <a:effectLst/>
                <a:latin typeface="+mn-lt"/>
                <a:ea typeface="Calibri" panose="020F0502020204030204" pitchFamily="34" charset="0"/>
                <a:cs typeface="Times New Roman" panose="02020603050405020304" pitchFamily="18" charset="0"/>
              </a:rPr>
              <a:t>Terminology:</a:t>
            </a:r>
            <a:endParaRPr lang="en-US" kern="100" dirty="0">
              <a:effectLst/>
              <a:latin typeface="+mn-lt"/>
              <a:ea typeface="Calibri" panose="020F0502020204030204" pitchFamily="34" charset="0"/>
              <a:cs typeface="Times New Roman" panose="02020603050405020304" pitchFamily="18" charset="0"/>
            </a:endParaRPr>
          </a:p>
          <a:p>
            <a:pPr marL="174570" indent="-174570">
              <a:buFont typeface="Arial" panose="020B0604020202020204" pitchFamily="34" charset="0"/>
              <a:buChar char="•"/>
            </a:pPr>
            <a:r>
              <a:rPr lang="en-US" b="1" dirty="0">
                <a:latin typeface="+mn-lt"/>
              </a:rPr>
              <a:t>HR: </a:t>
            </a:r>
            <a:r>
              <a:rPr lang="en-US" dirty="0">
                <a:latin typeface="+mn-lt"/>
              </a:rPr>
              <a:t>human resources</a:t>
            </a:r>
          </a:p>
          <a:p>
            <a:pPr marL="174570" indent="-174570">
              <a:buFont typeface="Arial" panose="020B0604020202020204" pitchFamily="34" charset="0"/>
              <a:buChar char="•"/>
            </a:pPr>
            <a:endParaRPr lang="en-US" dirty="0">
              <a:latin typeface="+mn-lt"/>
            </a:endParaRPr>
          </a:p>
          <a:p>
            <a:r>
              <a:rPr lang="en-US" b="1" dirty="0">
                <a:latin typeface="+mn-lt"/>
              </a:rPr>
              <a:t>References:</a:t>
            </a:r>
            <a:endParaRPr lang="en-US" b="1" kern="100" dirty="0">
              <a:latin typeface="+mn-lt"/>
              <a:ea typeface="Calibri" panose="020F0502020204030204" pitchFamily="34" charset="0"/>
              <a:cs typeface="Times New Roman" panose="02020603050405020304" pitchFamily="18" charset="0"/>
            </a:endParaRPr>
          </a:p>
          <a:p>
            <a:pPr defTabSz="2482903">
              <a:defRPr/>
            </a:pPr>
            <a:r>
              <a:rPr lang="en-US" kern="100" baseline="30000" dirty="0">
                <a:latin typeface="+mn-lt"/>
                <a:ea typeface="Calibri" panose="020F0502020204030204" pitchFamily="34" charset="0"/>
                <a:cs typeface="Times New Roman" panose="02020603050405020304" pitchFamily="18" charset="0"/>
              </a:rPr>
              <a:t>1</a:t>
            </a:r>
            <a:r>
              <a:rPr lang="en-US" kern="100" baseline="0" dirty="0">
                <a:latin typeface="+mn-lt"/>
                <a:ea typeface="Calibri" panose="020F0502020204030204" pitchFamily="34" charset="0"/>
                <a:cs typeface="Times New Roman" panose="02020603050405020304" pitchFamily="18" charset="0"/>
              </a:rPr>
              <a:t>Creating the future of human resources, </a:t>
            </a:r>
            <a:r>
              <a:rPr lang="en-US" kern="100" dirty="0">
                <a:latin typeface="+mn-lt"/>
                <a:ea typeface="Calibri" panose="020F0502020204030204" pitchFamily="34" charset="0"/>
                <a:cs typeface="Times New Roman" panose="02020603050405020304" pitchFamily="18" charset="0"/>
              </a:rPr>
              <a:t>IBM, October 2022: </a:t>
            </a:r>
            <a:r>
              <a:rPr lang="en-US" kern="100" dirty="0">
                <a:latin typeface="+mn-lt"/>
                <a:hlinkClick r:id="rId3"/>
              </a:rPr>
              <a:t>https://www.ibm.com/case-studies/ibm-human-resources-watson-orchestrate</a:t>
            </a:r>
            <a:endParaRPr lang="en-US" kern="100" dirty="0">
              <a:latin typeface="+mn-lt"/>
            </a:endParaRPr>
          </a:p>
        </p:txBody>
      </p:sp>
      <p:sp>
        <p:nvSpPr>
          <p:cNvPr id="4" name="Slide Number Placeholder 3"/>
          <p:cNvSpPr>
            <a:spLocks noGrp="1"/>
          </p:cNvSpPr>
          <p:nvPr>
            <p:ph type="sldNum" sz="quarter" idx="5"/>
          </p:nvPr>
        </p:nvSpPr>
        <p:spPr/>
        <p:txBody>
          <a:bodyPr/>
          <a:lstStyle/>
          <a:p>
            <a:pPr defTabSz="1862674">
              <a:defRPr/>
            </a:pPr>
            <a:fld id="{6E2E38B8-B0B4-AD41-AC6E-B781F46A9FD3}" type="slidenum">
              <a:rPr lang="en-US">
                <a:solidFill>
                  <a:srgbClr val="000000"/>
                </a:solidFill>
                <a:ea typeface="+mn-ea"/>
                <a:cs typeface="+mn-cs"/>
              </a:rPr>
              <a:pPr defTabSz="1862674">
                <a:defRPr/>
              </a:pPr>
              <a:t>30</a:t>
            </a:fld>
            <a:endParaRPr lang="en-US" dirty="0">
              <a:solidFill>
                <a:srgbClr val="000000"/>
              </a:solidFill>
              <a:ea typeface="+mn-ea"/>
              <a:cs typeface="+mn-cs"/>
            </a:endParaRPr>
          </a:p>
        </p:txBody>
      </p:sp>
    </p:spTree>
    <p:extLst>
      <p:ext uri="{BB962C8B-B14F-4D97-AF65-F5344CB8AC3E}">
        <p14:creationId xmlns:p14="http://schemas.microsoft.com/office/powerpoint/2010/main" val="42621936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dirty="0">
                <a:latin typeface="+mn-lt"/>
              </a:rPr>
              <a:t>IBM watsonx Assistant is a conversational AI platform that combines </a:t>
            </a:r>
            <a:r>
              <a:rPr lang="en-US" b="0" dirty="0">
                <a:latin typeface="+mn-lt"/>
              </a:rPr>
              <a:t>powerful AI capabilities with an intuitive user interface (UI) that clients can use to build intelligent virtual assistants that scale across their business. It offers a no-code, (and low-code) easy-to-use interface for building and maintaining sophisticated virtual agents. </a:t>
            </a:r>
          </a:p>
          <a:p>
            <a:endParaRPr lang="en-US" dirty="0">
              <a:latin typeface="+mn-lt"/>
            </a:endParaRPr>
          </a:p>
          <a:p>
            <a:r>
              <a:rPr lang="en-US" dirty="0">
                <a:latin typeface="+mn-lt"/>
                <a:cs typeface="Calibri" panose="020F0502020204030204"/>
              </a:rPr>
              <a:t>Powered</a:t>
            </a:r>
            <a:r>
              <a:rPr lang="en-US" dirty="0">
                <a:latin typeface="+mn-lt"/>
              </a:rPr>
              <a:t> by AI and watsonx foundation models (FM) that clients can trust, watsonx Assistant helps clients design virtual agents that can understand customers in context and provide fast, consistent, and accurate answers across any application, device, or channel. </a:t>
            </a:r>
          </a:p>
          <a:p>
            <a:pPr marL="232761" indent="-232761">
              <a:buFont typeface="Arial" panose="020B0604020202020204" pitchFamily="34" charset="0"/>
              <a:buChar char="•"/>
            </a:pPr>
            <a:endParaRPr lang="en-US" dirty="0">
              <a:latin typeface="+mn-lt"/>
              <a:cs typeface="Calibri" panose="020F0502020204030204"/>
            </a:endParaRPr>
          </a:p>
          <a:p>
            <a:pPr defTabSz="2482903">
              <a:defRPr/>
            </a:pPr>
            <a:r>
              <a:rPr lang="en-US" dirty="0">
                <a:latin typeface="+mn-lt"/>
              </a:rPr>
              <a:t>Clients can leverage watsonx Assistant’s intuitive interface which provides an easy-to-use platform for their domain experts and technical teams to design, deploy, and manage sophisticated AI-powered virtual assistants — without needing a data scientist.</a:t>
            </a:r>
          </a:p>
          <a:p>
            <a:pPr defTabSz="2482903">
              <a:defRPr/>
            </a:pPr>
            <a:endParaRPr lang="en-US" dirty="0">
              <a:latin typeface="+mn-lt"/>
              <a:cs typeface="Calibri" panose="020F0502020204030204"/>
            </a:endParaRPr>
          </a:p>
          <a:p>
            <a:pPr defTabSz="2482903">
              <a:defRPr/>
            </a:pPr>
            <a:r>
              <a:rPr lang="en-US" dirty="0">
                <a:latin typeface="+mn-lt"/>
              </a:rPr>
              <a:t>IBM watsonx Assistant empowers customer service teams to train it to tell, show, and do, so that it provides the optimal solution to the customer in each unique conversation, regardless of what channel they are on. </a:t>
            </a:r>
          </a:p>
          <a:p>
            <a:pPr defTabSz="2482903">
              <a:defRPr/>
            </a:pPr>
            <a:endParaRPr lang="en-US" dirty="0">
              <a:latin typeface="+mn-lt"/>
            </a:endParaRPr>
          </a:p>
          <a:p>
            <a:pPr defTabSz="2482903">
              <a:defRPr/>
            </a:pPr>
            <a:r>
              <a:rPr lang="en-US" dirty="0">
                <a:latin typeface="+mn-lt"/>
              </a:rPr>
              <a:t>Clients can seamlessly connect to the processes, customer relationship management (CRM) systems, search tools, data sources, and contact center platforms that power their business — without migrating their technology stack.</a:t>
            </a:r>
          </a:p>
          <a:p>
            <a:pPr defTabSz="2482903">
              <a:defRPr/>
            </a:pPr>
            <a:endParaRPr lang="en-US" dirty="0">
              <a:latin typeface="+mn-lt"/>
              <a:cs typeface="Calibri" panose="020F0502020204030204"/>
            </a:endParaRPr>
          </a:p>
          <a:p>
            <a:pPr defTabSz="2482903">
              <a:defRPr/>
            </a:pPr>
            <a:r>
              <a:rPr lang="en-US" dirty="0">
                <a:latin typeface="+mn-lt"/>
              </a:rPr>
              <a:t>Clients can also leverage analytics tools with easy visualization of critical metrics and key performance indicators (KPIs) that can help them understand the topics users and customers want addressed, whether their virtual assistant is meeting those needs, and how to quickly improve the service it provides.</a:t>
            </a:r>
          </a:p>
          <a:p>
            <a:pPr defTabSz="2482903">
              <a:defRPr/>
            </a:pPr>
            <a:endParaRPr lang="en-US" dirty="0">
              <a:latin typeface="+mn-lt"/>
              <a:cs typeface="Calibri" panose="020F0502020204030204"/>
            </a:endParaRPr>
          </a:p>
          <a:p>
            <a:pPr marL="0" marR="0" lvl="0" indent="0" algn="l" defTabSz="2482903" rtl="0" eaLnBrk="1" fontAlgn="auto" latinLnBrk="0" hangingPunct="1">
              <a:lnSpc>
                <a:spcPct val="110000"/>
              </a:lnSpc>
              <a:spcBef>
                <a:spcPts val="0"/>
              </a:spcBef>
              <a:spcAft>
                <a:spcPts val="0"/>
              </a:spcAft>
              <a:buClrTx/>
              <a:buSzTx/>
              <a:buFontTx/>
              <a:buNone/>
              <a:tabLst/>
              <a:defRPr/>
            </a:pPr>
            <a:r>
              <a:rPr lang="en-US" dirty="0">
                <a:latin typeface="+mn-lt"/>
                <a:cs typeface="Calibri" panose="020F0502020204030204"/>
              </a:rPr>
              <a:t>Finally, c</a:t>
            </a:r>
            <a:r>
              <a:rPr lang="en-US" b="0" i="0" dirty="0">
                <a:effectLst/>
                <a:latin typeface="+mn-lt"/>
              </a:rPr>
              <a:t>lients can leverage enterprise search capabilities to enhance customer experiences with watsonx Discovery a search capability available as a priced, add-on option for watsonx Assistant. When coupled with retrieval augmented generation (RAG) via large language models (LLMs) on </a:t>
            </a:r>
            <a:r>
              <a:rPr lang="en-US" dirty="0">
                <a:latin typeface="+mn-lt"/>
              </a:rPr>
              <a:t>watsonx.ai,</a:t>
            </a:r>
            <a:r>
              <a:rPr lang="en-US" b="0" i="0" dirty="0">
                <a:effectLst/>
                <a:latin typeface="+mn-lt"/>
              </a:rPr>
              <a:t> including the new IBM Granite model, it enables watsonx Assistant to provide conversational search.</a:t>
            </a:r>
          </a:p>
          <a:p>
            <a:pPr defTabSz="2482903">
              <a:defRPr/>
            </a:pPr>
            <a:endParaRPr lang="en-US" b="1" dirty="0">
              <a:latin typeface="+mn-lt"/>
              <a:cs typeface="Calibri" panose="020F0502020204030204"/>
            </a:endParaRPr>
          </a:p>
          <a:p>
            <a:pPr defTabSz="2482903">
              <a:defRPr/>
            </a:pPr>
            <a:r>
              <a:rPr lang="en-US" b="1" dirty="0">
                <a:latin typeface="+mn-lt"/>
              </a:rPr>
              <a:t>Reference:</a:t>
            </a:r>
          </a:p>
          <a:p>
            <a:pPr defTabSz="2438400">
              <a:buSzPct val="100000"/>
            </a:pPr>
            <a:r>
              <a:rPr lang="en-US" sz="1000" baseline="30000" dirty="0">
                <a:latin typeface="+mn-lt"/>
                <a:cs typeface="Arial" panose="020B0604020202020204" pitchFamily="34" charset="0"/>
              </a:rPr>
              <a:t>1</a:t>
            </a:r>
            <a:r>
              <a:rPr lang="en-US" sz="1000" dirty="0">
                <a:latin typeface="+mn-lt"/>
                <a:cs typeface="Arial"/>
              </a:rPr>
              <a:t>Setting a new standard for customer support, Generali Poland, IBM, October 2023: </a:t>
            </a:r>
            <a:r>
              <a:rPr lang="en-US" sz="1000" dirty="0">
                <a:latin typeface="+mn-lt"/>
                <a:cs typeface="Arial"/>
                <a:hlinkClick r:id="rId3"/>
              </a:rPr>
              <a:t>https://www.ibm.com/case-studies/generali-poland</a:t>
            </a:r>
            <a:endParaRPr lang="en-US" sz="1000" dirty="0">
              <a:latin typeface="+mn-lt"/>
              <a:cs typeface="Arial"/>
            </a:endParaRPr>
          </a:p>
        </p:txBody>
      </p:sp>
      <p:sp>
        <p:nvSpPr>
          <p:cNvPr id="4" name="Slide Number Placeholder 3"/>
          <p:cNvSpPr>
            <a:spLocks noGrp="1"/>
          </p:cNvSpPr>
          <p:nvPr>
            <p:ph type="sldNum" sz="quarter" idx="5"/>
          </p:nvPr>
        </p:nvSpPr>
        <p:spPr/>
        <p:txBody>
          <a:bodyPr/>
          <a:lstStyle/>
          <a:p>
            <a:pPr defTabSz="1862674">
              <a:defRPr/>
            </a:pPr>
            <a:fld id="{6E2E38B8-B0B4-AD41-AC6E-B781F46A9FD3}" type="slidenum">
              <a:rPr lang="en-US">
                <a:solidFill>
                  <a:srgbClr val="000000"/>
                </a:solidFill>
                <a:ea typeface="+mn-ea"/>
                <a:cs typeface="+mn-cs"/>
              </a:rPr>
              <a:pPr defTabSz="1862674">
                <a:defRPr/>
              </a:pPr>
              <a:t>31</a:t>
            </a:fld>
            <a:endParaRPr lang="en-US" dirty="0">
              <a:solidFill>
                <a:srgbClr val="000000"/>
              </a:solidFill>
              <a:ea typeface="+mn-ea"/>
              <a:cs typeface="+mn-cs"/>
            </a:endParaRPr>
          </a:p>
        </p:txBody>
      </p:sp>
    </p:spTree>
    <p:extLst>
      <p:ext uri="{BB962C8B-B14F-4D97-AF65-F5344CB8AC3E}">
        <p14:creationId xmlns:p14="http://schemas.microsoft.com/office/powerpoint/2010/main" val="997504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IBM watsonx Code Assistant is an innovative solution that uses generative AI to revolutionize software development and enhance developer productivity. Watsonx Code Assistant foundation models (FMs) are purpose-built for not just IT automation and coding. This creates a method where not only can this tool boost productivity, but also helps an organization share the intellectual knowledge in long-tenured developers and push that into the FM. Watsonx Code Assistant was designed to enable organizations to further customize and enhance its code recommendations by applying their own data sets and best practices to the model. </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This solution enables developers of all skill levels to write syntactically correct code through AI-generated code recommendations, thus improving the quality of code. With watsonx Code Assistant as a programming partner, clients can lessen the burden of cognitive switching, reduce the complexity of coding, and reduce time to value. </a:t>
            </a:r>
          </a:p>
          <a:p>
            <a:pPr marL="0" marR="0">
              <a:lnSpc>
                <a:spcPct val="107000"/>
              </a:lnSpc>
              <a:spcBef>
                <a:spcPts val="0"/>
              </a:spcBef>
              <a:spcAft>
                <a:spcPts val="0"/>
              </a:spcAft>
            </a:pPr>
            <a:endParaRPr lang="en-US" b="1"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kern="100" dirty="0">
                <a:effectLst/>
                <a:latin typeface="+mn-lt"/>
                <a:ea typeface="Calibri" panose="020F0502020204030204" pitchFamily="34" charset="0"/>
                <a:cs typeface="Times New Roman" panose="02020603050405020304" pitchFamily="18" charset="0"/>
              </a:rPr>
              <a:t>IBM watsonx Code Assistant for Red Hat Ansible Lightspeed</a:t>
            </a:r>
            <a:r>
              <a:rPr lang="en-US" kern="100" dirty="0">
                <a:effectLst/>
                <a:latin typeface="+mn-lt"/>
                <a:ea typeface="Calibri" panose="020F0502020204030204" pitchFamily="34" charset="0"/>
                <a:cs typeface="Times New Roman" panose="02020603050405020304" pitchFamily="18" charset="0"/>
              </a:rPr>
              <a:t> is developed in collaboration with Red Hat and IBM Research, infuses generative AI capabilities into Red Hat Ansible Automation Platform (AAP). It simplifies the process of Ansible playbook creation through “pair programming" with AI in the "navigator" seat, providing AI-generated recommendations.</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The value of watsonx Code Assistant for Red Hat Ansible Lightspeed includes:</a:t>
            </a:r>
          </a:p>
          <a:p>
            <a:pPr marL="171450" marR="0" indent="-171450">
              <a:lnSpc>
                <a:spcPct val="107000"/>
              </a:lnSpc>
              <a:spcBef>
                <a:spcPts val="0"/>
              </a:spcBef>
              <a:spcAft>
                <a:spcPts val="0"/>
              </a:spcAft>
              <a:buFont typeface="Arial" panose="020B0604020202020204" pitchFamily="34" charset="0"/>
              <a:buChar char="•"/>
            </a:pPr>
            <a:r>
              <a:rPr lang="en-US" kern="100" dirty="0">
                <a:effectLst/>
                <a:latin typeface="+mn-lt"/>
                <a:ea typeface="Calibri" panose="020F0502020204030204" pitchFamily="34" charset="0"/>
                <a:cs typeface="Times New Roman" panose="02020603050405020304" pitchFamily="18" charset="0"/>
              </a:rPr>
              <a:t>Developer can use natural language inputs in the Ansible task description to simplify the process of generating Ansible Playbooks to accelerate content development</a:t>
            </a:r>
          </a:p>
          <a:p>
            <a:pPr marL="171450" marR="0" indent="-171450">
              <a:lnSpc>
                <a:spcPct val="107000"/>
              </a:lnSpc>
              <a:spcBef>
                <a:spcPts val="0"/>
              </a:spcBef>
              <a:spcAft>
                <a:spcPts val="0"/>
              </a:spcAft>
              <a:buFont typeface="Arial" panose="020B0604020202020204" pitchFamily="34" charset="0"/>
              <a:buChar char="•"/>
            </a:pP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kern="100" dirty="0">
                <a:effectLst/>
                <a:latin typeface="+mn-lt"/>
                <a:ea typeface="Calibri" panose="020F0502020204030204" pitchFamily="34" charset="0"/>
                <a:cs typeface="Times New Roman" panose="02020603050405020304" pitchFamily="18" charset="0"/>
              </a:rPr>
              <a:t>Enable developers of all skill sets to have access to automation across more lines of business by generating code with natural language and plain English text, ultimately narrowing the IT skills gap</a:t>
            </a:r>
          </a:p>
          <a:p>
            <a:pPr marL="171450" marR="0" indent="-171450">
              <a:lnSpc>
                <a:spcPct val="107000"/>
              </a:lnSpc>
              <a:spcBef>
                <a:spcPts val="0"/>
              </a:spcBef>
              <a:spcAft>
                <a:spcPts val="0"/>
              </a:spcAft>
              <a:buFont typeface="Arial" panose="020B0604020202020204" pitchFamily="34" charset="0"/>
              <a:buChar char="•"/>
            </a:pP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kern="100" dirty="0">
                <a:effectLst/>
                <a:latin typeface="+mn-lt"/>
                <a:ea typeface="Calibri" panose="020F0502020204030204" pitchFamily="34" charset="0"/>
                <a:cs typeface="Times New Roman" panose="02020603050405020304" pitchFamily="18" charset="0"/>
              </a:rPr>
              <a:t>Meet automation developers where they work by integrating AI-content recommendations right in their integrated development environment (IDE). Organizations will experience a reduction in time to value for automation and improve development cycles</a:t>
            </a:r>
          </a:p>
          <a:p>
            <a:pPr marL="171450" marR="0" indent="-171450">
              <a:lnSpc>
                <a:spcPct val="107000"/>
              </a:lnSpc>
              <a:spcBef>
                <a:spcPts val="0"/>
              </a:spcBef>
              <a:spcAft>
                <a:spcPts val="0"/>
              </a:spcAft>
              <a:buFont typeface="Arial" panose="020B0604020202020204" pitchFamily="34" charset="0"/>
              <a:buChar char="•"/>
            </a:pP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kern="100" dirty="0">
                <a:effectLst/>
                <a:latin typeface="+mn-lt"/>
                <a:ea typeface="Calibri" panose="020F0502020204030204" pitchFamily="34" charset="0"/>
                <a:cs typeface="Times New Roman" panose="02020603050405020304" pitchFamily="18" charset="0"/>
              </a:rPr>
              <a:t>Maintain transparency to data sources for accuracy and accountability</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kern="100" dirty="0">
                <a:effectLst/>
                <a:latin typeface="+mn-lt"/>
                <a:ea typeface="Calibri" panose="020F0502020204030204" pitchFamily="34" charset="0"/>
                <a:cs typeface="Times New Roman" panose="02020603050405020304" pitchFamily="18" charset="0"/>
              </a:rPr>
              <a:t>IBM watsonx Code Assistant for Z </a:t>
            </a:r>
            <a:r>
              <a:rPr lang="en-US" kern="100" dirty="0">
                <a:effectLst/>
                <a:latin typeface="+mn-lt"/>
                <a:ea typeface="Calibri" panose="020F0502020204030204" pitchFamily="34" charset="0"/>
                <a:cs typeface="Times New Roman" panose="02020603050405020304" pitchFamily="18" charset="0"/>
              </a:rPr>
              <a:t>primary objective is to leverage the combination of automation and AI to increase productivity and allow clients to expand the pool of talent available to work on mainframe (IBM Z) applications. The watsonx Code Assistant for Z application lifecycle is fully aligned with DevOps practices and leverages existing IBM Z DevOps investments. IBM initial innovation areas include application discovery, refactoring of business services, code transformation, and validation of generated code through automated testing. </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IBM watsonx Code Assistant for Z helps accelerate application modernization by infusing AI and automation throughout the application lifecycle. From automated discovery, code refactoring and conversion, testing, and fit for purpose deployment, AI will play an important and increasing role. IBM watsonx Code Assistant for Z uses the power of generative AI to make it easier for developers to selectively modernize COBOL business services. Clients will be able to easily integrate refactored COBOL or Java code into existing COBOL applications running on IBM Z with full interoperability, while maintaining mainframe qualities of service. The result is a mainframe application modernization approach that is faster, lower cost, and less risk than today’s alternatives (migration, rewrite applications for a public cloud or manually convert applications).</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IBM watsonx Code Assistant for Z leverages foundation models from IBM watsonx. Organizations can customize these models, while also applying their enterprise standards and best practices.</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defTabSz="2528092">
              <a:defRPr/>
            </a:pPr>
            <a:r>
              <a:rPr lang="en-US" b="1" kern="100" dirty="0">
                <a:latin typeface="+mn-lt"/>
                <a:ea typeface="Calibri" panose="020F0502020204030204" pitchFamily="34" charset="0"/>
                <a:cs typeface="Times New Roman" panose="02020603050405020304" pitchFamily="18" charset="0"/>
              </a:rPr>
              <a:t>Reference:</a:t>
            </a:r>
            <a:endParaRPr lang="en-US" b="0" kern="100" dirty="0">
              <a:latin typeface="+mn-lt"/>
            </a:endParaRPr>
          </a:p>
          <a:p>
            <a:pPr defTabSz="2528092">
              <a:defRPr/>
            </a:pPr>
            <a:r>
              <a:rPr lang="en-US" kern="100" baseline="30000" dirty="0">
                <a:latin typeface="+mn-lt"/>
                <a:ea typeface="Calibri" panose="020F0502020204030204" pitchFamily="34" charset="0"/>
                <a:cs typeface="Times New Roman" panose="02020603050405020304" pitchFamily="18" charset="0"/>
              </a:rPr>
              <a:t>1</a:t>
            </a:r>
            <a:r>
              <a:rPr lang="en-US" dirty="0">
                <a:latin typeface="+mn-lt"/>
              </a:rPr>
              <a:t>G</a:t>
            </a:r>
            <a:r>
              <a:rPr lang="en-US" b="0" dirty="0">
                <a:latin typeface="+mn-lt"/>
              </a:rPr>
              <a:t>enerative AI </a:t>
            </a:r>
            <a:r>
              <a:rPr lang="en-US" dirty="0">
                <a:latin typeface="+mn-lt"/>
              </a:rPr>
              <a:t>generated 6</a:t>
            </a:r>
            <a:r>
              <a:rPr lang="en-US" b="0" dirty="0">
                <a:latin typeface="+mn-lt"/>
              </a:rPr>
              <a:t>0% of Ansible Playbook Content in IBM CIO Organization Pilot, IBM, October 2023: </a:t>
            </a:r>
            <a:r>
              <a:rPr lang="en-US" b="0" dirty="0">
                <a:latin typeface="+mn-lt"/>
                <a:hlinkClick r:id="rId3"/>
              </a:rPr>
              <a:t>https://www.ibm.com/case-studies/ibm-cio-organization-wca</a:t>
            </a:r>
            <a:endParaRPr lang="en-US" b="0" dirty="0">
              <a:latin typeface="+mn-lt"/>
            </a:endParaRPr>
          </a:p>
        </p:txBody>
      </p:sp>
      <p:sp>
        <p:nvSpPr>
          <p:cNvPr id="4" name="Slide Number Placeholder 3"/>
          <p:cNvSpPr>
            <a:spLocks noGrp="1"/>
          </p:cNvSpPr>
          <p:nvPr>
            <p:ph type="sldNum" sz="quarter" idx="5"/>
          </p:nvPr>
        </p:nvSpPr>
        <p:spPr/>
        <p:txBody>
          <a:bodyPr/>
          <a:lstStyle/>
          <a:p>
            <a:pPr defTabSz="1862674">
              <a:defRPr/>
            </a:pPr>
            <a:fld id="{6E2E38B8-B0B4-AD41-AC6E-B781F46A9FD3}" type="slidenum">
              <a:rPr lang="en-US">
                <a:solidFill>
                  <a:srgbClr val="000000"/>
                </a:solidFill>
                <a:ea typeface="+mn-ea"/>
                <a:cs typeface="+mn-cs"/>
              </a:rPr>
              <a:pPr defTabSz="1862674">
                <a:defRPr/>
              </a:pPr>
              <a:t>32</a:t>
            </a:fld>
            <a:endParaRPr lang="en-US" dirty="0">
              <a:solidFill>
                <a:srgbClr val="000000"/>
              </a:solidFill>
              <a:ea typeface="+mn-ea"/>
              <a:cs typeface="+mn-cs"/>
            </a:endParaRPr>
          </a:p>
        </p:txBody>
      </p:sp>
    </p:spTree>
    <p:extLst>
      <p:ext uri="{BB962C8B-B14F-4D97-AF65-F5344CB8AC3E}">
        <p14:creationId xmlns:p14="http://schemas.microsoft.com/office/powerpoint/2010/main" val="3932067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defTabSz="931042">
              <a:lnSpc>
                <a:spcPct val="100000"/>
              </a:lnSpc>
              <a:defRPr/>
            </a:pPr>
            <a:r>
              <a:rPr lang="en-US" dirty="0">
                <a:latin typeface="+mn-lt"/>
              </a:rPr>
              <a:t>This self-explanatory slide highlights IBM’s commitment to deliver AI on any cloud, anywhere, with expertise that clients can trust. </a:t>
            </a:r>
          </a:p>
          <a:p>
            <a:pPr defTabSz="931042">
              <a:lnSpc>
                <a:spcPct val="100000"/>
              </a:lnSpc>
              <a:defRPr/>
            </a:pPr>
            <a:endParaRPr lang="en-US" dirty="0">
              <a:latin typeface="+mn-lt"/>
            </a:endParaRPr>
          </a:p>
          <a:p>
            <a:pPr defTabSz="931042">
              <a:lnSpc>
                <a:spcPct val="100000"/>
              </a:lnSpc>
              <a:defRPr/>
            </a:pPr>
            <a:r>
              <a:rPr lang="en-US" b="1" dirty="0">
                <a:latin typeface="+mn-lt"/>
              </a:rPr>
              <a:t>Terminology:</a:t>
            </a:r>
          </a:p>
          <a:p>
            <a:pPr marL="171450" indent="-171450" defTabSz="931042">
              <a:lnSpc>
                <a:spcPct val="100000"/>
              </a:lnSpc>
              <a:buFont typeface="Arial" panose="020B0604020202020204" pitchFamily="34" charset="0"/>
              <a:buChar char="•"/>
              <a:defRPr/>
            </a:pPr>
            <a:r>
              <a:rPr lang="en-US" b="1" dirty="0">
                <a:latin typeface="+mn-lt"/>
              </a:rPr>
              <a:t>POV: </a:t>
            </a:r>
            <a:r>
              <a:rPr lang="en-US" b="0" dirty="0">
                <a:latin typeface="+mn-lt"/>
              </a:rPr>
              <a:t>point of view</a:t>
            </a:r>
            <a:endParaRPr lang="en-US" b="1" dirty="0">
              <a:latin typeface="+mn-lt"/>
            </a:endParaRPr>
          </a:p>
          <a:p>
            <a:pPr marL="171450" indent="-171450" defTabSz="931042">
              <a:lnSpc>
                <a:spcPct val="100000"/>
              </a:lnSpc>
              <a:buFont typeface="Arial" panose="020B0604020202020204" pitchFamily="34" charset="0"/>
              <a:buChar char="•"/>
              <a:defRPr/>
            </a:pPr>
            <a:r>
              <a:rPr lang="en-US" b="1" dirty="0">
                <a:latin typeface="+mn-lt"/>
              </a:rPr>
              <a:t>AWS: </a:t>
            </a:r>
            <a:r>
              <a:rPr lang="en-US" dirty="0">
                <a:latin typeface="+mn-lt"/>
              </a:rPr>
              <a:t>Amazon Web Services</a:t>
            </a:r>
          </a:p>
        </p:txBody>
      </p:sp>
      <p:sp>
        <p:nvSpPr>
          <p:cNvPr id="4" name="Slide Number Placeholder 3"/>
          <p:cNvSpPr>
            <a:spLocks noGrp="1"/>
          </p:cNvSpPr>
          <p:nvPr>
            <p:ph type="sldNum" sz="quarter" idx="5"/>
          </p:nvPr>
        </p:nvSpPr>
        <p:spPr/>
        <p:txBody>
          <a:bodyPr/>
          <a:lstStyle/>
          <a:p>
            <a:fld id="{7C2E4B97-47D2-F84D-B38D-90044C23DECA}" type="slidenum">
              <a:rPr lang="en-US" smtClean="0"/>
              <a:t>33</a:t>
            </a:fld>
            <a:endParaRPr lang="en-US" dirty="0"/>
          </a:p>
        </p:txBody>
      </p:sp>
    </p:spTree>
    <p:extLst>
      <p:ext uri="{BB962C8B-B14F-4D97-AF65-F5344CB8AC3E}">
        <p14:creationId xmlns:p14="http://schemas.microsoft.com/office/powerpoint/2010/main" val="32150113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b="0" dirty="0">
                <a:latin typeface="+mn-lt"/>
              </a:rPr>
              <a:t>This self-explanatory slide details strategic partners that IBM is working with to help clients scale AI including SAP, Adobe, Salesforce, Amazon Web Services (AWS), Microsoft Azure, Samsung, and Oracle.</a:t>
            </a:r>
          </a:p>
          <a:p>
            <a:endParaRPr lang="en-US" b="0" dirty="0">
              <a:latin typeface="+mn-lt"/>
            </a:endParaRPr>
          </a:p>
          <a:p>
            <a:r>
              <a:rPr lang="en-US" b="0" dirty="0">
                <a:latin typeface="+mn-lt"/>
              </a:rPr>
              <a:t>Refer to the source links below to read more about these strategic partnerships and the AI solutions offered.</a:t>
            </a:r>
          </a:p>
          <a:p>
            <a:endParaRPr lang="en-US" b="0" dirty="0">
              <a:latin typeface="+mn-lt"/>
            </a:endParaRPr>
          </a:p>
          <a:p>
            <a:pPr marL="0" marR="0">
              <a:lnSpc>
                <a:spcPct val="107000"/>
              </a:lnSpc>
              <a:spcBef>
                <a:spcPts val="0"/>
              </a:spcBef>
              <a:spcAft>
                <a:spcPts val="0"/>
              </a:spcAft>
            </a:pPr>
            <a:r>
              <a:rPr lang="en-US" b="1" kern="100" dirty="0">
                <a:effectLst/>
                <a:latin typeface="+mn-lt"/>
                <a:ea typeface="Calibri" panose="020F0502020204030204" pitchFamily="34" charset="0"/>
                <a:cs typeface="Times New Roman" panose="02020603050405020304" pitchFamily="18" charset="0"/>
              </a:rPr>
              <a:t>Terminology:</a:t>
            </a:r>
            <a:endParaRPr lang="en-US" kern="100" dirty="0">
              <a:effectLst/>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b="1" dirty="0">
                <a:latin typeface="+mn-lt"/>
              </a:rPr>
              <a:t>AWS: </a:t>
            </a:r>
            <a:r>
              <a:rPr lang="en-US" b="0" dirty="0">
                <a:latin typeface="+mn-lt"/>
              </a:rPr>
              <a:t>Amazon Web Services</a:t>
            </a:r>
            <a:endParaRPr lang="en-US" b="1" dirty="0">
              <a:latin typeface="+mn-lt"/>
            </a:endParaRPr>
          </a:p>
          <a:p>
            <a:pPr marL="171450" indent="-171450">
              <a:buFont typeface="Arial" panose="020B0604020202020204" pitchFamily="34" charset="0"/>
              <a:buChar char="•"/>
            </a:pPr>
            <a:r>
              <a:rPr lang="en-US" b="1" dirty="0">
                <a:latin typeface="+mn-lt"/>
              </a:rPr>
              <a:t>SDS: </a:t>
            </a:r>
            <a:r>
              <a:rPr lang="en-US" b="0" dirty="0">
                <a:latin typeface="+mn-lt"/>
              </a:rPr>
              <a:t>Samsung Data Services</a:t>
            </a:r>
            <a:endParaRPr lang="en-US" b="1" dirty="0">
              <a:latin typeface="+mn-lt"/>
            </a:endParaRPr>
          </a:p>
          <a:p>
            <a:endParaRPr lang="en-US" b="1" dirty="0">
              <a:latin typeface="+mn-lt"/>
            </a:endParaRPr>
          </a:p>
          <a:p>
            <a:r>
              <a:rPr lang="en-US" b="1" dirty="0">
                <a:latin typeface="+mn-lt"/>
              </a:rPr>
              <a:t>References:</a:t>
            </a:r>
          </a:p>
          <a:p>
            <a:pPr marR="0" lvl="0" algn="l" defTabSz="2438522" rtl="0" eaLnBrk="1" fontAlgn="auto" latinLnBrk="0" hangingPunct="1">
              <a:lnSpc>
                <a:spcPct val="110000"/>
              </a:lnSpc>
              <a:spcBef>
                <a:spcPts val="0"/>
              </a:spcBef>
              <a:spcAft>
                <a:spcPts val="0"/>
              </a:spcAft>
              <a:buClrTx/>
              <a:buSzTx/>
              <a:tabLst/>
              <a:defRPr/>
            </a:pPr>
            <a:r>
              <a:rPr lang="en-US" baseline="30000" dirty="0">
                <a:latin typeface="+mn-lt"/>
              </a:rPr>
              <a:t>1</a:t>
            </a:r>
            <a:r>
              <a:rPr lang="en-US" dirty="0">
                <a:latin typeface="+mn-lt"/>
              </a:rPr>
              <a:t>3 ways IBM and Adobe are transforming content supply chains with generative AI, IBM, August 2023: </a:t>
            </a:r>
            <a:r>
              <a:rPr lang="en-US" dirty="0">
                <a:latin typeface="+mn-lt"/>
                <a:hlinkClick r:id="rId3"/>
              </a:rPr>
              <a:t>https://www.ibm.com/blog/3-ways-ibm-and-adobe-are-transforming-content-supply-chains-with-generative-ai/</a:t>
            </a:r>
            <a:endParaRPr lang="en-US" dirty="0">
              <a:latin typeface="+mn-lt"/>
            </a:endParaRPr>
          </a:p>
          <a:p>
            <a:pPr marL="171450" indent="-171450">
              <a:buFont typeface="Arial" panose="020B0604020202020204" pitchFamily="34" charset="0"/>
              <a:buChar char="•"/>
            </a:pPr>
            <a:endParaRPr lang="en-US" dirty="0">
              <a:latin typeface="+mn-lt"/>
            </a:endParaRPr>
          </a:p>
          <a:p>
            <a:pPr marR="0" lvl="0" algn="l" defTabSz="2438522" rtl="0" eaLnBrk="1" fontAlgn="auto" latinLnBrk="0" hangingPunct="1">
              <a:lnSpc>
                <a:spcPct val="110000"/>
              </a:lnSpc>
              <a:spcBef>
                <a:spcPts val="0"/>
              </a:spcBef>
              <a:spcAft>
                <a:spcPts val="0"/>
              </a:spcAft>
              <a:buClrTx/>
              <a:buSzTx/>
              <a:tabLst/>
              <a:defRPr/>
            </a:pPr>
            <a:r>
              <a:rPr lang="en-US" b="0" baseline="30000" dirty="0">
                <a:latin typeface="+mn-lt"/>
              </a:rPr>
              <a:t>2</a:t>
            </a:r>
            <a:r>
              <a:rPr lang="en-US" b="0" dirty="0">
                <a:latin typeface="+mn-lt"/>
              </a:rPr>
              <a:t>IBM Expands Relationship with AWS to Bring Generative AI Solutions and Dedicated Expertise to Clients, IBM, October 2023: </a:t>
            </a:r>
            <a:r>
              <a:rPr lang="en-US" b="0" dirty="0">
                <a:latin typeface="+mn-lt"/>
                <a:hlinkClick r:id="rId4"/>
              </a:rPr>
              <a:t>https://newsroom.ibm.com/2023-10-18-IBM-Expands-Relationship-with-AWS-to-Bring-Generative-AI-Solutions-and-Dedicated-Expertise-to-Clients</a:t>
            </a:r>
            <a:endParaRPr lang="en-US" b="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dirty="0">
              <a:latin typeface="+mn-lt"/>
            </a:endParaRPr>
          </a:p>
          <a:p>
            <a:pPr>
              <a:defRPr/>
            </a:pPr>
            <a:r>
              <a:rPr lang="en-US" b="0" baseline="30000" dirty="0">
                <a:latin typeface="+mn-lt"/>
              </a:rPr>
              <a:t>3</a:t>
            </a:r>
            <a:r>
              <a:rPr lang="en-US" b="0" dirty="0">
                <a:latin typeface="+mn-lt"/>
              </a:rPr>
              <a:t>IBM and Salesforce Team Up To Help Businesses Accelerate Adoption of Trustworthy AI, Cision PR Newswire, August 2023: </a:t>
            </a:r>
            <a:r>
              <a:rPr lang="en-US" b="0" dirty="0">
                <a:latin typeface="+mn-lt"/>
                <a:hlinkClick r:id="rId5"/>
              </a:rPr>
              <a:t>https://www.prnewswire.com/news-releases/ibm-and-salesforce-team-up-to-help-businesses-accelerate-adoption-of-trustworthy-ai-301914082.html</a:t>
            </a:r>
            <a:endParaRPr lang="en-US" b="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b="0" dirty="0">
              <a:latin typeface="+mn-lt"/>
            </a:endParaRPr>
          </a:p>
          <a:p>
            <a:pPr marR="0" lvl="0" algn="l" defTabSz="2438522" rtl="0" eaLnBrk="1" fontAlgn="auto" latinLnBrk="0" hangingPunct="1">
              <a:lnSpc>
                <a:spcPct val="110000"/>
              </a:lnSpc>
              <a:spcBef>
                <a:spcPts val="0"/>
              </a:spcBef>
              <a:spcAft>
                <a:spcPts val="0"/>
              </a:spcAft>
              <a:buClrTx/>
              <a:buSzTx/>
              <a:tabLst/>
              <a:defRPr/>
            </a:pPr>
            <a:r>
              <a:rPr lang="en-US" b="0" baseline="30000" dirty="0">
                <a:latin typeface="+mn-lt"/>
              </a:rPr>
              <a:t>4</a:t>
            </a:r>
            <a:r>
              <a:rPr lang="en-US" b="0" dirty="0">
                <a:latin typeface="+mn-lt"/>
              </a:rPr>
              <a:t>IBM Consulting Global OpenAI offering: Strategy, Hackathon and Implementation, Microsoft Azure Marketplace, 2023: </a:t>
            </a:r>
            <a:r>
              <a:rPr lang="en-US" b="0" dirty="0">
                <a:latin typeface="+mn-lt"/>
                <a:hlinkClick r:id="rId6"/>
              </a:rPr>
              <a:t>https://azuremarketplace.microsoft.com/en/marketplace/consulting-services/ibm-alliance-usa-ny-armonk-dtt-6418595.openai_hackathon_offering</a:t>
            </a:r>
            <a:endParaRPr lang="en-US" b="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dirty="0">
              <a:latin typeface="+mn-lt"/>
            </a:endParaRPr>
          </a:p>
          <a:p>
            <a:pPr marR="0" lvl="0" algn="l" defTabSz="2438522" rtl="0" eaLnBrk="1" fontAlgn="auto" latinLnBrk="0" hangingPunct="1">
              <a:lnSpc>
                <a:spcPct val="110000"/>
              </a:lnSpc>
              <a:spcBef>
                <a:spcPts val="0"/>
              </a:spcBef>
              <a:spcAft>
                <a:spcPts val="0"/>
              </a:spcAft>
              <a:buClrTx/>
              <a:buSzTx/>
              <a:tabLst/>
              <a:defRPr/>
            </a:pPr>
            <a:r>
              <a:rPr lang="en-US" b="0" baseline="30000" dirty="0">
                <a:latin typeface="+mn-lt"/>
              </a:rPr>
              <a:t>5</a:t>
            </a:r>
            <a:r>
              <a:rPr lang="en-US" dirty="0">
                <a:latin typeface="+mn-lt"/>
              </a:rPr>
              <a:t>What Samsung is saying about watsonx.ai, IBM, July 2023: </a:t>
            </a:r>
            <a:r>
              <a:rPr lang="en-US" b="0" dirty="0">
                <a:latin typeface="+mn-lt"/>
                <a:hlinkClick r:id="rId7"/>
              </a:rPr>
              <a:t>https://www.ibm.com/case-studies/samsung-client-quote</a:t>
            </a:r>
            <a:endParaRPr lang="en-US" b="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b="0" dirty="0">
              <a:latin typeface="+mn-lt"/>
            </a:endParaRPr>
          </a:p>
          <a:p>
            <a:pPr>
              <a:defRPr/>
            </a:pPr>
            <a:r>
              <a:rPr lang="en-US" b="0" baseline="30000" dirty="0">
                <a:latin typeface="+mn-lt"/>
              </a:rPr>
              <a:t>6</a:t>
            </a:r>
            <a:r>
              <a:rPr lang="en-US" b="0" dirty="0">
                <a:latin typeface="+mn-lt"/>
              </a:rPr>
              <a:t>SAP to Embed IBM Watson Artificial Intelligence into SAP® Solutions, IBM, May 2023: </a:t>
            </a:r>
            <a:r>
              <a:rPr lang="en-US" b="0" dirty="0">
                <a:latin typeface="+mn-lt"/>
                <a:hlinkClick r:id="rId8"/>
              </a:rPr>
              <a:t>https://newsroom.ibm.com/2023-05-02-SAP-to-Embed-IBM-Watson-Artificial-Intelligence-into-SAP-R-Solutions</a:t>
            </a:r>
            <a:endParaRPr lang="en-US" b="0" dirty="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b="0" i="0" u="none" strike="noStrike" kern="1200" cap="none" spc="0" normalizeH="0" baseline="0" noProof="0" smtClean="0">
                <a:ln>
                  <a:noFill/>
                </a:ln>
                <a:solidFill>
                  <a:prstClr val="black"/>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246614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b="0" dirty="0">
                <a:latin typeface="+mn-lt"/>
              </a:rPr>
              <a:t>This self-explanatory slide details strategic partners that IBM is working with to help clients scale AI including Amazon Web Services (AWS), Cirata, Cloudera, DataStax, Elastic, Hugging Face, Intel, MongoDB, Meta, SingleStore, and VMware.</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b="0" dirty="0">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b="1" dirty="0">
                <a:latin typeface="+mn-lt"/>
              </a:rPr>
              <a:t>Terminology:</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ETL: </a:t>
            </a:r>
            <a:r>
              <a:rPr lang="en-US" sz="1000" b="0" dirty="0">
                <a:latin typeface="+mn-lt"/>
              </a:rPr>
              <a:t>extract, transform, and load</a:t>
            </a:r>
            <a:endParaRPr lang="en-US" sz="1000"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NLP: </a:t>
            </a:r>
            <a:r>
              <a:rPr lang="en-US" sz="1000" b="0" dirty="0">
                <a:latin typeface="+mn-lt"/>
              </a:rPr>
              <a:t>natural </a:t>
            </a:r>
            <a:r>
              <a:rPr lang="en-US" dirty="0">
                <a:latin typeface="+mn-lt"/>
              </a:rPr>
              <a:t>l</a:t>
            </a:r>
            <a:r>
              <a:rPr lang="en-US" sz="1000" b="0" dirty="0">
                <a:latin typeface="+mn-lt"/>
              </a:rPr>
              <a:t>anguage processing</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ML: </a:t>
            </a:r>
            <a:r>
              <a:rPr lang="en-US" sz="1000" b="0" dirty="0">
                <a:latin typeface="+mn-lt"/>
              </a:rPr>
              <a:t>machine learning</a:t>
            </a:r>
            <a:endParaRPr lang="en-US" sz="1000" dirty="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b="0" i="0" u="none" strike="noStrike" kern="1200" cap="none" spc="0" normalizeH="0" baseline="0" noProof="0" smtClean="0">
                <a:ln>
                  <a:noFill/>
                </a:ln>
                <a:solidFill>
                  <a:prstClr val="black"/>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246614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defTabSz="2482903">
              <a:defRPr/>
            </a:pPr>
            <a:r>
              <a:rPr lang="en-US" dirty="0">
                <a:solidFill>
                  <a:srgbClr val="000000"/>
                </a:solidFill>
                <a:latin typeface="+mn-lt"/>
                <a:ea typeface="IBM Plex Sans" charset="0"/>
                <a:cs typeface="IBM Plex Sans" charset="0"/>
              </a:rPr>
              <a:t>This self-explanatory slide is a divider slide to introduce IBM Consulting services.</a:t>
            </a:r>
            <a:endParaRPr lang="en-US" kern="100" dirty="0">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C2E4B97-47D2-F84D-B38D-90044C23DECA}" type="slidenum">
              <a:rPr lang="en-US" smtClean="0"/>
              <a:t>36</a:t>
            </a:fld>
            <a:endParaRPr lang="en-US" dirty="0"/>
          </a:p>
        </p:txBody>
      </p:sp>
    </p:spTree>
    <p:extLst>
      <p:ext uri="{BB962C8B-B14F-4D97-AF65-F5344CB8AC3E}">
        <p14:creationId xmlns:p14="http://schemas.microsoft.com/office/powerpoint/2010/main" val="3404419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defTabSz="1516779">
              <a:lnSpc>
                <a:spcPct val="100000"/>
              </a:lnSpc>
              <a:spcBef>
                <a:spcPts val="995"/>
              </a:spcBef>
              <a:defRPr/>
            </a:pPr>
            <a:r>
              <a:rPr lang="en-US" dirty="0">
                <a:latin typeface="+mn-lt"/>
              </a:rPr>
              <a:t>IBM Consulting takes an open and collaborative approach to plan, build, implement, and operationalize generative AI solutions that embrace multiple models on multiple clouds from industry leaders. An open ecosystem approach helps clients define the right models and the right architecture to deliver the best outcomes. IBM Consulting has unique skills across IBM technology, but also works closely with a diverse AI partner ecosystem, including Adobe, Amazon Web Services (AWS), Microsoft, Salesforce, SAP, a myriad of open-source technologies, and more to help ensure clients benefit from the technology solution that best meets their needs.</a:t>
            </a:r>
          </a:p>
          <a:p>
            <a:endParaRPr lang="en-US" dirty="0">
              <a:latin typeface="+mn-lt"/>
            </a:endParaRPr>
          </a:p>
          <a:p>
            <a:r>
              <a:rPr lang="en-US" dirty="0">
                <a:latin typeface="+mn-lt"/>
              </a:rPr>
              <a:t>IBM Consulting has established a Center of Excellence (CoE) for Generative AI. It stands alongside IBM Consulting’s existing global AI and Automation practice, which includes 21,000 data and AI consultants who have conducted over 40,000 enterprise client engagements. This CoE already has more than 1,000 consultants (as of 4Q23) with specialized generative AI expertise that are engaging with a global set of clients to drive productivity in IT operations and core business processes like human resources (HR) and marketing, elevate their customer experiences, and create new business models. </a:t>
            </a:r>
          </a:p>
          <a:p>
            <a:endParaRPr lang="en-US" dirty="0">
              <a:latin typeface="+mn-lt"/>
            </a:endParaRPr>
          </a:p>
          <a:p>
            <a:r>
              <a:rPr lang="en-US" dirty="0">
                <a:latin typeface="+mn-lt"/>
              </a:rPr>
              <a:t>Examples of CoE projects delivering AI-generated spoken sports commentary to millions of fans at </a:t>
            </a:r>
            <a:r>
              <a:rPr lang="en-US" dirty="0">
                <a:latin typeface="+mn-lt"/>
                <a:hlinkClick r:id="rId3"/>
              </a:rPr>
              <a:t>The Masters</a:t>
            </a:r>
            <a:r>
              <a:rPr lang="en-US" baseline="30000" dirty="0">
                <a:latin typeface="+mn-lt"/>
              </a:rPr>
              <a:t>1</a:t>
            </a:r>
            <a:r>
              <a:rPr lang="en-US" dirty="0">
                <a:latin typeface="+mn-lt"/>
              </a:rPr>
              <a:t> (and </a:t>
            </a:r>
            <a:r>
              <a:rPr lang="en-US" u="sng" kern="100" dirty="0">
                <a:solidFill>
                  <a:srgbClr val="0563C1"/>
                </a:solidFill>
                <a:effectLst/>
                <a:latin typeface="+mn-lt"/>
                <a:ea typeface="Calibri" panose="020F0502020204030204" pitchFamily="34" charset="0"/>
                <a:cs typeface="Times New Roman" panose="02020603050405020304" pitchFamily="18" charset="0"/>
                <a:hlinkClick r:id="rId4"/>
              </a:rPr>
              <a:t>Wimbledon</a:t>
            </a:r>
            <a:r>
              <a:rPr lang="en-US" dirty="0">
                <a:latin typeface="+mn-lt"/>
              </a:rPr>
              <a:t>),</a:t>
            </a:r>
            <a:r>
              <a:rPr lang="en-US" baseline="30000" dirty="0">
                <a:latin typeface="+mn-lt"/>
              </a:rPr>
              <a:t>2</a:t>
            </a:r>
            <a:r>
              <a:rPr lang="en-US" dirty="0">
                <a:latin typeface="+mn-lt"/>
              </a:rPr>
              <a:t> combining generative AI with IBM Watson to verify the discovery of new applications of </a:t>
            </a:r>
            <a:r>
              <a:rPr lang="en-US" dirty="0">
                <a:latin typeface="+mn-lt"/>
                <a:hlinkClick r:id="rId5"/>
              </a:rPr>
              <a:t>Mitsui Chemicals</a:t>
            </a:r>
            <a:r>
              <a:rPr lang="en-US" baseline="30000" dirty="0">
                <a:latin typeface="+mn-lt"/>
              </a:rPr>
              <a:t>3</a:t>
            </a:r>
            <a:r>
              <a:rPr lang="en-US" dirty="0">
                <a:latin typeface="+mn-lt"/>
              </a:rPr>
              <a:t> products and applying generative AI in the customer relationship process at </a:t>
            </a:r>
            <a:r>
              <a:rPr lang="en-US" dirty="0">
                <a:latin typeface="+mn-lt"/>
                <a:hlinkClick r:id="rId6"/>
              </a:rPr>
              <a:t>Bouygues Telecom</a:t>
            </a:r>
            <a:r>
              <a:rPr lang="en-US" dirty="0">
                <a:latin typeface="+mn-lt"/>
              </a:rPr>
              <a:t>.</a:t>
            </a:r>
            <a:r>
              <a:rPr lang="en-US" baseline="30000" dirty="0">
                <a:latin typeface="+mn-lt"/>
              </a:rPr>
              <a:t>4</a:t>
            </a:r>
            <a:r>
              <a:rPr lang="en-US" dirty="0">
                <a:latin typeface="+mn-lt"/>
              </a:rPr>
              <a:t> In this early work applying foundation models (FMs), IBM Consulting has seen some clients experience up to 70% acceleration in time-to-value with FMs, as compared to traditional AI approaches. </a:t>
            </a:r>
          </a:p>
          <a:p>
            <a:endParaRPr lang="en-US" dirty="0">
              <a:latin typeface="+mn-lt"/>
            </a:endParaRPr>
          </a:p>
          <a:p>
            <a:r>
              <a:rPr lang="en-US" b="1" dirty="0">
                <a:latin typeface="+mn-lt"/>
              </a:rPr>
              <a:t>References:</a:t>
            </a:r>
            <a:endParaRPr lang="en-US" dirty="0">
              <a:latin typeface="+mn-lt"/>
            </a:endParaRPr>
          </a:p>
          <a:p>
            <a:r>
              <a:rPr lang="en-US" dirty="0">
                <a:latin typeface="+mn-lt"/>
              </a:rPr>
              <a:t>Data points on the slide are from IBM Consulting internal data.</a:t>
            </a:r>
          </a:p>
          <a:p>
            <a:pPr marL="177747" indent="-177747">
              <a:buFont typeface="Arial" panose="020B0604020202020204" pitchFamily="34" charset="0"/>
              <a:buChar char="•"/>
            </a:pPr>
            <a:endParaRPr lang="en-US" dirty="0">
              <a:latin typeface="+mn-lt"/>
            </a:endParaRPr>
          </a:p>
          <a:p>
            <a:r>
              <a:rPr lang="en-US" baseline="30000" dirty="0">
                <a:latin typeface="+mn-lt"/>
              </a:rPr>
              <a:t>1</a:t>
            </a:r>
            <a:r>
              <a:rPr lang="en-US" dirty="0">
                <a:latin typeface="+mn-lt"/>
              </a:rPr>
              <a:t>IBM Brings Generative AI Commentary and Hole-by-Hole Player Predictions to the Masters Digital Experience, IBM, March 2023: </a:t>
            </a:r>
            <a:r>
              <a:rPr lang="en-US" dirty="0">
                <a:latin typeface="+mn-lt"/>
                <a:hlinkClick r:id="rId3"/>
              </a:rPr>
              <a:t>https://newsroom.ibm.com/2023-03-28-IBM-Brings-Generative-AI-Commentary-and-Hole-by-Hole-Player-Predictions-to-the-Masters-Digital-Experience</a:t>
            </a:r>
            <a:endParaRPr lang="en-US" dirty="0">
              <a:latin typeface="+mn-lt"/>
            </a:endParaRPr>
          </a:p>
          <a:p>
            <a:pPr marL="177747" indent="-177747">
              <a:buFont typeface="Arial" panose="020B0604020202020204" pitchFamily="34" charset="0"/>
              <a:buChar char="•"/>
            </a:pPr>
            <a:endParaRPr lang="en-US" dirty="0">
              <a:latin typeface="+mn-lt"/>
            </a:endParaRPr>
          </a:p>
          <a:p>
            <a:r>
              <a:rPr lang="en-US" baseline="30000" dirty="0">
                <a:latin typeface="+mn-lt"/>
              </a:rPr>
              <a:t>2</a:t>
            </a:r>
            <a:r>
              <a:rPr lang="en-US" dirty="0">
                <a:latin typeface="+mn-lt"/>
              </a:rPr>
              <a:t>IBM Brings Generative AI Commentary and AI Draw Analysis to the Wimbledon Digital Experience, IBM, June 2023: </a:t>
            </a:r>
            <a:r>
              <a:rPr lang="en-US" u="none" dirty="0">
                <a:latin typeface="+mn-lt"/>
                <a:hlinkClick r:id="rId4"/>
              </a:rPr>
              <a:t>https://newsroom.ibm.com/2023-06-21-IBM-Brings-Generative-AI-Commentary-and-AI-Draw-Analysis-to-the-Wimbledon-Digital-Experience</a:t>
            </a:r>
            <a:r>
              <a:rPr lang="en-US" u="none" dirty="0">
                <a:latin typeface="+mn-lt"/>
              </a:rPr>
              <a:t> </a:t>
            </a:r>
          </a:p>
          <a:p>
            <a:pPr marL="177747" indent="-177747">
              <a:buFont typeface="Arial" panose="020B0604020202020204" pitchFamily="34" charset="0"/>
              <a:buChar char="•"/>
            </a:pPr>
            <a:endParaRPr lang="en-US" dirty="0">
              <a:latin typeface="+mn-lt"/>
            </a:endParaRPr>
          </a:p>
          <a:p>
            <a:r>
              <a:rPr lang="en-US" baseline="30000" dirty="0">
                <a:latin typeface="+mn-lt"/>
              </a:rPr>
              <a:t>3</a:t>
            </a:r>
            <a:r>
              <a:rPr lang="en-US" dirty="0">
                <a:latin typeface="+mn-lt"/>
              </a:rPr>
              <a:t>Combining Generative AI with IBM Watson, Mitsui Chemicals Starts Verifying New Application Discovery for Agility and Accuracy, IBM, May 2023: </a:t>
            </a:r>
            <a:r>
              <a:rPr lang="en-US" dirty="0">
                <a:latin typeface="+mn-lt"/>
                <a:hlinkClick r:id="rId5"/>
              </a:rPr>
              <a:t>https://newsroom.ibm.com/2023-05-25-Combining-Generative-AI-with-IBM-Watson,-Mitsui-Chemicals-Starts-Verifying-New-Application-Discovery-for-Agility-and-Accuracy</a:t>
            </a:r>
            <a:endParaRPr lang="en-US" dirty="0">
              <a:latin typeface="+mn-lt"/>
            </a:endParaRPr>
          </a:p>
          <a:p>
            <a:pPr marL="177747" indent="-177747">
              <a:buFont typeface="Arial" panose="020B0604020202020204" pitchFamily="34" charset="0"/>
              <a:buChar char="•"/>
            </a:pPr>
            <a:endParaRPr lang="en-US" dirty="0">
              <a:latin typeface="+mn-lt"/>
            </a:endParaRPr>
          </a:p>
          <a:p>
            <a:r>
              <a:rPr lang="en-US" baseline="30000" dirty="0">
                <a:latin typeface="+mn-lt"/>
              </a:rPr>
              <a:t>4</a:t>
            </a:r>
            <a:r>
              <a:rPr lang="en-US" dirty="0">
                <a:latin typeface="+mn-lt"/>
              </a:rPr>
              <a:t>AI for everyone - Bouygues Telecom achieves rapid innovation by scaling AI on AWS, IBM, February 2022: </a:t>
            </a:r>
            <a:r>
              <a:rPr lang="en-US" dirty="0">
                <a:latin typeface="+mn-lt"/>
                <a:hlinkClick r:id="rId6"/>
              </a:rPr>
              <a:t>https://www.ibm.com/case-studies/bouygues-telecom</a:t>
            </a:r>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37</a:t>
            </a:fld>
            <a:endParaRPr lang="en-US" dirty="0"/>
          </a:p>
        </p:txBody>
      </p:sp>
    </p:spTree>
    <p:extLst>
      <p:ext uri="{BB962C8B-B14F-4D97-AF65-F5344CB8AC3E}">
        <p14:creationId xmlns:p14="http://schemas.microsoft.com/office/powerpoint/2010/main" val="3847299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IBM Consulting is the only major global consultancy that sits within a technology company. Together with clients, IBM Consulting conceptualizes and builds solutions for clients in all industries and domains, leverage ecosystem partners. IBM’s AI principles of trust guide the development of these solutions.</a:t>
            </a:r>
          </a:p>
          <a:p>
            <a:endParaRPr lang="en-US" dirty="0">
              <a:latin typeface="+mn-lt"/>
            </a:endParaRPr>
          </a:p>
          <a:p>
            <a:r>
              <a:rPr lang="en-US" dirty="0">
                <a:latin typeface="+mn-lt"/>
              </a:rPr>
              <a:t>IBM Consulting provides the following services:</a:t>
            </a:r>
          </a:p>
          <a:p>
            <a:pPr marL="171450" indent="-171450">
              <a:buFont typeface="Arial" panose="020B0604020202020204" pitchFamily="34" charset="0"/>
              <a:buChar char="•"/>
            </a:pPr>
            <a:r>
              <a:rPr lang="en-US" dirty="0">
                <a:latin typeface="+mn-lt"/>
              </a:rPr>
              <a:t>IBM Consulting AI Services</a:t>
            </a:r>
          </a:p>
          <a:p>
            <a:pPr marL="171450" indent="-171450">
              <a:buFont typeface="Arial" panose="020B0604020202020204" pitchFamily="34" charset="0"/>
              <a:buChar char="•"/>
            </a:pPr>
            <a:r>
              <a:rPr lang="en-US" dirty="0">
                <a:latin typeface="+mn-lt"/>
              </a:rPr>
              <a:t>IBM Consulting Garage for Generative AI</a:t>
            </a:r>
          </a:p>
          <a:p>
            <a:pPr marL="171450" indent="-171450">
              <a:buFont typeface="Arial" panose="020B0604020202020204" pitchFamily="34" charset="0"/>
              <a:buChar char="•"/>
            </a:pPr>
            <a:r>
              <a:rPr lang="en-US" dirty="0">
                <a:latin typeface="+mn-lt"/>
              </a:rPr>
              <a:t>IBM Consulting AI Accelerator</a:t>
            </a:r>
          </a:p>
          <a:p>
            <a:pPr marL="171450" indent="-171450">
              <a:buFont typeface="Arial" panose="020B0604020202020204" pitchFamily="34" charset="0"/>
              <a:buChar char="•"/>
            </a:pPr>
            <a:endParaRPr lang="en-US" b="1" dirty="0">
              <a:latin typeface="+mn-lt"/>
            </a:endParaRPr>
          </a:p>
          <a:p>
            <a:r>
              <a:rPr lang="en-US" b="1" dirty="0">
                <a:latin typeface="+mn-lt"/>
              </a:rPr>
              <a:t>Reference:</a:t>
            </a:r>
          </a:p>
          <a:p>
            <a:r>
              <a:rPr lang="en-US" kern="100" dirty="0">
                <a:effectLst/>
                <a:latin typeface="+mn-lt"/>
                <a:ea typeface="Calibri" panose="020F0502020204030204" pitchFamily="34" charset="0"/>
                <a:cs typeface="Times New Roman" panose="02020603050405020304" pitchFamily="18" charset="0"/>
              </a:rPr>
              <a:t>IBM AI Ethics: </a:t>
            </a:r>
            <a:r>
              <a:rPr lang="en-US" kern="100" dirty="0">
                <a:effectLst/>
                <a:latin typeface="+mn-lt"/>
                <a:ea typeface="Calibri" panose="020F0502020204030204" pitchFamily="34" charset="0"/>
                <a:cs typeface="Times New Roman" panose="02020603050405020304" pitchFamily="18" charset="0"/>
                <a:hlinkClick r:id="rId3"/>
              </a:rPr>
              <a:t>https://www.ibm.com/impact/ai-ethics</a:t>
            </a:r>
            <a:endParaRPr lang="en-US" kern="1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38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1413086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IBM Consulting partners with clients to help them with their AI transformation journey. IBM Consulting advises clients to help prioritize use cases, design, build, and pilot AI solutions. They also work with clients to create an overall AI strategy and roadmap to help their businesses’ scale AI solutions.</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Specifically, IBM Consulting helps clients:</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kern="100" dirty="0">
                <a:effectLst/>
                <a:latin typeface="+mn-lt"/>
                <a:ea typeface="Calibri" panose="020F0502020204030204" pitchFamily="34" charset="0"/>
                <a:cs typeface="Times New Roman" panose="02020603050405020304" pitchFamily="18" charset="0"/>
              </a:rPr>
              <a:t>Conduct top-down assessment across all enterprise or domain business functions to identify high potential areas </a:t>
            </a:r>
          </a:p>
          <a:p>
            <a:pPr marL="171450" marR="0" indent="-171450">
              <a:lnSpc>
                <a:spcPct val="107000"/>
              </a:lnSpc>
              <a:spcBef>
                <a:spcPts val="0"/>
              </a:spcBef>
              <a:spcAft>
                <a:spcPts val="0"/>
              </a:spcAft>
              <a:buFont typeface="Arial" panose="020B0604020202020204" pitchFamily="34" charset="0"/>
              <a:buChar char="•"/>
            </a:pPr>
            <a:r>
              <a:rPr lang="en-US" kern="100" dirty="0">
                <a:effectLst/>
                <a:latin typeface="+mn-lt"/>
                <a:ea typeface="Calibri" panose="020F0502020204030204" pitchFamily="34" charset="0"/>
                <a:cs typeface="Times New Roman" panose="02020603050405020304" pitchFamily="18" charset="0"/>
              </a:rPr>
              <a:t>aligned to strategy</a:t>
            </a:r>
          </a:p>
          <a:p>
            <a:pPr marL="171450" marR="0" indent="-171450">
              <a:lnSpc>
                <a:spcPct val="107000"/>
              </a:lnSpc>
              <a:spcBef>
                <a:spcPts val="0"/>
              </a:spcBef>
              <a:spcAft>
                <a:spcPts val="0"/>
              </a:spcAft>
              <a:buFont typeface="Arial" panose="020B0604020202020204" pitchFamily="34" charset="0"/>
              <a:buChar char="•"/>
            </a:pPr>
            <a:r>
              <a:rPr lang="en-US" kern="100" dirty="0">
                <a:effectLst/>
                <a:latin typeface="+mn-lt"/>
                <a:ea typeface="Calibri" panose="020F0502020204030204" pitchFamily="34" charset="0"/>
                <a:cs typeface="Times New Roman" panose="02020603050405020304" pitchFamily="18" charset="0"/>
              </a:rPr>
              <a:t>Identify high potential workflows in priority business components and quantify high-level value at stake</a:t>
            </a:r>
          </a:p>
          <a:p>
            <a:pPr marL="171450" marR="0" indent="-171450">
              <a:lnSpc>
                <a:spcPct val="107000"/>
              </a:lnSpc>
              <a:spcBef>
                <a:spcPts val="0"/>
              </a:spcBef>
              <a:spcAft>
                <a:spcPts val="0"/>
              </a:spcAft>
              <a:buFont typeface="Arial" panose="020B0604020202020204" pitchFamily="34" charset="0"/>
              <a:buChar char="•"/>
            </a:pPr>
            <a:r>
              <a:rPr lang="en-US" kern="100" dirty="0">
                <a:effectLst/>
                <a:latin typeface="+mn-lt"/>
                <a:ea typeface="Calibri" panose="020F0502020204030204" pitchFamily="34" charset="0"/>
                <a:cs typeface="Times New Roman" panose="02020603050405020304" pitchFamily="18" charset="0"/>
              </a:rPr>
              <a:t>Re-imagine AI driven workflows leveraging design techniques</a:t>
            </a:r>
          </a:p>
          <a:p>
            <a:pPr marL="171450" marR="0" indent="-171450">
              <a:lnSpc>
                <a:spcPct val="107000"/>
              </a:lnSpc>
              <a:spcBef>
                <a:spcPts val="0"/>
              </a:spcBef>
              <a:spcAft>
                <a:spcPts val="0"/>
              </a:spcAft>
              <a:buFont typeface="Arial" panose="020B0604020202020204" pitchFamily="34" charset="0"/>
              <a:buChar char="•"/>
            </a:pPr>
            <a:r>
              <a:rPr lang="en-US" kern="100" dirty="0">
                <a:effectLst/>
                <a:latin typeface="+mn-lt"/>
                <a:ea typeface="Calibri" panose="020F0502020204030204" pitchFamily="34" charset="0"/>
                <a:cs typeface="Times New Roman" panose="02020603050405020304" pitchFamily="18" charset="0"/>
              </a:rPr>
              <a:t>Identify AI techniques and design future state tech, data, and op model </a:t>
            </a:r>
          </a:p>
          <a:p>
            <a:pPr marL="171450" marR="0" indent="-171450">
              <a:lnSpc>
                <a:spcPct val="107000"/>
              </a:lnSpc>
              <a:spcBef>
                <a:spcPts val="0"/>
              </a:spcBef>
              <a:spcAft>
                <a:spcPts val="0"/>
              </a:spcAft>
              <a:buFont typeface="Arial" panose="020B0604020202020204" pitchFamily="34" charset="0"/>
              <a:buChar char="•"/>
            </a:pPr>
            <a:r>
              <a:rPr lang="en-US" kern="100" dirty="0">
                <a:effectLst/>
                <a:latin typeface="+mn-lt"/>
                <a:ea typeface="Calibri" panose="020F0502020204030204" pitchFamily="34" charset="0"/>
                <a:cs typeface="Times New Roman" panose="02020603050405020304" pitchFamily="18" charset="0"/>
              </a:rPr>
              <a:t>Develop AI transformation roadmap and value case</a:t>
            </a:r>
          </a:p>
          <a:p>
            <a:pPr marL="171450" marR="0" indent="-171450">
              <a:lnSpc>
                <a:spcPct val="107000"/>
              </a:lnSpc>
              <a:spcBef>
                <a:spcPts val="0"/>
              </a:spcBef>
              <a:spcAft>
                <a:spcPts val="0"/>
              </a:spcAft>
              <a:buFont typeface="Arial" panose="020B0604020202020204" pitchFamily="34" charset="0"/>
              <a:buChar char="•"/>
            </a:pPr>
            <a:r>
              <a:rPr lang="en-US" kern="100" dirty="0">
                <a:effectLst/>
                <a:latin typeface="+mn-lt"/>
                <a:ea typeface="Calibri" panose="020F0502020204030204" pitchFamily="34" charset="0"/>
                <a:cs typeface="Times New Roman" panose="02020603050405020304" pitchFamily="18" charset="0"/>
              </a:rPr>
              <a:t>Establish governance and transformation/value orchestration office to guide transformation and value realization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39</a:t>
            </a:fld>
            <a:endParaRPr lang="en-US" dirty="0"/>
          </a:p>
        </p:txBody>
      </p:sp>
    </p:spTree>
    <p:extLst>
      <p:ext uri="{BB962C8B-B14F-4D97-AF65-F5344CB8AC3E}">
        <p14:creationId xmlns:p14="http://schemas.microsoft.com/office/powerpoint/2010/main" val="3537122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defTabSz="2482903">
              <a:defRPr/>
            </a:pPr>
            <a:r>
              <a:rPr lang="en-US" sz="1000" kern="100" dirty="0">
                <a:latin typeface="+mn-lt"/>
                <a:ea typeface="Calibri" panose="020F0502020204030204" pitchFamily="34" charset="0"/>
                <a:cs typeface="Times New Roman" panose="02020603050405020304" pitchFamily="18" charset="0"/>
              </a:rPr>
              <a:t>Why is IBM focusing on foundation models (FMs) and large language models (LLMs)? </a:t>
            </a:r>
          </a:p>
          <a:p>
            <a:pPr defTabSz="2482903">
              <a:defRPr/>
            </a:pPr>
            <a:endParaRPr lang="en-US" sz="1000" kern="100" dirty="0">
              <a:latin typeface="+mn-lt"/>
              <a:ea typeface="Calibri" panose="020F0502020204030204" pitchFamily="34" charset="0"/>
              <a:cs typeface="Times New Roman" panose="02020603050405020304" pitchFamily="18" charset="0"/>
            </a:endParaRPr>
          </a:p>
          <a:p>
            <a:pPr defTabSz="2482903">
              <a:defRPr/>
            </a:pPr>
            <a:r>
              <a:rPr lang="en-US" sz="1000" kern="100" dirty="0">
                <a:latin typeface="+mn-lt"/>
                <a:ea typeface="Calibri" panose="020F0502020204030204" pitchFamily="34" charset="0"/>
                <a:cs typeface="Times New Roman" panose="02020603050405020304" pitchFamily="18" charset="0"/>
              </a:rPr>
              <a:t>Think about the data that exists in every business around the world, whether it's sensor data, images, speech, different data about the business </a:t>
            </a:r>
            <a:r>
              <a:rPr lang="en-US" sz="1000" dirty="0">
                <a:latin typeface="+mn-lt"/>
              </a:rPr>
              <a:t>—</a:t>
            </a:r>
            <a:r>
              <a:rPr lang="en-US" sz="1000" kern="100" dirty="0">
                <a:latin typeface="+mn-lt"/>
                <a:ea typeface="Calibri" panose="020F0502020204030204" pitchFamily="34" charset="0"/>
                <a:cs typeface="Times New Roman" panose="02020603050405020304" pitchFamily="18" charset="0"/>
              </a:rPr>
              <a:t> this is all intelligence that's just waiting to be unleashed. This drives the work that IBM has been doing to understand what are the FMs that IBM should be building that will help clients differentiate themselves from their competition.</a:t>
            </a:r>
          </a:p>
          <a:p>
            <a:pPr defTabSz="2482903">
              <a:defRPr/>
            </a:pPr>
            <a:endParaRPr lang="en-US" sz="1000" kern="100" dirty="0">
              <a:latin typeface="+mn-lt"/>
              <a:ea typeface="Calibri" panose="020F0502020204030204" pitchFamily="34" charset="0"/>
              <a:cs typeface="Times New Roman" panose="02020603050405020304" pitchFamily="18" charset="0"/>
            </a:endParaRPr>
          </a:p>
          <a:p>
            <a:r>
              <a:rPr lang="en-US" sz="1000" dirty="0">
                <a:latin typeface="+mn-lt"/>
                <a:ea typeface="IBM Plex Sans Light" panose="020B0403050203000203" pitchFamily="34" charset="0"/>
                <a:cs typeface="IBM Plex Sans Light" panose="020B0403050203000203" pitchFamily="34" charset="0"/>
              </a:rPr>
              <a:t>A FM is trained on large amounts of unlabeled data sets </a:t>
            </a:r>
            <a:r>
              <a:rPr lang="en-US" sz="1000" dirty="0">
                <a:latin typeface="+mn-lt"/>
              </a:rPr>
              <a:t>and uses self-supervised learning</a:t>
            </a:r>
            <a:r>
              <a:rPr lang="en-US" sz="1000" dirty="0">
                <a:latin typeface="+mn-lt"/>
                <a:ea typeface="IBM Plex Sans Light" panose="020B0403050203000203" pitchFamily="34" charset="0"/>
                <a:cs typeface="IBM Plex Sans Light" panose="020B0403050203000203" pitchFamily="34" charset="0"/>
              </a:rPr>
              <a:t> which can be adapted to new scenarios and use cases. Although a FM requires a significant investment up front, it amortizes the initial work of artificial intelligence (AI) model building each time it is used as the data requirements for fine tuning additional models built on the FM are significantly lower (10x – 100x). This leads to both a huge increase in return on investment (ROI) and much faster time to deployment. </a:t>
            </a:r>
            <a:endParaRPr lang="en-US" sz="1000" dirty="0">
              <a:latin typeface="+mn-lt"/>
              <a:ea typeface="Times New Roman" panose="02020603050405020304" pitchFamily="18" charset="0"/>
            </a:endParaRPr>
          </a:p>
          <a:p>
            <a:r>
              <a:rPr lang="en-US" sz="1000" dirty="0">
                <a:latin typeface="+mn-lt"/>
                <a:ea typeface="IBM Plex Sans Light" panose="020B0403050203000203" pitchFamily="34" charset="0"/>
                <a:cs typeface="IBM Plex Sans Light" panose="020B0403050203000203" pitchFamily="34" charset="0"/>
              </a:rPr>
              <a:t> </a:t>
            </a:r>
            <a:endParaRPr lang="en-US" sz="1000" dirty="0">
              <a:latin typeface="+mn-lt"/>
              <a:ea typeface="Times New Roman" panose="02020603050405020304" pitchFamily="18" charset="0"/>
            </a:endParaRPr>
          </a:p>
          <a:p>
            <a:r>
              <a:rPr lang="en-US" sz="1000" dirty="0">
                <a:latin typeface="+mn-lt"/>
                <a:ea typeface="IBM Plex Sans Light" panose="020B0403050203000203" pitchFamily="34" charset="0"/>
                <a:cs typeface="IBM Plex Sans Light" panose="020B0403050203000203" pitchFamily="34" charset="0"/>
              </a:rPr>
              <a:t>FMs are already the norm in natural language processing (NLP), where a single prompt can instruct a generative model to perform a new task, from producing poetry to answering a customer service query. But language is only the beginning. IBM is building a set of domain specific FMs trained on multiple types of business data, including code, time-series data, tabular data, geospatial data, semi-structured data, and mixed modality data such as text combined with images. These models will empower applications ranging from code creation to drug discovery to cybersecurity and will dramatically impact how people interact with technology, changing not only how business is done, but how clients think about their business. </a:t>
            </a:r>
            <a:endParaRPr lang="en-US" sz="1000" dirty="0">
              <a:latin typeface="+mn-lt"/>
              <a:ea typeface="Times New Roman" panose="02020603050405020304" pitchFamily="18" charset="0"/>
            </a:endParaRPr>
          </a:p>
          <a:p>
            <a:r>
              <a:rPr lang="en-US" sz="1000" dirty="0">
                <a:latin typeface="+mn-lt"/>
                <a:ea typeface="IBM Plex Sans Light" panose="020B0403050203000203" pitchFamily="34" charset="0"/>
                <a:cs typeface="IBM Plex Sans Light" panose="020B0403050203000203" pitchFamily="34" charset="0"/>
              </a:rPr>
              <a:t> </a:t>
            </a:r>
            <a:endParaRPr lang="en-US" sz="1000" dirty="0">
              <a:latin typeface="+mn-lt"/>
              <a:ea typeface="Times New Roman" panose="02020603050405020304" pitchFamily="18" charset="0"/>
            </a:endParaRPr>
          </a:p>
          <a:p>
            <a:r>
              <a:rPr lang="en-US" sz="1000" dirty="0">
                <a:latin typeface="+mn-lt"/>
                <a:ea typeface="IBM Plex Sans Light" panose="020B0403050203000203" pitchFamily="34" charset="0"/>
                <a:cs typeface="IBM Plex Sans Light" panose="020B0403050203000203" pitchFamily="34" charset="0"/>
              </a:rPr>
              <a:t>IBM believes that the flexibility and scalability of its FMs will significantly accelerate AI adoption. Instead of treating AI as a tactical “add on,” enterprises will now be empowered to put AI to work at the strategic core of their business. </a:t>
            </a:r>
          </a:p>
          <a:p>
            <a:endParaRPr lang="en-US" sz="1000" dirty="0">
              <a:latin typeface="+mn-lt"/>
              <a:ea typeface="IBM Plex Sans Light" panose="020B0403050203000203" pitchFamily="34" charset="0"/>
              <a:cs typeface="IBM Plex Sans Light" panose="020B0403050203000203" pitchFamily="34" charset="0"/>
            </a:endParaRPr>
          </a:p>
          <a:p>
            <a:r>
              <a:rPr lang="en-US" sz="1000" dirty="0">
                <a:latin typeface="+mn-lt"/>
                <a:ea typeface="IBM Plex Sans Light" panose="020B0403050203000203" pitchFamily="34" charset="0"/>
                <a:cs typeface="IBM Plex Sans Light" panose="020B0403050203000203" pitchFamily="34" charset="0"/>
              </a:rPr>
              <a:t>Indeed, within two years, IBM expects FMs to power about a third of AI within enterprise environments. In IBM’s early work applying FMs with clients, IBM has watched clients time to value go up to 70% faster than with a traditional AI approach.</a:t>
            </a:r>
            <a:endParaRPr lang="en-US" sz="1000" dirty="0">
              <a:latin typeface="+mn-lt"/>
              <a:ea typeface="Times New Roman" panose="02020603050405020304" pitchFamily="18" charset="0"/>
            </a:endParaRPr>
          </a:p>
          <a:p>
            <a:endParaRPr lang="en-US" sz="1000" dirty="0">
              <a:latin typeface="+mn-lt"/>
              <a:ea typeface="Times New Roman" panose="02020603050405020304" pitchFamily="18" charset="0"/>
            </a:endParaRPr>
          </a:p>
          <a:p>
            <a:r>
              <a:rPr lang="en-US" sz="1000" b="1" dirty="0">
                <a:latin typeface="+mn-lt"/>
                <a:ea typeface="Times New Roman" panose="02020603050405020304" pitchFamily="18" charset="0"/>
              </a:rPr>
              <a:t>Terminology:</a:t>
            </a:r>
          </a:p>
          <a:p>
            <a:pPr marL="174570" indent="-174570">
              <a:buFont typeface="Arial" panose="020B0604020202020204" pitchFamily="34" charset="0"/>
              <a:buChar char="•"/>
            </a:pPr>
            <a:r>
              <a:rPr lang="en-US" sz="1000" b="1" dirty="0">
                <a:latin typeface="+mn-lt"/>
              </a:rPr>
              <a:t>Geospatial data: </a:t>
            </a:r>
            <a:r>
              <a:rPr lang="en-US" sz="1000" dirty="0">
                <a:latin typeface="+mn-lt"/>
              </a:rPr>
              <a:t>Includes information related to locations on the Earth's surface, such as latitude and longitude coordinates and addresses. These factors go through a secondary process to assist in representing them on a map.</a:t>
            </a:r>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22543684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defTabSz="2482903">
              <a:defRPr/>
            </a:pPr>
            <a:r>
              <a:rPr lang="en-US" sz="1000" dirty="0">
                <a:latin typeface="+mn-lt"/>
              </a:rPr>
              <a:t>This slide outlines the watsonx pilot program and the various steps and timing associated at each phase of an IBM assistant project. Clients can get started, deploy AI solutions, and scale an AI strategy in just 12-18 months. Specifically:</a:t>
            </a:r>
          </a:p>
          <a:p>
            <a:pPr defTabSz="2482903">
              <a:defRPr/>
            </a:pPr>
            <a:endParaRPr lang="en-US" sz="1000" b="1" dirty="0">
              <a:solidFill>
                <a:srgbClr val="000000"/>
              </a:solidFill>
              <a:latin typeface="+mn-lt"/>
              <a:cs typeface="Arial" pitchFamily="34" charset="0"/>
            </a:endParaRPr>
          </a:p>
          <a:p>
            <a:pPr marL="171450" indent="-171450" defTabSz="2482903">
              <a:buFont typeface="Arial" panose="020B0604020202020204" pitchFamily="34" charset="0"/>
              <a:buChar char="•"/>
              <a:defRPr/>
            </a:pPr>
            <a:r>
              <a:rPr lang="en-US" sz="1000" b="0" dirty="0">
                <a:solidFill>
                  <a:srgbClr val="000000"/>
                </a:solidFill>
                <a:latin typeface="+mn-lt"/>
                <a:cs typeface="Arial" pitchFamily="34" charset="0"/>
              </a:rPr>
              <a:t>In 1-month, clients can set an exploratory strategy, prioritize initial use case(s), formulate tech and data strategy, scope pilots.</a:t>
            </a:r>
          </a:p>
          <a:p>
            <a:pPr marL="171450" indent="-171450" defTabSz="2482903">
              <a:buFont typeface="Arial" panose="020B0604020202020204" pitchFamily="34" charset="0"/>
              <a:buChar char="•"/>
              <a:defRPr/>
            </a:pPr>
            <a:endParaRPr lang="en-US" sz="1000" b="0" dirty="0">
              <a:solidFill>
                <a:srgbClr val="000000"/>
              </a:solidFill>
              <a:latin typeface="+mn-lt"/>
              <a:cs typeface="Arial" pitchFamily="34" charset="0"/>
            </a:endParaRPr>
          </a:p>
          <a:p>
            <a:pPr marL="171450" indent="-171450" defTabSz="2482903">
              <a:buFont typeface="Arial" panose="020B0604020202020204" pitchFamily="34" charset="0"/>
              <a:buChar char="•"/>
              <a:defRPr/>
            </a:pPr>
            <a:r>
              <a:rPr lang="en-US" sz="1000" b="0" dirty="0">
                <a:solidFill>
                  <a:srgbClr val="000000"/>
                </a:solidFill>
                <a:latin typeface="+mn-lt"/>
                <a:cs typeface="Arial" pitchFamily="34" charset="0"/>
              </a:rPr>
              <a:t>In 1-2 months, clients will be ready to launch and complete pilots, that establish value proofs.</a:t>
            </a:r>
          </a:p>
          <a:p>
            <a:pPr marL="171450" indent="-171450" defTabSz="2482903">
              <a:buFont typeface="Arial" panose="020B0604020202020204" pitchFamily="34" charset="0"/>
              <a:buChar char="•"/>
              <a:defRPr/>
            </a:pPr>
            <a:endParaRPr lang="en-US" sz="1000" b="0" dirty="0">
              <a:latin typeface="+mn-lt"/>
            </a:endParaRPr>
          </a:p>
          <a:p>
            <a:pPr marL="171450" indent="-171450" defTabSz="2482903">
              <a:buFont typeface="Arial" panose="020B0604020202020204" pitchFamily="34" charset="0"/>
              <a:buChar char="•"/>
              <a:defRPr/>
            </a:pPr>
            <a:r>
              <a:rPr lang="en-US" sz="1000" b="0" dirty="0">
                <a:latin typeface="+mn-lt"/>
              </a:rPr>
              <a:t>In 2-3 months, organizations can then t</a:t>
            </a:r>
            <a:r>
              <a:rPr lang="en-US" sz="1000" b="0" dirty="0">
                <a:solidFill>
                  <a:srgbClr val="000000"/>
                </a:solidFill>
                <a:latin typeface="+mn-lt"/>
                <a:cs typeface="Arial" pitchFamily="34" charset="0"/>
              </a:rPr>
              <a:t>ransition top pilots to production implementation, in alignment with a well-defined generative AI strategy.</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b="0" dirty="0">
              <a:solidFill>
                <a:srgbClr val="000000"/>
              </a:solidFill>
              <a:latin typeface="+mn-lt"/>
              <a:cs typeface="Arial" pitchFamily="34"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0" dirty="0">
                <a:solidFill>
                  <a:srgbClr val="000000"/>
                </a:solidFill>
                <a:latin typeface="+mn-lt"/>
                <a:cs typeface="Arial" pitchFamily="34" charset="0"/>
              </a:rPr>
              <a:t>In 6–12-months, clients will have built foundational capabilities required to successfully leverage a generative AI at-scale.</a:t>
            </a:r>
            <a:endParaRPr lang="en-US" sz="1000" b="0" dirty="0">
              <a:solidFill>
                <a:srgbClr val="000000"/>
              </a:solidFill>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b="0" dirty="0">
              <a:solidFill>
                <a:srgbClr val="000000"/>
              </a:solidFill>
              <a:latin typeface="+mn-lt"/>
              <a:cs typeface="Arial" pitchFamily="34"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0" dirty="0">
                <a:solidFill>
                  <a:srgbClr val="000000"/>
                </a:solidFill>
                <a:latin typeface="+mn-lt"/>
                <a:cs typeface="Arial" pitchFamily="34" charset="0"/>
              </a:rPr>
              <a:t>By 12-18 months, a business will be ready to scale value capture by transforming multiple production workflows and experiences across their enterprise.</a:t>
            </a:r>
          </a:p>
        </p:txBody>
      </p:sp>
      <p:sp>
        <p:nvSpPr>
          <p:cNvPr id="4" name="Slide Number Placeholder 3"/>
          <p:cNvSpPr>
            <a:spLocks noGrp="1"/>
          </p:cNvSpPr>
          <p:nvPr>
            <p:ph type="sldNum" sz="quarter" idx="5"/>
          </p:nvPr>
        </p:nvSpPr>
        <p:spPr/>
        <p:txBody>
          <a:bodyPr/>
          <a:lstStyle/>
          <a:p>
            <a:fld id="{6E2E38B8-B0B4-AD41-AC6E-B781F46A9FD3}" type="slidenum">
              <a:rPr lang="en-US" smtClean="0"/>
              <a:pPr/>
              <a:t>40</a:t>
            </a:fld>
            <a:endParaRPr lang="en-US" dirty="0"/>
          </a:p>
        </p:txBody>
      </p:sp>
    </p:spTree>
    <p:extLst>
      <p:ext uri="{BB962C8B-B14F-4D97-AF65-F5344CB8AC3E}">
        <p14:creationId xmlns:p14="http://schemas.microsoft.com/office/powerpoint/2010/main" val="2619481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defTabSz="2482903">
              <a:defRPr/>
            </a:pPr>
            <a:r>
              <a:rPr lang="en-US" kern="100" dirty="0">
                <a:latin typeface="+mn-lt"/>
                <a:ea typeface="Calibri" panose="020F0502020204030204" pitchFamily="34" charset="0"/>
                <a:cs typeface="Calibri"/>
              </a:rPr>
              <a:t>This self-explanatory slide provides information on how clients can get started with watsonx and watsonx.ai. Clients can try out the product for free, request a client briefing, or join the pilot program. </a:t>
            </a:r>
            <a:endParaRPr lang="en-US" b="1" kern="100" dirty="0">
              <a:latin typeface="+mn-lt"/>
              <a:ea typeface="Calibri" panose="020F0502020204030204" pitchFamily="34" charset="0"/>
              <a:cs typeface="Calibri"/>
            </a:endParaRPr>
          </a:p>
          <a:p>
            <a:pPr defTabSz="2482903">
              <a:defRPr/>
            </a:pPr>
            <a:endParaRPr lang="en-US" kern="100" dirty="0">
              <a:latin typeface="+mn-lt"/>
              <a:ea typeface="Calibri" panose="020F0502020204030204" pitchFamily="34" charset="0"/>
              <a:cs typeface="Calibri"/>
            </a:endParaRPr>
          </a:p>
          <a:p>
            <a:pPr defTabSz="2482903">
              <a:defRPr/>
            </a:pPr>
            <a:r>
              <a:rPr lang="en-US" b="1" kern="100" dirty="0">
                <a:latin typeface="+mn-lt"/>
                <a:ea typeface="Calibri" panose="020F0502020204030204" pitchFamily="34" charset="0"/>
                <a:cs typeface="Calibri"/>
              </a:rPr>
              <a:t>Note to IBMers: </a:t>
            </a:r>
            <a:r>
              <a:rPr lang="en-US" kern="100" dirty="0">
                <a:latin typeface="+mn-lt"/>
                <a:ea typeface="Calibri" panose="020F0502020204030204" pitchFamily="34" charset="0"/>
                <a:cs typeface="Calibri"/>
              </a:rPr>
              <a:t>Pilot program details are available here: </a:t>
            </a:r>
            <a:r>
              <a:rPr lang="en-US" dirty="0">
                <a:latin typeface="+mn-lt"/>
                <a:hlinkClick r:id="rId3"/>
              </a:rPr>
              <a:t>https://ibm.biz/watsonxPilotProgram</a:t>
            </a:r>
            <a:r>
              <a:rPr lang="en-US" dirty="0">
                <a:latin typeface="+mn-lt"/>
              </a:rPr>
              <a:t>.</a:t>
            </a:r>
          </a:p>
        </p:txBody>
      </p:sp>
      <p:sp>
        <p:nvSpPr>
          <p:cNvPr id="4" name="Slide Number Placeholder 3"/>
          <p:cNvSpPr>
            <a:spLocks noGrp="1"/>
          </p:cNvSpPr>
          <p:nvPr>
            <p:ph type="sldNum" sz="quarter" idx="5"/>
          </p:nvPr>
        </p:nvSpPr>
        <p:spPr/>
        <p:txBody>
          <a:bodyPr/>
          <a:lstStyle/>
          <a:p>
            <a:pPr defTabSz="1862674">
              <a:defRPr/>
            </a:pPr>
            <a:fld id="{6E2E38B8-B0B4-AD41-AC6E-B781F46A9FD3}" type="slidenum">
              <a:rPr lang="en-US">
                <a:solidFill>
                  <a:srgbClr val="000000"/>
                </a:solidFill>
                <a:ea typeface="+mn-ea"/>
                <a:cs typeface="+mn-cs"/>
              </a:rPr>
              <a:pPr defTabSz="1862674">
                <a:defRPr/>
              </a:pPr>
              <a:t>41</a:t>
            </a:fld>
            <a:endParaRPr lang="en-US" dirty="0">
              <a:solidFill>
                <a:srgbClr val="000000"/>
              </a:solidFill>
              <a:ea typeface="+mn-ea"/>
              <a:cs typeface="+mn-cs"/>
            </a:endParaRPr>
          </a:p>
        </p:txBody>
      </p:sp>
    </p:spTree>
    <p:extLst>
      <p:ext uri="{BB962C8B-B14F-4D97-AF65-F5344CB8AC3E}">
        <p14:creationId xmlns:p14="http://schemas.microsoft.com/office/powerpoint/2010/main" val="5959153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defTabSz="2482903">
              <a:defRPr/>
            </a:pPr>
            <a:r>
              <a:rPr lang="en-US" dirty="0">
                <a:latin typeface="+mn-lt"/>
              </a:rPr>
              <a:t>This slide is self-explanatory and does not require speaker notes.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42</a:t>
            </a:fld>
            <a:endParaRPr lang="en-US" dirty="0"/>
          </a:p>
        </p:txBody>
      </p:sp>
    </p:spTree>
    <p:extLst>
      <p:ext uri="{BB962C8B-B14F-4D97-AF65-F5344CB8AC3E}">
        <p14:creationId xmlns:p14="http://schemas.microsoft.com/office/powerpoint/2010/main" val="13967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284163"/>
            <a:ext cx="6553200" cy="3686175"/>
          </a:xfrm>
        </p:spPr>
      </p:sp>
      <p:sp>
        <p:nvSpPr>
          <p:cNvPr id="3" name="Notes Placeholder 2"/>
          <p:cNvSpPr>
            <a:spLocks noGrp="1"/>
          </p:cNvSpPr>
          <p:nvPr>
            <p:ph type="body" idx="1"/>
          </p:nvPr>
        </p:nvSpPr>
        <p:spPr/>
        <p:txBody>
          <a:bodyPr/>
          <a:lstStyle/>
          <a:p>
            <a:pPr>
              <a:buFontTx/>
              <a:buNone/>
            </a:pPr>
            <a:r>
              <a:rPr lang="en-US" sz="1000" b="0" dirty="0">
                <a:effectLst/>
                <a:latin typeface="+mn-lt"/>
              </a:rPr>
              <a:t>Generative AI has ushered in a new era – where foundation models like large language models (LLMs) become indispensable to the needs of consumers, patients, employees, and experts. There is no doubt that most humans will be interfacing with personalized assistants daily.</a:t>
            </a:r>
          </a:p>
          <a:p>
            <a:pPr>
              <a:buFontTx/>
              <a:buNone/>
            </a:pPr>
            <a:endParaRPr lang="en-US" sz="1000" dirty="0">
              <a:latin typeface="+mn-lt"/>
            </a:endParaRPr>
          </a:p>
          <a:p>
            <a:r>
              <a:rPr lang="en-US" sz="1000" dirty="0">
                <a:effectLst/>
                <a:latin typeface="+mn-lt"/>
              </a:rPr>
              <a:t>Ultimately, this is the </a:t>
            </a:r>
            <a:r>
              <a:rPr lang="en-US" dirty="0">
                <a:latin typeface="+mn-lt"/>
              </a:rPr>
              <a:t>age</a:t>
            </a:r>
            <a:r>
              <a:rPr lang="en-US" sz="1000" dirty="0">
                <a:effectLst/>
                <a:latin typeface="+mn-lt"/>
              </a:rPr>
              <a:t> of the augmented workforce</a:t>
            </a:r>
            <a:r>
              <a:rPr lang="en-US" dirty="0">
                <a:latin typeface="+mn-lt"/>
              </a:rPr>
              <a:t>,</a:t>
            </a:r>
            <a:r>
              <a:rPr lang="en-US" sz="1000" dirty="0">
                <a:effectLst/>
                <a:latin typeface="+mn-lt"/>
              </a:rPr>
              <a:t> </a:t>
            </a:r>
            <a:r>
              <a:rPr lang="en-US" dirty="0">
                <a:latin typeface="+mn-lt"/>
              </a:rPr>
              <a:t>where knowledge workers use AI in every part of their job. Generative AI introduces</a:t>
            </a:r>
            <a:r>
              <a:rPr lang="en-US" sz="1000" dirty="0">
                <a:effectLst/>
                <a:latin typeface="+mn-lt"/>
              </a:rPr>
              <a:t> a new form factor for how we are all going to be getting work done</a:t>
            </a:r>
            <a:r>
              <a:rPr lang="en-US" dirty="0">
                <a:latin typeface="+mn-lt"/>
              </a:rPr>
              <a:t> – from writing emails, supporting customers, automating work, and much more. </a:t>
            </a:r>
          </a:p>
          <a:p>
            <a:pPr>
              <a:buFontTx/>
              <a:buNone/>
            </a:pPr>
            <a:endParaRPr lang="en-US" sz="1000" dirty="0">
              <a:effectLst/>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Harvard Business School found that highly skilled workers who use generative AI enjoyed as much as a 40% performance improvement as compared to those who don't use generative AI.</a:t>
            </a:r>
            <a:r>
              <a:rPr lang="en-US" sz="1000" baseline="30000" dirty="0">
                <a:effectLst/>
                <a:latin typeface="+mn-lt"/>
              </a:rPr>
              <a:t> 1</a:t>
            </a:r>
            <a:endParaRPr lang="en-US" dirty="0">
              <a:latin typeface="+mn-lt"/>
            </a:endParaRPr>
          </a:p>
          <a:p>
            <a:pPr>
              <a:buFontTx/>
              <a:buNone/>
            </a:pPr>
            <a:endParaRPr lang="en-US" sz="1000" dirty="0">
              <a:effectLst/>
              <a:latin typeface="+mn-lt"/>
            </a:endParaRPr>
          </a:p>
          <a:p>
            <a:pPr>
              <a:buFontTx/>
              <a:buNone/>
            </a:pPr>
            <a:r>
              <a:rPr lang="en-US" b="1" dirty="0">
                <a:latin typeface="+mn-lt"/>
              </a:rPr>
              <a:t>Reference</a:t>
            </a:r>
            <a:r>
              <a:rPr lang="en-US" sz="1000" b="1" dirty="0">
                <a:effectLst/>
                <a:latin typeface="+mn-lt"/>
              </a:rPr>
              <a:t>:</a:t>
            </a:r>
          </a:p>
          <a:p>
            <a:r>
              <a:rPr lang="en-US" sz="1000" baseline="30000" dirty="0">
                <a:effectLst/>
                <a:latin typeface="+mn-lt"/>
              </a:rPr>
              <a:t>1</a:t>
            </a:r>
            <a:r>
              <a:rPr lang="en-US" sz="1000" dirty="0">
                <a:effectLst/>
                <a:latin typeface="+mn-lt"/>
              </a:rPr>
              <a:t>Navigating the Jagged Technological Frontier: Field Experimental Evidence of the Effects of AI on Knowledge Worker Productivity and Quality, Harvard Business School Technology &amp; Operations Mgt. Unit Working Paper No. 24-013, September 2023: </a:t>
            </a:r>
            <a:r>
              <a:rPr lang="en-US" sz="1000" dirty="0">
                <a:effectLst/>
                <a:latin typeface="+mn-lt"/>
                <a:hlinkClick r:id="rId3"/>
              </a:rPr>
              <a:t>https://papers.ssrn.com/sol3/papers.cfm?abstract_id=4573321</a:t>
            </a:r>
            <a:endParaRPr lang="en-US" sz="1000" dirty="0">
              <a:effectLst/>
              <a:latin typeface="+mn-l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165527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defTabSz="2528092">
              <a:defRPr/>
            </a:pPr>
            <a:r>
              <a:rPr lang="en-US" dirty="0">
                <a:latin typeface="+mn-lt"/>
                <a:ea typeface="IBM Plex Sans Light" panose="020B0403050203000203" pitchFamily="34" charset="0"/>
                <a:cs typeface="IBM Plex Sans Light" panose="020B0403050203000203" pitchFamily="34" charset="0"/>
              </a:rPr>
              <a:t>AI</a:t>
            </a:r>
            <a:r>
              <a:rPr lang="en-US" kern="100" dirty="0">
                <a:latin typeface="+mn-lt"/>
                <a:ea typeface="Calibri" panose="020F0502020204030204" pitchFamily="34" charset="0"/>
                <a:cs typeface="Times New Roman" panose="02020603050405020304" pitchFamily="18" charset="0"/>
              </a:rPr>
              <a:t> has gone from a world where companies are thinking about running their business, plus doing some AI to help it (+AI), to a world that is AI first (AI+) to help the business. The leading companies for the next decade or two will be the ones that decide that they will be AI first (AI+). This single decision will dictate how they operate, how they work with employees, and how they work with their customers and suppliers. AI first (AI+), is today’s world.</a:t>
            </a:r>
          </a:p>
          <a:p>
            <a:pPr defTabSz="2528092">
              <a:defRPr/>
            </a:pPr>
            <a:endParaRPr lang="en-US" kern="100" dirty="0">
              <a:latin typeface="+mn-lt"/>
              <a:ea typeface="Calibri" panose="020F0502020204030204" pitchFamily="34" charset="0"/>
              <a:cs typeface="Times New Roman" panose="02020603050405020304" pitchFamily="18" charset="0"/>
            </a:endParaRPr>
          </a:p>
          <a:p>
            <a:pPr defTabSz="2528092">
              <a:defRPr/>
            </a:pPr>
            <a:r>
              <a:rPr lang="en-US" kern="100" dirty="0">
                <a:latin typeface="+mn-lt"/>
                <a:ea typeface="Calibri" panose="020F0502020204030204" pitchFamily="34" charset="0"/>
                <a:cs typeface="Times New Roman" panose="02020603050405020304" pitchFamily="18" charset="0"/>
              </a:rPr>
              <a:t>In short, being an AI first organization means enabling businesses to be value-creators using AI as opposed to solely value users.</a:t>
            </a:r>
          </a:p>
        </p:txBody>
      </p:sp>
      <p:sp>
        <p:nvSpPr>
          <p:cNvPr id="4" name="Slide Number Placeholder 3"/>
          <p:cNvSpPr>
            <a:spLocks noGrp="1"/>
          </p:cNvSpPr>
          <p:nvPr>
            <p:ph type="sldNum" sz="quarter" idx="5"/>
          </p:nvPr>
        </p:nvSpPr>
        <p:spPr/>
        <p:txBody>
          <a:bodyPr/>
          <a:lstStyle/>
          <a:p>
            <a:pPr defTabSz="1862674">
              <a:defRPr/>
            </a:pPr>
            <a:fld id="{6E2E38B8-B0B4-AD41-AC6E-B781F46A9FD3}" type="slidenum">
              <a:rPr lang="en-US">
                <a:solidFill>
                  <a:srgbClr val="000000"/>
                </a:solidFill>
                <a:ea typeface="+mn-ea"/>
                <a:cs typeface="+mn-cs"/>
              </a:rPr>
              <a:pPr defTabSz="1862674">
                <a:defRPr/>
              </a:pPr>
              <a:t>6</a:t>
            </a:fld>
            <a:endParaRPr lang="en-US" dirty="0">
              <a:solidFill>
                <a:srgbClr val="000000"/>
              </a:solidFill>
              <a:ea typeface="+mn-ea"/>
              <a:cs typeface="+mn-cs"/>
            </a:endParaRPr>
          </a:p>
        </p:txBody>
      </p:sp>
    </p:spTree>
    <p:extLst>
      <p:ext uri="{BB962C8B-B14F-4D97-AF65-F5344CB8AC3E}">
        <p14:creationId xmlns:p14="http://schemas.microsoft.com/office/powerpoint/2010/main" val="1195176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238" y="234950"/>
            <a:ext cx="6629400" cy="3729038"/>
          </a:xfrm>
        </p:spPr>
      </p:sp>
      <p:sp>
        <p:nvSpPr>
          <p:cNvPr id="3" name="Notes Placeholder 2"/>
          <p:cNvSpPr>
            <a:spLocks noGrp="1"/>
          </p:cNvSpPr>
          <p:nvPr>
            <p:ph type="body" idx="1"/>
          </p:nvPr>
        </p:nvSpPr>
        <p:spPr/>
        <p:txBody>
          <a:bodyPr/>
          <a:lstStyle/>
          <a:p>
            <a:pPr defTabSz="2528092">
              <a:defRPr/>
            </a:pPr>
            <a:r>
              <a:rPr lang="en-US" kern="100" dirty="0">
                <a:latin typeface="+mn-lt"/>
                <a:ea typeface="Calibri" panose="020F0502020204030204" pitchFamily="34" charset="0"/>
                <a:cs typeface="Times New Roman" panose="02020603050405020304" pitchFamily="18" charset="0"/>
              </a:rPr>
              <a:t>Based on an analysis of IBM’s extensive success with enterprises across all industry sectors, this slide details the three leading use cases where generative AI can quickly drive real business results and outcomes and serve as an ideal starting point for many companies. These use cases have been a focal point for IBM because of the ubiquity of their value but, again, there are many more areas where IBM is applying (and works on) generative AI use cases.</a:t>
            </a:r>
          </a:p>
          <a:p>
            <a:pPr defTabSz="2528092">
              <a:defRPr/>
            </a:pPr>
            <a:endParaRPr lang="en-US" kern="100" dirty="0">
              <a:latin typeface="+mn-lt"/>
              <a:ea typeface="Calibri" panose="020F0502020204030204" pitchFamily="34" charset="0"/>
              <a:cs typeface="Times New Roman" panose="02020603050405020304" pitchFamily="18" charset="0"/>
            </a:endParaRPr>
          </a:p>
          <a:p>
            <a:pPr defTabSz="2528092">
              <a:defRPr/>
            </a:pPr>
            <a:r>
              <a:rPr lang="en-US" kern="100" dirty="0">
                <a:latin typeface="+mn-lt"/>
                <a:ea typeface="Calibri" panose="020F0502020204030204" pitchFamily="34" charset="0"/>
                <a:cs typeface="Times New Roman" panose="02020603050405020304" pitchFamily="18" charset="0"/>
              </a:rPr>
              <a:t>Organizations have been working to automate and streamline their processes so they can be handed off to digital workers. Many human resource (HR) processes are excellent candidates for digital labor – from resume parsing, to sourcing and screening, to candidate-skills matching, and more – have benefited from and been closely aligned with automation and AI capabilities. In this new era, however, generative AI can deliver more, using targeted advisors and the use cases that benefit from it will continue to expand. For example, there are clients who have seen a 40% improvement in HR productivity, streamlining tasks such as talent acquisition and managing employees and performance.</a:t>
            </a:r>
          </a:p>
          <a:p>
            <a:pPr defTabSz="2528092">
              <a:defRPr/>
            </a:pPr>
            <a:endParaRPr lang="en-US" kern="100" dirty="0">
              <a:latin typeface="+mn-lt"/>
              <a:ea typeface="Calibri" panose="020F0502020204030204" pitchFamily="34" charset="0"/>
              <a:cs typeface="Times New Roman" panose="02020603050405020304" pitchFamily="18" charset="0"/>
            </a:endParaRPr>
          </a:p>
          <a:p>
            <a:pPr defTabSz="2528092">
              <a:defRPr/>
            </a:pPr>
            <a:r>
              <a:rPr lang="en-US" kern="100" dirty="0">
                <a:latin typeface="+mn-lt"/>
                <a:ea typeface="Calibri" panose="020F0502020204030204" pitchFamily="34" charset="0"/>
                <a:cs typeface="Times New Roman" panose="02020603050405020304" pitchFamily="18" charset="0"/>
              </a:rPr>
              <a:t>Customer engagement analytics and AI-infused virtual assistants (intelligent chatbots) help clients provide a superior level of personalized customer service when and where a company’s customers want to communicate. AI helps cut costs, automate rote tasks, and free customer care reps to focus on higher value interactions… making for happier customers, employees, and businesses. There are many examples of organizations who have deployed virtual assistants using watsonx Assistant, who have seen over 90% of their customer inquiries handled by their virtual assistant without human interaction, thus freeing their customer care reps to focus on higher value interactions.</a:t>
            </a:r>
          </a:p>
          <a:p>
            <a:pPr defTabSz="2528092">
              <a:defRPr/>
            </a:pPr>
            <a:endParaRPr lang="en-US" kern="100" dirty="0">
              <a:latin typeface="+mn-lt"/>
              <a:ea typeface="Calibri" panose="020F0502020204030204" pitchFamily="34" charset="0"/>
              <a:cs typeface="Times New Roman" panose="02020603050405020304" pitchFamily="18" charset="0"/>
            </a:endParaRPr>
          </a:p>
          <a:p>
            <a:pPr defTabSz="2528092">
              <a:defRPr/>
            </a:pPr>
            <a:r>
              <a:rPr lang="en-US" kern="100" dirty="0">
                <a:latin typeface="+mn-lt"/>
                <a:ea typeface="Calibri" panose="020F0502020204030204" pitchFamily="34" charset="0"/>
                <a:cs typeface="Times New Roman" panose="02020603050405020304" pitchFamily="18" charset="0"/>
              </a:rPr>
              <a:t>Generative AI has the power to transform the process of application development, modernization , and management through code generation, code explanation, code conversion from one language to another, defining modernization workflow, and other automated processes. IBM has developed watsonx Code Assistant, a generative AI solution to improve developer productivity and application (app) modernization. Internally, IBM has been using watsonx Code Assistant for Red Hat Ansible Lightspeed in its application modernization projects. In one of many pilot project, IBM was able to achieve 60% initial build of an Ansible Playbook using recommendations provided by watsonx.</a:t>
            </a:r>
          </a:p>
          <a:p>
            <a:pPr defTabSz="2528092">
              <a:defRPr/>
            </a:pPr>
            <a:endParaRPr lang="en-US" kern="100" dirty="0">
              <a:latin typeface="+mn-lt"/>
              <a:ea typeface="Calibri" panose="020F0502020204030204" pitchFamily="34" charset="0"/>
              <a:cs typeface="Times New Roman" panose="02020603050405020304" pitchFamily="18" charset="0"/>
            </a:endParaRPr>
          </a:p>
          <a:p>
            <a:pPr defTabSz="2528092">
              <a:defRPr/>
            </a:pPr>
            <a:r>
              <a:rPr lang="en-US" kern="100" dirty="0">
                <a:latin typeface="+mn-lt"/>
                <a:ea typeface="Calibri" panose="020F0502020204030204" pitchFamily="34" charset="0"/>
                <a:cs typeface="Times New Roman" panose="02020603050405020304" pitchFamily="18" charset="0"/>
              </a:rPr>
              <a:t>This presentation provides further details on all three of these use cases detailed on this slide.</a:t>
            </a:r>
          </a:p>
          <a:p>
            <a:pPr defTabSz="2528092">
              <a:defRPr/>
            </a:pPr>
            <a:endParaRPr lang="en-US" kern="100" dirty="0">
              <a:latin typeface="+mn-lt"/>
              <a:ea typeface="Calibri" panose="020F0502020204030204" pitchFamily="34" charset="0"/>
              <a:cs typeface="Times New Roman" panose="02020603050405020304" pitchFamily="18" charset="0"/>
            </a:endParaRPr>
          </a:p>
          <a:p>
            <a:pPr defTabSz="2528092">
              <a:defRPr/>
            </a:pPr>
            <a:r>
              <a:rPr lang="en-US" b="1" kern="100" dirty="0">
                <a:latin typeface="+mn-lt"/>
                <a:ea typeface="Calibri" panose="020F0502020204030204" pitchFamily="34" charset="0"/>
                <a:cs typeface="Times New Roman" panose="02020603050405020304" pitchFamily="18" charset="0"/>
              </a:rPr>
              <a:t>Terminology:</a:t>
            </a:r>
          </a:p>
          <a:p>
            <a:pPr marL="177747" indent="-177747" defTabSz="2528092">
              <a:buFont typeface="Arial" panose="020B0604020202020204" pitchFamily="34" charset="0"/>
              <a:buChar char="•"/>
              <a:defRPr/>
            </a:pPr>
            <a:r>
              <a:rPr lang="en-US" b="1" kern="100" dirty="0">
                <a:latin typeface="+mn-lt"/>
                <a:ea typeface="Calibri" panose="020F0502020204030204" pitchFamily="34" charset="0"/>
                <a:cs typeface="Times New Roman" panose="02020603050405020304" pitchFamily="18" charset="0"/>
              </a:rPr>
              <a:t>FAQ: </a:t>
            </a:r>
            <a:r>
              <a:rPr lang="en-US" kern="100" dirty="0">
                <a:latin typeface="+mn-lt"/>
                <a:ea typeface="Calibri" panose="020F0502020204030204" pitchFamily="34" charset="0"/>
                <a:cs typeface="Times New Roman" panose="02020603050405020304" pitchFamily="18" charset="0"/>
              </a:rPr>
              <a:t>frequently asked questions</a:t>
            </a:r>
          </a:p>
          <a:p>
            <a:pPr defTabSz="2528092">
              <a:defRPr/>
            </a:pPr>
            <a:endParaRPr lang="en-US" kern="100" dirty="0">
              <a:latin typeface="+mn-lt"/>
              <a:ea typeface="Calibri" panose="020F0502020204030204" pitchFamily="34" charset="0"/>
              <a:cs typeface="Times New Roman" panose="02020603050405020304" pitchFamily="18" charset="0"/>
            </a:endParaRPr>
          </a:p>
          <a:p>
            <a:pPr defTabSz="2528092">
              <a:defRPr/>
            </a:pPr>
            <a:r>
              <a:rPr lang="en-US" b="1" kern="100" dirty="0">
                <a:latin typeface="+mn-lt"/>
                <a:ea typeface="Calibri" panose="020F0502020204030204" pitchFamily="34" charset="0"/>
                <a:cs typeface="Times New Roman" panose="02020603050405020304" pitchFamily="18" charset="0"/>
              </a:rPr>
              <a:t>References:</a:t>
            </a:r>
          </a:p>
          <a:p>
            <a:pPr defTabSz="2528092">
              <a:defRPr/>
            </a:pPr>
            <a:r>
              <a:rPr lang="en-US" kern="100" baseline="30000" dirty="0">
                <a:latin typeface="+mn-lt"/>
                <a:ea typeface="Calibri" panose="020F0502020204030204" pitchFamily="34" charset="0"/>
                <a:cs typeface="Times New Roman" panose="02020603050405020304" pitchFamily="18" charset="0"/>
              </a:rPr>
              <a:t>1</a:t>
            </a:r>
            <a:r>
              <a:rPr lang="en-US" kern="100" baseline="0" dirty="0">
                <a:latin typeface="+mn-lt"/>
                <a:ea typeface="Calibri" panose="020F0502020204030204" pitchFamily="34" charset="0"/>
                <a:cs typeface="Times New Roman" panose="02020603050405020304" pitchFamily="18" charset="0"/>
              </a:rPr>
              <a:t>Creating the future of human resources, </a:t>
            </a:r>
            <a:r>
              <a:rPr lang="en-US" kern="100" dirty="0">
                <a:latin typeface="+mn-lt"/>
                <a:ea typeface="Calibri" panose="020F0502020204030204" pitchFamily="34" charset="0"/>
                <a:cs typeface="Times New Roman" panose="02020603050405020304" pitchFamily="18" charset="0"/>
              </a:rPr>
              <a:t>IBM, October 2022: </a:t>
            </a:r>
            <a:r>
              <a:rPr lang="en-US" kern="100" dirty="0">
                <a:latin typeface="+mn-lt"/>
                <a:hlinkClick r:id="rId3"/>
              </a:rPr>
              <a:t>https://www.ibm.com/case-studies/ibm-human-resources-watson-orchestrate</a:t>
            </a:r>
            <a:endParaRPr lang="en-US" kern="100" dirty="0">
              <a:latin typeface="+mn-lt"/>
            </a:endParaRPr>
          </a:p>
          <a:p>
            <a:pPr defTabSz="2528092">
              <a:defRPr/>
            </a:pPr>
            <a:endParaRPr lang="en-US" kern="100" dirty="0">
              <a:latin typeface="+mn-lt"/>
            </a:endParaRPr>
          </a:p>
          <a:p>
            <a:pPr defTabSz="2438400">
              <a:buSzPct val="100000"/>
            </a:pPr>
            <a:r>
              <a:rPr lang="en-US" kern="100" baseline="30000" dirty="0">
                <a:latin typeface="+mn-lt"/>
              </a:rPr>
              <a:t>2</a:t>
            </a:r>
            <a:r>
              <a:rPr lang="en-US" sz="1000" dirty="0">
                <a:latin typeface="+mn-lt"/>
                <a:cs typeface="Arial"/>
              </a:rPr>
              <a:t>Setting a new standard for customer support, Generali Poland, IBM, October 2023: </a:t>
            </a:r>
            <a:r>
              <a:rPr lang="en-US" sz="1000" dirty="0">
                <a:latin typeface="+mn-lt"/>
                <a:cs typeface="Arial"/>
                <a:hlinkClick r:id="rId4"/>
              </a:rPr>
              <a:t>https://www.ibm.com/case-studies/generali-poland</a:t>
            </a:r>
            <a:endParaRPr lang="en-US" b="0" kern="100" dirty="0">
              <a:latin typeface="+mn-lt"/>
            </a:endParaRPr>
          </a:p>
          <a:p>
            <a:pPr defTabSz="2528092">
              <a:defRPr/>
            </a:pPr>
            <a:endParaRPr lang="en-US" b="0" kern="100" baseline="30000" dirty="0">
              <a:latin typeface="+mn-lt"/>
            </a:endParaRPr>
          </a:p>
          <a:p>
            <a:pPr defTabSz="2528092">
              <a:defRPr/>
            </a:pPr>
            <a:r>
              <a:rPr lang="en-US" b="0" kern="100" baseline="30000" dirty="0">
                <a:latin typeface="+mn-lt"/>
              </a:rPr>
              <a:t>3</a:t>
            </a:r>
            <a:r>
              <a:rPr lang="en-US" dirty="0">
                <a:latin typeface="+mn-lt"/>
              </a:rPr>
              <a:t>G</a:t>
            </a:r>
            <a:r>
              <a:rPr lang="en-US" b="0" dirty="0">
                <a:latin typeface="+mn-lt"/>
              </a:rPr>
              <a:t>enerative AI </a:t>
            </a:r>
            <a:r>
              <a:rPr lang="en-US" dirty="0">
                <a:latin typeface="+mn-lt"/>
              </a:rPr>
              <a:t>generated 6</a:t>
            </a:r>
            <a:r>
              <a:rPr lang="en-US" b="0" dirty="0">
                <a:latin typeface="+mn-lt"/>
              </a:rPr>
              <a:t>0% of Ansible Playbook Content in IBM CIO Organization Pilot, IBM, October 2023: </a:t>
            </a:r>
            <a:r>
              <a:rPr lang="en-US" b="0" dirty="0">
                <a:latin typeface="+mn-lt"/>
                <a:hlinkClick r:id="rId5"/>
              </a:rPr>
              <a:t>https://www.ibm.com/case-studies/ibm-cio-organization-wca</a:t>
            </a:r>
            <a:endParaRPr lang="en-US" b="0" dirty="0">
              <a:latin typeface="+mn-lt"/>
            </a:endParaRPr>
          </a:p>
        </p:txBody>
      </p:sp>
      <p:sp>
        <p:nvSpPr>
          <p:cNvPr id="4" name="Slide Number Placeholder 3"/>
          <p:cNvSpPr>
            <a:spLocks noGrp="1"/>
          </p:cNvSpPr>
          <p:nvPr>
            <p:ph type="sldNum" sz="quarter" idx="5"/>
          </p:nvPr>
        </p:nvSpPr>
        <p:spPr/>
        <p:txBody>
          <a:bodyPr/>
          <a:lstStyle/>
          <a:p>
            <a:pPr defTabSz="1896575">
              <a:defRPr/>
            </a:pPr>
            <a:fld id="{6E2E38B8-B0B4-AD41-AC6E-B781F46A9FD3}" type="slidenum">
              <a:rPr lang="en-US">
                <a:solidFill>
                  <a:srgbClr val="000000"/>
                </a:solidFill>
                <a:ea typeface="+mn-ea"/>
                <a:cs typeface="+mn-cs"/>
              </a:rPr>
              <a:pPr defTabSz="1896575">
                <a:defRPr/>
              </a:pPr>
              <a:t>7</a:t>
            </a:fld>
            <a:endParaRPr lang="en-US" dirty="0">
              <a:solidFill>
                <a:srgbClr val="000000"/>
              </a:solidFill>
              <a:ea typeface="+mn-ea"/>
              <a:cs typeface="+mn-cs"/>
            </a:endParaRPr>
          </a:p>
        </p:txBody>
      </p:sp>
    </p:spTree>
    <p:extLst>
      <p:ext uri="{BB962C8B-B14F-4D97-AF65-F5344CB8AC3E}">
        <p14:creationId xmlns:p14="http://schemas.microsoft.com/office/powerpoint/2010/main" val="1507792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This self-explanatory slide highlights the early use cases IBM has applied for various clients’ business process and operations, and their associated outcomes when generative AI is applied. </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The purpose of this slide is to highlight that even in the early adoption of generative AI, there are many real-world  practical applications that have business value.</a:t>
            </a:r>
          </a:p>
          <a:p>
            <a:pPr marL="0" marR="0">
              <a:lnSpc>
                <a:spcPct val="107000"/>
              </a:lnSpc>
              <a:spcBef>
                <a:spcPts val="0"/>
              </a:spcBef>
              <a:spcAft>
                <a:spcPts val="0"/>
              </a:spcAft>
            </a:pPr>
            <a:endParaRPr lang="en-US" b="1"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kern="100" dirty="0">
                <a:effectLst/>
                <a:latin typeface="+mn-lt"/>
                <a:ea typeface="Calibri" panose="020F0502020204030204" pitchFamily="34" charset="0"/>
                <a:cs typeface="Times New Roman" panose="02020603050405020304" pitchFamily="18" charset="0"/>
              </a:rPr>
              <a:t>Terminology</a:t>
            </a: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HR: </a:t>
            </a:r>
            <a:r>
              <a:rPr lang="en-US" kern="100" dirty="0">
                <a:effectLst/>
                <a:latin typeface="+mn-lt"/>
                <a:ea typeface="Calibri" panose="020F0502020204030204" pitchFamily="34" charset="0"/>
                <a:cs typeface="Times New Roman" panose="02020603050405020304" pitchFamily="18" charset="0"/>
              </a:rPr>
              <a:t>human resources</a:t>
            </a: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AIOps: </a:t>
            </a:r>
            <a:r>
              <a:rPr lang="en-US" kern="100" dirty="0">
                <a:effectLst/>
                <a:latin typeface="+mn-lt"/>
                <a:ea typeface="Calibri" panose="020F0502020204030204" pitchFamily="34" charset="0"/>
                <a:cs typeface="Times New Roman" panose="02020603050405020304" pitchFamily="18" charset="0"/>
              </a:rPr>
              <a:t>artificial intelligence for IT operations</a:t>
            </a:r>
          </a:p>
          <a:p>
            <a:pPr marL="0" marR="0">
              <a:lnSpc>
                <a:spcPct val="107000"/>
              </a:lnSpc>
              <a:spcBef>
                <a:spcPts val="0"/>
              </a:spcBef>
              <a:spcAft>
                <a:spcPts val="0"/>
              </a:spcAft>
            </a:pPr>
            <a:endParaRPr lang="en-US" b="1"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kern="100" dirty="0">
                <a:effectLst/>
                <a:latin typeface="+mn-lt"/>
                <a:ea typeface="Calibri" panose="020F0502020204030204" pitchFamily="34" charset="0"/>
                <a:cs typeface="Times New Roman" panose="02020603050405020304" pitchFamily="18" charset="0"/>
              </a:rPr>
              <a:t>References:</a:t>
            </a:r>
            <a:endParaRPr lang="en-US" kern="100" dirty="0">
              <a:effectLst/>
              <a:latin typeface="+mn-lt"/>
              <a:ea typeface="Calibri" panose="020F0502020204030204" pitchFamily="34" charset="0"/>
              <a:cs typeface="Times New Roman" panose="02020603050405020304" pitchFamily="18" charset="0"/>
            </a:endParaRPr>
          </a:p>
          <a:p>
            <a:pPr marR="0">
              <a:lnSpc>
                <a:spcPct val="107000"/>
              </a:lnSpc>
              <a:spcBef>
                <a:spcPts val="0"/>
              </a:spcBef>
              <a:spcAft>
                <a:spcPts val="0"/>
              </a:spcAft>
            </a:pPr>
            <a:r>
              <a:rPr lang="en-US" kern="100" baseline="30000" dirty="0">
                <a:effectLst/>
                <a:latin typeface="+mn-lt"/>
                <a:ea typeface="Calibri" panose="020F0502020204030204" pitchFamily="34" charset="0"/>
                <a:cs typeface="Times New Roman" panose="02020603050405020304" pitchFamily="18" charset="0"/>
              </a:rPr>
              <a:t>1</a:t>
            </a:r>
            <a:r>
              <a:rPr lang="en-US" kern="100" dirty="0">
                <a:effectLst/>
                <a:latin typeface="+mn-lt"/>
                <a:ea typeface="Calibri" panose="020F0502020204030204" pitchFamily="34" charset="0"/>
                <a:cs typeface="Times New Roman" panose="02020603050405020304" pitchFamily="18" charset="0"/>
              </a:rPr>
              <a:t>AI-based unified digital messaging amplifies the customer experience, Vodafone case study, Genesys, 2020: </a:t>
            </a:r>
            <a:r>
              <a:rPr lang="en-US" u="sng" kern="100" dirty="0">
                <a:solidFill>
                  <a:srgbClr val="0563C1"/>
                </a:solidFill>
                <a:effectLst/>
                <a:latin typeface="+mn-lt"/>
                <a:ea typeface="Calibri" panose="020F0502020204030204" pitchFamily="34" charset="0"/>
                <a:cs typeface="Times New Roman" panose="02020603050405020304" pitchFamily="18" charset="0"/>
                <a:hlinkClick r:id="rId3"/>
              </a:rPr>
              <a:t>https://www.genesys.com/customer-stories/Vodafone</a:t>
            </a:r>
            <a:endParaRPr lang="en-US" u="sng" kern="100" dirty="0">
              <a:solidFill>
                <a:srgbClr val="0563C1"/>
              </a:solidFill>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endParaRPr lang="en-US" kern="100" dirty="0">
              <a:effectLst/>
              <a:latin typeface="+mn-lt"/>
              <a:ea typeface="Calibri" panose="020F0502020204030204" pitchFamily="34" charset="0"/>
              <a:cs typeface="Times New Roman" panose="02020603050405020304" pitchFamily="18" charset="0"/>
            </a:endParaRPr>
          </a:p>
          <a:p>
            <a:pPr marR="0">
              <a:lnSpc>
                <a:spcPct val="107000"/>
              </a:lnSpc>
              <a:spcBef>
                <a:spcPts val="0"/>
              </a:spcBef>
              <a:spcAft>
                <a:spcPts val="0"/>
              </a:spcAft>
            </a:pPr>
            <a:r>
              <a:rPr lang="en-US" kern="100" baseline="30000" dirty="0">
                <a:effectLst/>
                <a:latin typeface="+mn-lt"/>
                <a:ea typeface="Calibri" panose="020F0502020204030204" pitchFamily="34" charset="0"/>
                <a:cs typeface="Times New Roman" panose="02020603050405020304" pitchFamily="18" charset="0"/>
              </a:rPr>
              <a:t>2</a:t>
            </a:r>
            <a:r>
              <a:rPr lang="en-US" kern="100" dirty="0">
                <a:effectLst/>
                <a:latin typeface="+mn-lt"/>
                <a:ea typeface="Calibri" panose="020F0502020204030204" pitchFamily="34" charset="0"/>
                <a:cs typeface="Times New Roman" panose="02020603050405020304" pitchFamily="18" charset="0"/>
              </a:rPr>
              <a:t>Creating the future of human resources, IBM, October 2022: </a:t>
            </a:r>
            <a:r>
              <a:rPr lang="en-US" u="sng" kern="100" dirty="0">
                <a:solidFill>
                  <a:srgbClr val="0563C1"/>
                </a:solidFill>
                <a:effectLst/>
                <a:latin typeface="+mn-lt"/>
                <a:ea typeface="Calibri" panose="020F0502020204030204" pitchFamily="34" charset="0"/>
                <a:cs typeface="Times New Roman" panose="02020603050405020304" pitchFamily="18" charset="0"/>
                <a:hlinkClick r:id="rId4"/>
              </a:rPr>
              <a:t>https://www.ibm.com/case-studies/ibm-human-resources-watson-orchestrate</a:t>
            </a: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endParaRPr lang="en-US" kern="100" baseline="30000" dirty="0">
              <a:effectLst/>
              <a:latin typeface="+mn-lt"/>
              <a:ea typeface="Calibri" panose="020F0502020204030204" pitchFamily="34" charset="0"/>
              <a:cs typeface="Times New Roman" panose="02020603050405020304" pitchFamily="18" charset="0"/>
            </a:endParaRPr>
          </a:p>
          <a:p>
            <a:pPr defTabSz="2528092">
              <a:defRPr/>
            </a:pPr>
            <a:r>
              <a:rPr lang="en-US" kern="100" baseline="30000" dirty="0">
                <a:effectLst/>
                <a:latin typeface="+mn-lt"/>
                <a:ea typeface="Calibri" panose="020F0502020204030204" pitchFamily="34" charset="0"/>
                <a:cs typeface="Times New Roman" panose="02020603050405020304" pitchFamily="18" charset="0"/>
              </a:rPr>
              <a:t>3</a:t>
            </a:r>
            <a:r>
              <a:rPr lang="en-US" dirty="0">
                <a:latin typeface="+mn-lt"/>
              </a:rPr>
              <a:t>G</a:t>
            </a:r>
            <a:r>
              <a:rPr lang="en-US" b="0" dirty="0">
                <a:latin typeface="+mn-lt"/>
              </a:rPr>
              <a:t>enerative </a:t>
            </a:r>
            <a:r>
              <a:rPr lang="en-US" dirty="0">
                <a:latin typeface="+mn-lt"/>
              </a:rPr>
              <a:t>generated 6</a:t>
            </a:r>
            <a:r>
              <a:rPr lang="en-US" b="0" dirty="0">
                <a:latin typeface="+mn-lt"/>
              </a:rPr>
              <a:t>0% of Ansible Playbook Content in IBM CIO Organization Pilot, IBM, October 2023: </a:t>
            </a:r>
            <a:r>
              <a:rPr lang="en-US" b="0" dirty="0">
                <a:latin typeface="+mn-lt"/>
                <a:hlinkClick r:id="rId5"/>
              </a:rPr>
              <a:t>https://www.ibm.com/case-studies/ibm-cio-organization-wca</a:t>
            </a:r>
            <a:endParaRPr lang="en-US" b="0" dirty="0">
              <a:latin typeface="+mn-lt"/>
            </a:endParaRPr>
          </a:p>
          <a:p>
            <a:pPr marL="171450" marR="0" indent="-171450">
              <a:lnSpc>
                <a:spcPct val="107000"/>
              </a:lnSpc>
              <a:spcBef>
                <a:spcPts val="0"/>
              </a:spcBef>
              <a:spcAft>
                <a:spcPts val="0"/>
              </a:spcAft>
              <a:buFont typeface="Arial" panose="020B0604020202020204" pitchFamily="34" charset="0"/>
              <a:buChar char="•"/>
              <a:tabLst>
                <a:tab pos="465455" algn="l"/>
              </a:tabLst>
            </a:pPr>
            <a:endParaRPr lang="en-US" kern="100" baseline="30000" dirty="0">
              <a:effectLst/>
              <a:latin typeface="+mn-lt"/>
              <a:ea typeface="Calibri" panose="020F0502020204030204" pitchFamily="34" charset="0"/>
              <a:cs typeface="Times New Roman" panose="02020603050405020304" pitchFamily="18" charset="0"/>
            </a:endParaRPr>
          </a:p>
          <a:p>
            <a:pPr marR="0">
              <a:lnSpc>
                <a:spcPct val="107000"/>
              </a:lnSpc>
              <a:spcBef>
                <a:spcPts val="0"/>
              </a:spcBef>
              <a:spcAft>
                <a:spcPts val="0"/>
              </a:spcAft>
              <a:tabLst>
                <a:tab pos="465455" algn="l"/>
              </a:tabLst>
            </a:pPr>
            <a:r>
              <a:rPr lang="en-US" kern="100" baseline="30000" dirty="0">
                <a:effectLst/>
                <a:latin typeface="+mn-lt"/>
                <a:ea typeface="Calibri" panose="020F0502020204030204" pitchFamily="34" charset="0"/>
                <a:cs typeface="Times New Roman" panose="02020603050405020304" pitchFamily="18" charset="0"/>
              </a:rPr>
              <a:t>4</a:t>
            </a:r>
            <a:r>
              <a:rPr lang="en-US" kern="100" dirty="0">
                <a:effectLst/>
                <a:latin typeface="+mn-lt"/>
                <a:ea typeface="Calibri" panose="020F0502020204030204" pitchFamily="34" charset="0"/>
                <a:cs typeface="Times New Roman" panose="02020603050405020304" pitchFamily="18" charset="0"/>
              </a:rPr>
              <a:t>TalkTalk client story, IBM, April 2019: </a:t>
            </a:r>
            <a:r>
              <a:rPr lang="en-US" u="sng" kern="100" dirty="0">
                <a:solidFill>
                  <a:srgbClr val="0563C1"/>
                </a:solidFill>
                <a:effectLst/>
                <a:latin typeface="+mn-lt"/>
                <a:ea typeface="Calibri" panose="020F0502020204030204" pitchFamily="34" charset="0"/>
                <a:cs typeface="Times New Roman" panose="02020603050405020304" pitchFamily="18" charset="0"/>
                <a:hlinkClick r:id="rId6"/>
              </a:rPr>
              <a:t>https://www.ibm.com/case-studies/talktalk</a:t>
            </a:r>
            <a:r>
              <a:rPr lang="en-US" u="sng" kern="100" dirty="0">
                <a:effectLst/>
                <a:latin typeface="+mn-lt"/>
                <a:ea typeface="Calibri" panose="020F0502020204030204" pitchFamily="34" charset="0"/>
                <a:cs typeface="Times New Roman" panose="02020603050405020304" pitchFamily="18" charset="0"/>
              </a:rPr>
              <a:t> </a:t>
            </a: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tabLst>
                <a:tab pos="465455" algn="l"/>
              </a:tabLst>
            </a:pPr>
            <a:endParaRPr lang="en-US" kern="100" baseline="30000" dirty="0">
              <a:effectLst/>
              <a:latin typeface="+mn-lt"/>
              <a:ea typeface="Calibri" panose="020F0502020204030204" pitchFamily="34" charset="0"/>
              <a:cs typeface="Times New Roman" panose="02020603050405020304" pitchFamily="18" charset="0"/>
            </a:endParaRPr>
          </a:p>
          <a:p>
            <a:pPr marR="0">
              <a:lnSpc>
                <a:spcPct val="107000"/>
              </a:lnSpc>
              <a:spcBef>
                <a:spcPts val="0"/>
              </a:spcBef>
              <a:spcAft>
                <a:spcPts val="0"/>
              </a:spcAft>
              <a:tabLst>
                <a:tab pos="465455" algn="l"/>
              </a:tabLst>
            </a:pPr>
            <a:r>
              <a:rPr lang="en-US" kern="100" baseline="30000" dirty="0">
                <a:effectLst/>
                <a:latin typeface="+mn-lt"/>
                <a:ea typeface="Calibri" panose="020F0502020204030204" pitchFamily="34" charset="0"/>
                <a:cs typeface="Times New Roman" panose="02020603050405020304" pitchFamily="18" charset="0"/>
              </a:rPr>
              <a:t>5</a:t>
            </a:r>
            <a:r>
              <a:rPr lang="en-US" kern="100" dirty="0">
                <a:effectLst/>
                <a:latin typeface="+mn-lt"/>
                <a:ea typeface="Calibri" panose="020F0502020204030204" pitchFamily="34" charset="0"/>
                <a:cs typeface="Times New Roman" panose="02020603050405020304" pitchFamily="18" charset="0"/>
              </a:rPr>
              <a:t>Reduce derivative content creation spend: 80% reduction in content creation spend achieved by IBM marketing during a pilot of AI-generated content creation </a:t>
            </a:r>
          </a:p>
          <a:p>
            <a:pPr marL="171450" marR="0" indent="-171450">
              <a:lnSpc>
                <a:spcPct val="107000"/>
              </a:lnSpc>
              <a:spcBef>
                <a:spcPts val="0"/>
              </a:spcBef>
              <a:spcAft>
                <a:spcPts val="0"/>
              </a:spcAft>
              <a:buFont typeface="Arial" panose="020B0604020202020204" pitchFamily="34" charset="0"/>
              <a:buChar char="•"/>
              <a:tabLst>
                <a:tab pos="465455" algn="l"/>
              </a:tabLst>
            </a:pPr>
            <a:endParaRPr lang="en-US" kern="100" baseline="30000" dirty="0">
              <a:effectLst/>
              <a:latin typeface="+mn-lt"/>
              <a:ea typeface="Calibri" panose="020F0502020204030204" pitchFamily="34" charset="0"/>
              <a:cs typeface="Times New Roman" panose="02020603050405020304" pitchFamily="18" charset="0"/>
            </a:endParaRPr>
          </a:p>
          <a:p>
            <a:pPr marR="0">
              <a:lnSpc>
                <a:spcPct val="107000"/>
              </a:lnSpc>
              <a:spcBef>
                <a:spcPts val="0"/>
              </a:spcBef>
              <a:spcAft>
                <a:spcPts val="0"/>
              </a:spcAft>
              <a:tabLst>
                <a:tab pos="465455" algn="l"/>
              </a:tabLst>
            </a:pPr>
            <a:r>
              <a:rPr lang="en-US" kern="100" baseline="30000" dirty="0">
                <a:effectLst/>
                <a:latin typeface="+mn-lt"/>
                <a:ea typeface="Calibri" panose="020F0502020204030204" pitchFamily="34" charset="0"/>
                <a:cs typeface="Times New Roman" panose="02020603050405020304" pitchFamily="18" charset="0"/>
              </a:rPr>
              <a:t>6</a:t>
            </a:r>
            <a:r>
              <a:rPr lang="en-US" kern="100" dirty="0">
                <a:effectLst/>
                <a:latin typeface="+mn-lt"/>
                <a:ea typeface="Calibri" panose="020F0502020204030204" pitchFamily="34" charset="0"/>
                <a:cs typeface="Times New Roman" panose="02020603050405020304" pitchFamily="18" charset="0"/>
              </a:rPr>
              <a:t>Blockchain in the food supply chain - What does the future look like?, Walmart Global Tech, November 2021: </a:t>
            </a:r>
            <a:r>
              <a:rPr lang="en-US" kern="100" dirty="0">
                <a:effectLst/>
                <a:latin typeface="+mn-lt"/>
                <a:ea typeface="Calibri" panose="020F0502020204030204" pitchFamily="34" charset="0"/>
                <a:cs typeface="Times New Roman" panose="02020603050405020304" pitchFamily="18" charset="0"/>
                <a:hlinkClick r:id="rId7"/>
              </a:rPr>
              <a:t>https://tech.walmart.com/content/walmart-global-tech/en_us/news/articles/blockchain-in-the-food-supply-chain.html</a:t>
            </a: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tabLst>
                <a:tab pos="465455" algn="l"/>
              </a:tabLst>
            </a:pPr>
            <a:endParaRPr lang="en-US" kern="100" baseline="30000" dirty="0">
              <a:effectLst/>
              <a:latin typeface="+mn-lt"/>
              <a:ea typeface="Calibri" panose="020F0502020204030204" pitchFamily="34" charset="0"/>
              <a:cs typeface="Times New Roman" panose="02020603050405020304" pitchFamily="18" charset="0"/>
            </a:endParaRPr>
          </a:p>
          <a:p>
            <a:pPr marR="0">
              <a:lnSpc>
                <a:spcPct val="107000"/>
              </a:lnSpc>
              <a:spcBef>
                <a:spcPts val="0"/>
              </a:spcBef>
              <a:spcAft>
                <a:spcPts val="0"/>
              </a:spcAft>
              <a:tabLst>
                <a:tab pos="465455" algn="l"/>
              </a:tabLst>
            </a:pPr>
            <a:r>
              <a:rPr lang="en-US" kern="100" baseline="30000" dirty="0">
                <a:effectLst/>
                <a:latin typeface="+mn-lt"/>
                <a:ea typeface="Calibri" panose="020F0502020204030204" pitchFamily="34" charset="0"/>
                <a:cs typeface="Times New Roman" panose="02020603050405020304" pitchFamily="18" charset="0"/>
              </a:rPr>
              <a:t>7</a:t>
            </a:r>
            <a:r>
              <a:rPr lang="en-US" kern="100" dirty="0">
                <a:effectLst/>
                <a:latin typeface="+mn-lt"/>
                <a:ea typeface="Calibri" panose="020F0502020204030204" pitchFamily="34" charset="0"/>
                <a:cs typeface="Times New Roman" panose="02020603050405020304" pitchFamily="18" charset="0"/>
              </a:rPr>
              <a:t>When billions of mission-critical file transfers depend on you, How ExaVault maximizes uptime using Instana, IBM, November 2021: </a:t>
            </a:r>
            <a:r>
              <a:rPr lang="en-US" u="sng" kern="100" dirty="0">
                <a:solidFill>
                  <a:srgbClr val="0563C1"/>
                </a:solidFill>
                <a:effectLst/>
                <a:latin typeface="+mn-lt"/>
                <a:ea typeface="Calibri" panose="020F0502020204030204" pitchFamily="34" charset="0"/>
                <a:cs typeface="Times New Roman" panose="02020603050405020304" pitchFamily="18" charset="0"/>
                <a:hlinkClick r:id="rId8"/>
              </a:rPr>
              <a:t>https://www.ibm.com/case-studies/exavault-inc</a:t>
            </a:r>
            <a:r>
              <a:rPr lang="en-US" u="sng" kern="100" dirty="0">
                <a:effectLst/>
                <a:latin typeface="+mn-lt"/>
                <a:ea typeface="Calibri" panose="020F0502020204030204" pitchFamily="34" charset="0"/>
                <a:cs typeface="Times New Roman" panose="02020603050405020304" pitchFamily="18" charset="0"/>
              </a:rPr>
              <a:t> </a:t>
            </a: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endParaRPr lang="en-US" kern="100" baseline="30000" dirty="0">
              <a:effectLst/>
              <a:latin typeface="+mn-lt"/>
              <a:ea typeface="Calibri" panose="020F0502020204030204" pitchFamily="34" charset="0"/>
              <a:cs typeface="Times New Roman" panose="02020603050405020304" pitchFamily="18" charset="0"/>
            </a:endParaRPr>
          </a:p>
          <a:p>
            <a:pPr marR="0">
              <a:lnSpc>
                <a:spcPct val="107000"/>
              </a:lnSpc>
              <a:spcBef>
                <a:spcPts val="0"/>
              </a:spcBef>
              <a:spcAft>
                <a:spcPts val="0"/>
              </a:spcAft>
            </a:pPr>
            <a:r>
              <a:rPr lang="en-US" kern="100" baseline="30000" dirty="0">
                <a:effectLst/>
                <a:latin typeface="+mn-lt"/>
                <a:ea typeface="Calibri" panose="020F0502020204030204" pitchFamily="34" charset="0"/>
                <a:cs typeface="Times New Roman" panose="02020603050405020304" pitchFamily="18" charset="0"/>
              </a:rPr>
              <a:t>8</a:t>
            </a:r>
            <a:r>
              <a:rPr lang="en-US" kern="100" dirty="0">
                <a:effectLst/>
                <a:latin typeface="+mn-lt"/>
                <a:ea typeface="Calibri" panose="020F0502020204030204" pitchFamily="34" charset="0"/>
                <a:cs typeface="Times New Roman" panose="02020603050405020304" pitchFamily="18" charset="0"/>
              </a:rPr>
              <a:t>The Business Value of IBM Maximo, IDC, March 2022: </a:t>
            </a:r>
            <a:r>
              <a:rPr lang="en-US" u="sng" kern="100" dirty="0">
                <a:solidFill>
                  <a:srgbClr val="0563C1"/>
                </a:solidFill>
                <a:effectLst/>
                <a:latin typeface="+mn-lt"/>
                <a:ea typeface="Calibri" panose="020F0502020204030204" pitchFamily="34" charset="0"/>
                <a:cs typeface="Times New Roman" panose="02020603050405020304" pitchFamily="18" charset="0"/>
                <a:hlinkClick r:id="rId9"/>
              </a:rPr>
              <a:t>https://www.ibm.com/downloads/cas/7XM93NG9</a:t>
            </a:r>
            <a:r>
              <a:rPr lang="en-US" u="sng" kern="100" dirty="0">
                <a:effectLst/>
                <a:latin typeface="+mn-lt"/>
                <a:ea typeface="Calibri" panose="020F0502020204030204" pitchFamily="34" charset="0"/>
                <a:cs typeface="Times New Roman" panose="02020603050405020304" pitchFamily="18" charset="0"/>
              </a:rPr>
              <a:t> </a:t>
            </a: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tabLst>
                <a:tab pos="465455" algn="l"/>
              </a:tabLst>
            </a:pPr>
            <a:endParaRPr lang="en-US" kern="100" baseline="30000" dirty="0">
              <a:effectLst/>
              <a:latin typeface="+mn-lt"/>
              <a:ea typeface="Calibri" panose="020F0502020204030204" pitchFamily="34" charset="0"/>
              <a:cs typeface="Times New Roman" panose="02020603050405020304" pitchFamily="18" charset="0"/>
            </a:endParaRPr>
          </a:p>
          <a:p>
            <a:pPr marR="0">
              <a:lnSpc>
                <a:spcPct val="107000"/>
              </a:lnSpc>
              <a:spcBef>
                <a:spcPts val="0"/>
              </a:spcBef>
              <a:spcAft>
                <a:spcPts val="0"/>
              </a:spcAft>
              <a:tabLst>
                <a:tab pos="465455" algn="l"/>
              </a:tabLst>
            </a:pPr>
            <a:r>
              <a:rPr lang="en-US" kern="100" baseline="30000" dirty="0">
                <a:effectLst/>
                <a:latin typeface="+mn-lt"/>
                <a:ea typeface="Calibri" panose="020F0502020204030204" pitchFamily="34" charset="0"/>
                <a:cs typeface="Times New Roman" panose="02020603050405020304" pitchFamily="18" charset="0"/>
              </a:rPr>
              <a:t>9</a:t>
            </a:r>
            <a:r>
              <a:rPr lang="en-US" kern="100" dirty="0">
                <a:effectLst/>
                <a:latin typeface="+mn-lt"/>
                <a:ea typeface="Calibri" panose="020F0502020204030204" pitchFamily="34" charset="0"/>
                <a:cs typeface="Times New Roman" panose="02020603050405020304" pitchFamily="18" charset="0"/>
              </a:rPr>
              <a:t>Acing the US Open digital experience, IBM, October 2023: </a:t>
            </a:r>
            <a:r>
              <a:rPr lang="en-US" u="sng" kern="100" dirty="0">
                <a:solidFill>
                  <a:srgbClr val="0563C1"/>
                </a:solidFill>
                <a:effectLst/>
                <a:latin typeface="+mn-lt"/>
                <a:ea typeface="Calibri" panose="020F0502020204030204" pitchFamily="34" charset="0"/>
                <a:cs typeface="Times New Roman" panose="02020603050405020304" pitchFamily="18" charset="0"/>
                <a:hlinkClick r:id="rId10"/>
              </a:rPr>
              <a:t>https://www.ibm.com/case-studies/us-open</a:t>
            </a:r>
            <a:r>
              <a:rPr lang="en-US" u="sng" kern="100" dirty="0">
                <a:effectLst/>
                <a:latin typeface="+mn-lt"/>
                <a:ea typeface="Calibri" panose="020F0502020204030204" pitchFamily="34" charset="0"/>
                <a:cs typeface="Times New Roman" panose="02020603050405020304" pitchFamily="18" charset="0"/>
              </a:rPr>
              <a:t> </a:t>
            </a: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tabLst>
                <a:tab pos="465455" algn="l"/>
              </a:tabLst>
            </a:pPr>
            <a:endParaRPr lang="en-US" kern="100" baseline="30000" dirty="0">
              <a:effectLst/>
              <a:latin typeface="+mn-lt"/>
              <a:ea typeface="Calibri" panose="020F0502020204030204" pitchFamily="34" charset="0"/>
              <a:cs typeface="Times New Roman" panose="02020603050405020304" pitchFamily="18" charset="0"/>
            </a:endParaRPr>
          </a:p>
          <a:p>
            <a:pPr marR="0">
              <a:lnSpc>
                <a:spcPct val="107000"/>
              </a:lnSpc>
              <a:spcBef>
                <a:spcPts val="0"/>
              </a:spcBef>
              <a:spcAft>
                <a:spcPts val="0"/>
              </a:spcAft>
              <a:tabLst>
                <a:tab pos="465455" algn="l"/>
              </a:tabLst>
            </a:pPr>
            <a:r>
              <a:rPr lang="en-US" kern="100" baseline="30000" dirty="0">
                <a:effectLst/>
                <a:latin typeface="+mn-lt"/>
                <a:ea typeface="Calibri" panose="020F0502020204030204" pitchFamily="34" charset="0"/>
                <a:cs typeface="Times New Roman" panose="02020603050405020304" pitchFamily="18" charset="0"/>
              </a:rPr>
              <a:t>10</a:t>
            </a:r>
            <a:r>
              <a:rPr lang="en-US" kern="100" dirty="0">
                <a:effectLst/>
                <a:latin typeface="+mn-lt"/>
                <a:ea typeface="Calibri" panose="020F0502020204030204" pitchFamily="34" charset="0"/>
                <a:cs typeface="Times New Roman" panose="02020603050405020304" pitchFamily="18" charset="0"/>
              </a:rPr>
              <a:t>The Total Economic Impact™ Of IBM Planning Analytics with Watson, Forrester, December 2021: </a:t>
            </a:r>
            <a:r>
              <a:rPr lang="en-US" u="sng" kern="100" dirty="0">
                <a:solidFill>
                  <a:srgbClr val="0563C1"/>
                </a:solidFill>
                <a:effectLst/>
                <a:latin typeface="+mn-lt"/>
                <a:ea typeface="Calibri" panose="020F0502020204030204" pitchFamily="34" charset="0"/>
                <a:cs typeface="Times New Roman" panose="02020603050405020304" pitchFamily="18" charset="0"/>
                <a:hlinkClick r:id="rId11"/>
              </a:rPr>
              <a:t>https://www.ibm.com/downloads/cas/DNPPK7YY</a:t>
            </a:r>
            <a:r>
              <a:rPr lang="en-US" u="sng" kern="100" dirty="0">
                <a:effectLst/>
                <a:latin typeface="+mn-lt"/>
                <a:ea typeface="Calibri" panose="020F0502020204030204" pitchFamily="34" charset="0"/>
                <a:cs typeface="Times New Roman" panose="02020603050405020304" pitchFamily="18" charset="0"/>
              </a:rPr>
              <a:t> </a:t>
            </a: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tabLst>
                <a:tab pos="465455" algn="l"/>
              </a:tabLst>
            </a:pPr>
            <a:endParaRPr lang="en-US" kern="100" baseline="30000" dirty="0">
              <a:effectLst/>
              <a:latin typeface="+mn-lt"/>
              <a:ea typeface="Calibri" panose="020F0502020204030204" pitchFamily="34" charset="0"/>
              <a:cs typeface="Times New Roman" panose="02020603050405020304" pitchFamily="18" charset="0"/>
            </a:endParaRPr>
          </a:p>
          <a:p>
            <a:pPr marR="0">
              <a:lnSpc>
                <a:spcPct val="107000"/>
              </a:lnSpc>
              <a:spcBef>
                <a:spcPts val="0"/>
              </a:spcBef>
              <a:spcAft>
                <a:spcPts val="0"/>
              </a:spcAft>
              <a:tabLst>
                <a:tab pos="465455" algn="l"/>
              </a:tabLst>
            </a:pPr>
            <a:r>
              <a:rPr lang="en-US" kern="100" baseline="30000" dirty="0">
                <a:effectLst/>
                <a:latin typeface="+mn-lt"/>
                <a:ea typeface="Calibri" panose="020F0502020204030204" pitchFamily="34" charset="0"/>
                <a:cs typeface="Times New Roman" panose="02020603050405020304" pitchFamily="18" charset="0"/>
              </a:rPr>
              <a:t>11</a:t>
            </a:r>
            <a:r>
              <a:rPr lang="en-US" kern="100" dirty="0">
                <a:effectLst/>
                <a:latin typeface="+mn-lt"/>
                <a:ea typeface="Calibri" panose="020F0502020204030204" pitchFamily="34" charset="0"/>
                <a:cs typeface="Times New Roman" panose="02020603050405020304" pitchFamily="18" charset="0"/>
              </a:rPr>
              <a:t>SulAmérica’s app-driven digital transformation, IBM, February 2023: </a:t>
            </a:r>
            <a:r>
              <a:rPr lang="en-US" u="sng" kern="100" dirty="0">
                <a:solidFill>
                  <a:srgbClr val="0563C1"/>
                </a:solidFill>
                <a:effectLst/>
                <a:latin typeface="+mn-lt"/>
                <a:ea typeface="Calibri" panose="020F0502020204030204" pitchFamily="34" charset="0"/>
                <a:cs typeface="Times New Roman" panose="02020603050405020304" pitchFamily="18" charset="0"/>
                <a:hlinkClick r:id="rId12"/>
              </a:rPr>
              <a:t>https://www.ibm.com/case-studies/sulamerica</a:t>
            </a:r>
            <a:r>
              <a:rPr lang="en-US" u="sng" kern="100" dirty="0">
                <a:effectLst/>
                <a:latin typeface="+mn-lt"/>
                <a:ea typeface="Calibri" panose="020F0502020204030204" pitchFamily="34" charset="0"/>
                <a:cs typeface="Times New Roman" panose="02020603050405020304" pitchFamily="18" charset="0"/>
              </a:rPr>
              <a:t> </a:t>
            </a: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tabLst>
                <a:tab pos="465455" algn="l"/>
              </a:tabLst>
            </a:pPr>
            <a:endParaRPr lang="en-US" kern="100" baseline="30000" dirty="0">
              <a:effectLst/>
              <a:latin typeface="+mn-lt"/>
              <a:ea typeface="Calibri" panose="020F0502020204030204" pitchFamily="34" charset="0"/>
              <a:cs typeface="Times New Roman" panose="02020603050405020304" pitchFamily="18" charset="0"/>
            </a:endParaRPr>
          </a:p>
          <a:p>
            <a:pPr marR="0">
              <a:lnSpc>
                <a:spcPct val="107000"/>
              </a:lnSpc>
              <a:spcBef>
                <a:spcPts val="0"/>
              </a:spcBef>
              <a:spcAft>
                <a:spcPts val="0"/>
              </a:spcAft>
              <a:tabLst>
                <a:tab pos="465455" algn="l"/>
              </a:tabLst>
            </a:pPr>
            <a:r>
              <a:rPr lang="en-US" kern="100" baseline="30000" dirty="0">
                <a:effectLst/>
                <a:latin typeface="+mn-lt"/>
                <a:ea typeface="Calibri" panose="020F0502020204030204" pitchFamily="34" charset="0"/>
                <a:cs typeface="Times New Roman" panose="02020603050405020304" pitchFamily="18" charset="0"/>
              </a:rPr>
              <a:t>12</a:t>
            </a:r>
            <a:r>
              <a:rPr lang="en-US" kern="100" dirty="0">
                <a:effectLst/>
                <a:latin typeface="+mn-lt"/>
                <a:ea typeface="Calibri" panose="020F0502020204030204" pitchFamily="34" charset="0"/>
                <a:cs typeface="Times New Roman" panose="02020603050405020304" pitchFamily="18" charset="0"/>
              </a:rPr>
              <a:t>IBM Research uses advanced computing to accelerate therapeutic and biomarker discovery, IBM Research, June 2022: </a:t>
            </a:r>
            <a:r>
              <a:rPr lang="en-US" u="sng" kern="100" dirty="0">
                <a:solidFill>
                  <a:srgbClr val="0563C1"/>
                </a:solidFill>
                <a:effectLst/>
                <a:latin typeface="+mn-lt"/>
                <a:ea typeface="Calibri" panose="020F0502020204030204" pitchFamily="34" charset="0"/>
                <a:cs typeface="Times New Roman" panose="02020603050405020304" pitchFamily="18" charset="0"/>
                <a:hlinkClick r:id="rId13"/>
              </a:rPr>
              <a:t>https://www.nature.com/articles/d43747-022-00128-z</a:t>
            </a: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tabLst>
                <a:tab pos="465455" algn="l"/>
              </a:tabLst>
            </a:pPr>
            <a:endParaRPr lang="en-US" kern="100" baseline="30000" dirty="0">
              <a:effectLst/>
              <a:latin typeface="+mn-lt"/>
              <a:ea typeface="Calibri" panose="020F0502020204030204" pitchFamily="34" charset="0"/>
              <a:cs typeface="Times New Roman" panose="02020603050405020304" pitchFamily="18" charset="0"/>
            </a:endParaRPr>
          </a:p>
          <a:p>
            <a:pPr marR="0">
              <a:lnSpc>
                <a:spcPct val="107000"/>
              </a:lnSpc>
              <a:spcBef>
                <a:spcPts val="0"/>
              </a:spcBef>
              <a:spcAft>
                <a:spcPts val="0"/>
              </a:spcAft>
              <a:tabLst>
                <a:tab pos="465455" algn="l"/>
              </a:tabLst>
            </a:pPr>
            <a:r>
              <a:rPr lang="en-US" kern="100" baseline="30000" dirty="0">
                <a:effectLst/>
                <a:latin typeface="+mn-lt"/>
                <a:ea typeface="Calibri" panose="020F0502020204030204" pitchFamily="34" charset="0"/>
                <a:cs typeface="Times New Roman" panose="02020603050405020304" pitchFamily="18" charset="0"/>
              </a:rPr>
              <a:t>13</a:t>
            </a:r>
            <a:r>
              <a:rPr lang="en-US" kern="100" dirty="0">
                <a:effectLst/>
                <a:latin typeface="+mn-lt"/>
                <a:ea typeface="Calibri" panose="020F0502020204030204" pitchFamily="34" charset="0"/>
                <a:cs typeface="Times New Roman" panose="02020603050405020304" pitchFamily="18" charset="0"/>
              </a:rPr>
              <a:t>IBM Watson Discovery product claim: </a:t>
            </a:r>
            <a:r>
              <a:rPr lang="en-US" u="sng" kern="100" dirty="0">
                <a:solidFill>
                  <a:srgbClr val="0563C1"/>
                </a:solidFill>
                <a:effectLst/>
                <a:latin typeface="+mn-lt"/>
                <a:ea typeface="Calibri" panose="020F0502020204030204" pitchFamily="34" charset="0"/>
                <a:cs typeface="Times New Roman" panose="02020603050405020304" pitchFamily="18" charset="0"/>
                <a:hlinkClick r:id="rId14"/>
              </a:rPr>
              <a:t>https://www.ibm.com/products/watson-discovery</a:t>
            </a: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tabLst>
                <a:tab pos="465455" algn="l"/>
              </a:tabLst>
            </a:pPr>
            <a:endParaRPr lang="en-US" kern="100" baseline="30000" dirty="0">
              <a:effectLst/>
              <a:latin typeface="+mn-lt"/>
              <a:ea typeface="Calibri" panose="020F0502020204030204" pitchFamily="34" charset="0"/>
              <a:cs typeface="Times New Roman" panose="02020603050405020304" pitchFamily="18" charset="0"/>
            </a:endParaRPr>
          </a:p>
          <a:p>
            <a:pPr marR="0">
              <a:lnSpc>
                <a:spcPct val="107000"/>
              </a:lnSpc>
              <a:spcBef>
                <a:spcPts val="0"/>
              </a:spcBef>
              <a:spcAft>
                <a:spcPts val="0"/>
              </a:spcAft>
              <a:tabLst>
                <a:tab pos="465455" algn="l"/>
              </a:tabLst>
            </a:pPr>
            <a:r>
              <a:rPr lang="en-US" kern="100" baseline="30000" dirty="0">
                <a:effectLst/>
                <a:latin typeface="+mn-lt"/>
                <a:ea typeface="Calibri" panose="020F0502020204030204" pitchFamily="34" charset="0"/>
                <a:cs typeface="Times New Roman" panose="02020603050405020304" pitchFamily="18" charset="0"/>
              </a:rPr>
              <a:t>14</a:t>
            </a:r>
            <a:r>
              <a:rPr lang="en-US" kern="100" dirty="0">
                <a:effectLst/>
                <a:latin typeface="+mn-lt"/>
                <a:ea typeface="Calibri" panose="020F0502020204030204" pitchFamily="34" charset="0"/>
                <a:cs typeface="Times New Roman" panose="02020603050405020304" pitchFamily="18" charset="0"/>
              </a:rPr>
              <a:t>IBM OpenPages product claim: </a:t>
            </a:r>
            <a:r>
              <a:rPr lang="en-US" u="sng" kern="100" dirty="0">
                <a:solidFill>
                  <a:srgbClr val="0563C1"/>
                </a:solidFill>
                <a:effectLst/>
                <a:latin typeface="+mn-lt"/>
                <a:ea typeface="Calibri" panose="020F0502020204030204" pitchFamily="34" charset="0"/>
                <a:cs typeface="Times New Roman" panose="02020603050405020304" pitchFamily="18" charset="0"/>
                <a:hlinkClick r:id="rId15"/>
              </a:rPr>
              <a:t>https://www.ibm.com/products/openpages</a:t>
            </a: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tabLst>
                <a:tab pos="465455" algn="l"/>
              </a:tabLst>
            </a:pPr>
            <a:endParaRPr lang="en-US" kern="100" baseline="30000" dirty="0">
              <a:effectLst/>
              <a:latin typeface="+mn-lt"/>
              <a:ea typeface="Calibri" panose="020F0502020204030204" pitchFamily="34" charset="0"/>
              <a:cs typeface="Times New Roman" panose="02020603050405020304" pitchFamily="18" charset="0"/>
            </a:endParaRPr>
          </a:p>
          <a:p>
            <a:pPr marR="0">
              <a:lnSpc>
                <a:spcPct val="107000"/>
              </a:lnSpc>
              <a:spcBef>
                <a:spcPts val="0"/>
              </a:spcBef>
              <a:spcAft>
                <a:spcPts val="0"/>
              </a:spcAft>
              <a:tabLst>
                <a:tab pos="465455" algn="l"/>
              </a:tabLst>
            </a:pPr>
            <a:r>
              <a:rPr lang="en-US" kern="100" baseline="30000" dirty="0">
                <a:effectLst/>
                <a:latin typeface="+mn-lt"/>
                <a:ea typeface="Calibri" panose="020F0502020204030204" pitchFamily="34" charset="0"/>
                <a:cs typeface="Times New Roman" panose="02020603050405020304" pitchFamily="18" charset="0"/>
              </a:rPr>
              <a:t>15</a:t>
            </a:r>
            <a:r>
              <a:rPr lang="en-US" kern="100" dirty="0">
                <a:effectLst/>
                <a:latin typeface="+mn-lt"/>
                <a:ea typeface="Calibri" panose="020F0502020204030204" pitchFamily="34" charset="0"/>
                <a:cs typeface="Times New Roman" panose="02020603050405020304" pitchFamily="18" charset="0"/>
              </a:rPr>
              <a:t>Gartner Top 10 Data and Analytics Trends for 2021, Gartner, March 2021: </a:t>
            </a:r>
            <a:r>
              <a:rPr lang="en-US" u="sng" kern="100" dirty="0">
                <a:solidFill>
                  <a:srgbClr val="0563C1"/>
                </a:solidFill>
                <a:effectLst/>
                <a:latin typeface="+mn-lt"/>
                <a:ea typeface="Calibri" panose="020F0502020204030204" pitchFamily="34" charset="0"/>
                <a:cs typeface="Times New Roman" panose="02020603050405020304" pitchFamily="18" charset="0"/>
                <a:hlinkClick r:id="rId16"/>
              </a:rPr>
              <a:t>https://www.gartner.com/smarterwithgartner/gartner-top-10-data-and-analytics-trends-for-2021</a:t>
            </a:r>
            <a:endParaRPr lang="en-US" u="sng" kern="100" dirty="0">
              <a:solidFill>
                <a:srgbClr val="0563C1"/>
              </a:solidFill>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tabLst>
                <a:tab pos="465455" algn="l"/>
              </a:tabLst>
            </a:pPr>
            <a:endParaRPr lang="en-US" u="sng" kern="100" baseline="30000" dirty="0">
              <a:solidFill>
                <a:srgbClr val="0563C1"/>
              </a:solidFill>
              <a:latin typeface="+mn-lt"/>
              <a:ea typeface="Calibri" panose="020F0502020204030204" pitchFamily="34" charset="0"/>
              <a:cs typeface="Times New Roman" panose="02020603050405020304" pitchFamily="18" charset="0"/>
            </a:endParaRPr>
          </a:p>
          <a:p>
            <a:pPr marR="0">
              <a:lnSpc>
                <a:spcPct val="107000"/>
              </a:lnSpc>
              <a:spcBef>
                <a:spcPts val="0"/>
              </a:spcBef>
              <a:spcAft>
                <a:spcPts val="0"/>
              </a:spcAft>
              <a:tabLst>
                <a:tab pos="465455" algn="l"/>
              </a:tabLst>
            </a:pPr>
            <a:r>
              <a:rPr lang="en-US" kern="100" baseline="30000" dirty="0">
                <a:effectLst/>
                <a:latin typeface="+mn-lt"/>
                <a:ea typeface="Calibri" panose="020F0502020204030204" pitchFamily="34" charset="0"/>
                <a:cs typeface="Times New Roman" panose="02020603050405020304" pitchFamily="18" charset="0"/>
              </a:rPr>
              <a:t>16</a:t>
            </a:r>
            <a:r>
              <a:rPr lang="en-US" kern="100" dirty="0">
                <a:effectLst/>
                <a:latin typeface="+mn-lt"/>
                <a:ea typeface="Calibri" panose="020F0502020204030204" pitchFamily="34" charset="0"/>
                <a:cs typeface="Times New Roman" panose="02020603050405020304" pitchFamily="18" charset="0"/>
              </a:rPr>
              <a:t>Environmental intelligence</a:t>
            </a:r>
          </a:p>
        </p:txBody>
      </p:sp>
      <p:sp>
        <p:nvSpPr>
          <p:cNvPr id="4" name="Slide Number Placeholder 3"/>
          <p:cNvSpPr>
            <a:spLocks noGrp="1"/>
          </p:cNvSpPr>
          <p:nvPr>
            <p:ph type="sldNum" sz="quarter" idx="5"/>
          </p:nvPr>
        </p:nvSpPr>
        <p:spPr/>
        <p:txBody>
          <a:bodyPr/>
          <a:lstStyle/>
          <a:p>
            <a:pPr defTabSz="1862674">
              <a:defRPr/>
            </a:pPr>
            <a:fld id="{6E2E38B8-B0B4-AD41-AC6E-B781F46A9FD3}" type="slidenum">
              <a:rPr lang="en-US">
                <a:solidFill>
                  <a:srgbClr val="000000"/>
                </a:solidFill>
                <a:ea typeface="+mn-ea"/>
                <a:cs typeface="+mn-cs"/>
              </a:rPr>
              <a:pPr defTabSz="1862674">
                <a:defRPr/>
              </a:pPr>
              <a:t>8</a:t>
            </a:fld>
            <a:endParaRPr lang="en-US" dirty="0">
              <a:solidFill>
                <a:srgbClr val="000000"/>
              </a:solidFill>
              <a:ea typeface="+mn-ea"/>
              <a:cs typeface="+mn-cs"/>
            </a:endParaRPr>
          </a:p>
        </p:txBody>
      </p:sp>
    </p:spTree>
    <p:extLst>
      <p:ext uri="{BB962C8B-B14F-4D97-AF65-F5344CB8AC3E}">
        <p14:creationId xmlns:p14="http://schemas.microsoft.com/office/powerpoint/2010/main" val="3544386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defTabSz="2528092">
              <a:defRPr/>
            </a:pPr>
            <a:r>
              <a:rPr lang="en-US" kern="100" dirty="0">
                <a:latin typeface="+mn-lt"/>
                <a:ea typeface="Calibri" panose="020F0502020204030204" pitchFamily="34" charset="0"/>
                <a:cs typeface="Times New Roman" panose="02020603050405020304" pitchFamily="18" charset="0"/>
              </a:rPr>
              <a:t>There are major factors inhibiting the adoption of generative AI for business. While businesses recognize AI’s power, about 80% of business leaders acknowledge ethical concerns with adopting generative AI. In general, enterprise concerns can be broken down into the following categories:</a:t>
            </a:r>
          </a:p>
          <a:p>
            <a:pPr defTabSz="2528092">
              <a:defRPr/>
            </a:pPr>
            <a:endParaRPr lang="en-US" kern="100" dirty="0">
              <a:latin typeface="+mn-lt"/>
              <a:ea typeface="Calibri" panose="020F0502020204030204" pitchFamily="34" charset="0"/>
              <a:cs typeface="Times New Roman" panose="02020603050405020304" pitchFamily="18" charset="0"/>
            </a:endParaRPr>
          </a:p>
          <a:p>
            <a:pPr defTabSz="2528092">
              <a:defRPr/>
            </a:pPr>
            <a:r>
              <a:rPr lang="en-US" b="1" kern="100" dirty="0">
                <a:latin typeface="+mn-lt"/>
                <a:ea typeface="Calibri" panose="020F0502020204030204" pitchFamily="34" charset="0"/>
                <a:cs typeface="Times New Roman" panose="02020603050405020304" pitchFamily="18" charset="0"/>
              </a:rPr>
              <a:t>Explainability</a:t>
            </a:r>
          </a:p>
          <a:p>
            <a:pPr>
              <a:defRPr/>
            </a:pPr>
            <a:r>
              <a:rPr lang="en-US" b="0" kern="100" dirty="0">
                <a:effectLst/>
                <a:latin typeface="+mn-lt"/>
                <a:ea typeface="Calibri" panose="020F0502020204030204" pitchFamily="34" charset="0"/>
                <a:cs typeface="Times New Roman" panose="02020603050405020304" pitchFamily="18" charset="0"/>
              </a:rPr>
              <a:t>There is a need for businesses to understand the data used to create a foundation model (FM) and the model’s output. This includes the type of data used to train and fine-tune the model, and who has control and access to update the model. Who might have changed the model and for what reasons? </a:t>
            </a:r>
          </a:p>
          <a:p>
            <a:pPr>
              <a:defRPr/>
            </a:pPr>
            <a:endParaRPr lang="en-US" b="0" kern="100" dirty="0">
              <a:effectLst/>
              <a:latin typeface="+mn-lt"/>
              <a:ea typeface="Calibri" panose="020F0502020204030204" pitchFamily="34" charset="0"/>
              <a:cs typeface="Times New Roman" panose="02020603050405020304" pitchFamily="18" charset="0"/>
            </a:endParaRPr>
          </a:p>
          <a:p>
            <a:pPr>
              <a:defRPr/>
            </a:pPr>
            <a:r>
              <a:rPr lang="en-US" b="1" kern="100" dirty="0">
                <a:latin typeface="+mn-lt"/>
                <a:ea typeface="Calibri" panose="020F0502020204030204" pitchFamily="34" charset="0"/>
                <a:cs typeface="Times New Roman" panose="02020603050405020304" pitchFamily="18" charset="0"/>
              </a:rPr>
              <a:t>Ethics</a:t>
            </a:r>
          </a:p>
          <a:p>
            <a:pPr>
              <a:defRPr/>
            </a:pPr>
            <a:r>
              <a:rPr lang="en-US" b="0" kern="100" dirty="0">
                <a:effectLst/>
                <a:latin typeface="+mn-lt"/>
                <a:ea typeface="Calibri" panose="020F0502020204030204" pitchFamily="34" charset="0"/>
                <a:cs typeface="Times New Roman" panose="02020603050405020304" pitchFamily="18" charset="0"/>
              </a:rPr>
              <a:t>There are many concerns over ethical issues with generative AI and for good reasons. Companies need to uphold their hard-earned reputation and protect themselves from generative AI models that output hateful, biased, or unethical behavior which could be very damaging to the company, not to mention have legal ramifications. </a:t>
            </a:r>
            <a:r>
              <a:rPr lang="en-US" b="0" dirty="0">
                <a:latin typeface="+mn-lt"/>
              </a:rPr>
              <a:t>It may appear that generative AI models provide the desired result, but it does not mean it is compliant with many ethic standards (corporate and government), and various government regulations (for example, data privacy). As generative AI becomes more prevalent, there are likely to be more regulations. Clients want to work with vendors committed to the highest level of accountability, and responsibility in complying with regulations, and in upholding high ethical standards. </a:t>
            </a:r>
            <a:endParaRPr lang="en-US" b="0" kern="100" dirty="0">
              <a:effectLst/>
              <a:latin typeface="+mn-lt"/>
              <a:ea typeface="Calibri" panose="020F0502020204030204" pitchFamily="34" charset="0"/>
              <a:cs typeface="Times New Roman" panose="02020603050405020304" pitchFamily="18" charset="0"/>
            </a:endParaRPr>
          </a:p>
          <a:p>
            <a:pPr marL="177747" indent="-177747" defTabSz="2528092">
              <a:buFont typeface="Arial" panose="020B0604020202020204" pitchFamily="34" charset="0"/>
              <a:buChar char="•"/>
              <a:defRPr/>
            </a:pPr>
            <a:endParaRPr lang="en-US" b="1" kern="100" dirty="0">
              <a:latin typeface="+mn-lt"/>
              <a:ea typeface="Calibri" panose="020F0502020204030204" pitchFamily="34" charset="0"/>
              <a:cs typeface="Times New Roman" panose="02020603050405020304" pitchFamily="18" charset="0"/>
            </a:endParaRPr>
          </a:p>
          <a:p>
            <a:pPr defTabSz="2528092">
              <a:defRPr/>
            </a:pPr>
            <a:r>
              <a:rPr lang="en-US" b="1" kern="100" dirty="0">
                <a:latin typeface="+mn-lt"/>
                <a:ea typeface="Calibri" panose="020F0502020204030204" pitchFamily="34" charset="0"/>
                <a:cs typeface="Times New Roman" panose="02020603050405020304" pitchFamily="18" charset="0"/>
              </a:rPr>
              <a:t>Bias</a:t>
            </a:r>
            <a:endParaRPr lang="en-US" dirty="0">
              <a:latin typeface="+mn-lt"/>
            </a:endParaRPr>
          </a:p>
          <a:p>
            <a:pPr defTabSz="2528092">
              <a:defRPr/>
            </a:pPr>
            <a:r>
              <a:rPr lang="en-US" dirty="0">
                <a:latin typeface="+mn-lt"/>
              </a:rPr>
              <a:t>Bias is a type of error that can occur in a large language model (LLM) if its output is skewed by the model’s training data. For example, a model may associate specific traits or professions with a certain race or gender, leading to inaccurate predictions and offensive responses. </a:t>
            </a:r>
            <a:r>
              <a:rPr lang="en-US" b="0" kern="100" dirty="0">
                <a:effectLst/>
                <a:latin typeface="+mn-lt"/>
                <a:ea typeface="Calibri" panose="020F0502020204030204" pitchFamily="34" charset="0"/>
                <a:cs typeface="Times New Roman" panose="02020603050405020304" pitchFamily="18" charset="0"/>
              </a:rPr>
              <a:t>This is a general issue with all AI models and generative AI is not immune from it. Because of the way generative AI models are trained and used, it is even more important and at the same time more difficult to identify and mitigate bias. There is a concern that generative AI will simply propagate established bias, or even magnify it. There is a strong (and emerging </a:t>
            </a:r>
            <a:r>
              <a:rPr lang="en-US" kern="100" dirty="0">
                <a:latin typeface="+mn-lt"/>
                <a:ea typeface="Calibri" panose="020F0502020204030204" pitchFamily="34" charset="0"/>
                <a:cs typeface="Times New Roman" panose="02020603050405020304" pitchFamily="18" charset="0"/>
              </a:rPr>
              <a:t>legal) </a:t>
            </a:r>
            <a:r>
              <a:rPr lang="en-US" b="0" kern="100" dirty="0">
                <a:effectLst/>
                <a:latin typeface="+mn-lt"/>
                <a:ea typeface="Calibri" panose="020F0502020204030204" pitchFamily="34" charset="0"/>
                <a:cs typeface="Times New Roman" panose="02020603050405020304" pitchFamily="18" charset="0"/>
              </a:rPr>
              <a:t>requirement that the models must be checked for bias before being released and automatically monitored for bias once released.</a:t>
            </a:r>
          </a:p>
          <a:p>
            <a:pPr marL="177747" indent="-177747" defTabSz="2528092">
              <a:buFont typeface="Arial" panose="020B0604020202020204" pitchFamily="34" charset="0"/>
              <a:buChar char="•"/>
              <a:defRPr/>
            </a:pPr>
            <a:endParaRPr lang="en-US" b="1" kern="100" dirty="0">
              <a:latin typeface="+mn-lt"/>
              <a:ea typeface="Calibri" panose="020F0502020204030204" pitchFamily="34" charset="0"/>
              <a:cs typeface="Times New Roman" panose="02020603050405020304" pitchFamily="18" charset="0"/>
            </a:endParaRPr>
          </a:p>
          <a:p>
            <a:pPr defTabSz="2528092">
              <a:defRPr/>
            </a:pPr>
            <a:r>
              <a:rPr lang="en-US" b="1" kern="100" dirty="0">
                <a:latin typeface="+mn-lt"/>
                <a:ea typeface="Calibri" panose="020F0502020204030204" pitchFamily="34" charset="0"/>
                <a:cs typeface="Times New Roman" panose="02020603050405020304" pitchFamily="18" charset="0"/>
              </a:rPr>
              <a:t>Trust</a:t>
            </a:r>
          </a:p>
          <a:p>
            <a:pPr>
              <a:defRPr/>
            </a:pPr>
            <a:r>
              <a:rPr lang="en-US" b="0" dirty="0">
                <a:latin typeface="+mn-lt"/>
              </a:rPr>
              <a:t>Clients are concerned that generative AI models cannot be trusted. Without trust, generative AI can be no more than a powerful and interesting chatbot. There are two aspects for clients to consider: data being entered into generative AI must not be used for any other purpose aside from prompting and training the model and outcomes from the model need to be trusted – trained on curated data, explainable, transparent, and monitored. </a:t>
            </a:r>
          </a:p>
          <a:p>
            <a:pPr marL="177747" indent="-177747" defTabSz="2528092">
              <a:buFont typeface="Arial" panose="020B0604020202020204" pitchFamily="34" charset="0"/>
              <a:buChar char="•"/>
              <a:defRPr/>
            </a:pPr>
            <a:endParaRPr lang="en-US" b="1" kern="100" dirty="0">
              <a:latin typeface="+mn-lt"/>
              <a:ea typeface="Calibri" panose="020F0502020204030204" pitchFamily="34" charset="0"/>
              <a:cs typeface="Times New Roman" panose="02020603050405020304" pitchFamily="18" charset="0"/>
            </a:endParaRPr>
          </a:p>
          <a:p>
            <a:pPr defTabSz="2528092">
              <a:defRPr/>
            </a:pPr>
            <a:r>
              <a:rPr lang="en-US" b="1" kern="100" dirty="0">
                <a:latin typeface="+mn-lt"/>
                <a:ea typeface="Calibri" panose="020F0502020204030204" pitchFamily="34" charset="0"/>
                <a:cs typeface="Times New Roman" panose="02020603050405020304" pitchFamily="18" charset="0"/>
              </a:rPr>
              <a:t>Other concerns</a:t>
            </a:r>
          </a:p>
          <a:p>
            <a:pPr>
              <a:defRPr/>
            </a:pPr>
            <a:r>
              <a:rPr lang="en-US" b="1" dirty="0">
                <a:latin typeface="+mn-lt"/>
              </a:rPr>
              <a:t>Hybrid and multicloud capabilities: </a:t>
            </a:r>
            <a:r>
              <a:rPr lang="en-US" b="0" dirty="0">
                <a:latin typeface="+mn-lt"/>
              </a:rPr>
              <a:t>Clients that need to observe straight data/application locality will need a hybrid platform, and multicloud options to avoid vendor lock-in.</a:t>
            </a:r>
            <a:br>
              <a:rPr lang="en-US" b="0" dirty="0">
                <a:latin typeface="+mn-lt"/>
              </a:rPr>
            </a:br>
            <a:endParaRPr lang="en-US" b="1" dirty="0">
              <a:latin typeface="+mn-lt"/>
            </a:endParaRPr>
          </a:p>
          <a:p>
            <a:pPr>
              <a:defRPr/>
            </a:pPr>
            <a:r>
              <a:rPr lang="en-US" b="1" dirty="0">
                <a:latin typeface="+mn-lt"/>
              </a:rPr>
              <a:t>Customization: </a:t>
            </a:r>
            <a:r>
              <a:rPr lang="en-US" dirty="0">
                <a:latin typeface="+mn-lt"/>
              </a:rPr>
              <a:t>G</a:t>
            </a:r>
            <a:r>
              <a:rPr lang="en-US" b="0" dirty="0">
                <a:latin typeface="+mn-lt"/>
              </a:rPr>
              <a:t>enerative AI on </a:t>
            </a:r>
            <a:r>
              <a:rPr lang="en-US" dirty="0">
                <a:latin typeface="+mn-lt"/>
              </a:rPr>
              <a:t>FMs</a:t>
            </a:r>
            <a:r>
              <a:rPr lang="en-US" b="0" dirty="0">
                <a:latin typeface="+mn-lt"/>
              </a:rPr>
              <a:t> work reasonably well, but not for specific enterprise tasks as enterprises have very specific data, business terms, business processes, and other in-house rules. The first question clients must ask is: “How can the model be adapted to support specific enterprise use cases?” The second question clients must ask is: “What tools are available for the enterprise to hone/train the model?” The AI tools a company depends on must have guardrails, traceability, and transparency. Clients cannot just simply adopt FMs that cannot do what they need. Clients need to be able to trust an AI company with their data, reputation, customers, and above all, their businesses. </a:t>
            </a:r>
            <a:endParaRPr lang="en-US" dirty="0">
              <a:latin typeface="+mn-lt"/>
            </a:endParaRPr>
          </a:p>
          <a:p>
            <a:pPr defTabSz="2528092">
              <a:defRPr/>
            </a:pPr>
            <a:endParaRPr lang="en-US" b="1" kern="100" dirty="0">
              <a:latin typeface="+mn-lt"/>
              <a:ea typeface="IBM Plex Sans" charset="0"/>
              <a:cs typeface="Times New Roman" panose="02020603050405020304" pitchFamily="18" charset="0"/>
            </a:endParaRPr>
          </a:p>
          <a:p>
            <a:pPr defTabSz="2528092">
              <a:defRPr/>
            </a:pPr>
            <a:r>
              <a:rPr lang="en-US" b="1" dirty="0">
                <a:solidFill>
                  <a:srgbClr val="000000"/>
                </a:solidFill>
                <a:latin typeface="+mn-lt"/>
                <a:ea typeface="IBM Plex Sans" charset="0"/>
                <a:cs typeface="IBM Plex Sans" charset="0"/>
              </a:rPr>
              <a:t>Reference:</a:t>
            </a:r>
          </a:p>
          <a:p>
            <a:pPr defTabSz="2528092">
              <a:defRPr/>
            </a:pPr>
            <a:r>
              <a:rPr lang="en-US" baseline="30000" dirty="0">
                <a:solidFill>
                  <a:srgbClr val="000000"/>
                </a:solidFill>
                <a:latin typeface="+mn-lt"/>
                <a:ea typeface="IBM Plex Sans" charset="0"/>
                <a:cs typeface="IBM Plex Sans" charset="0"/>
              </a:rPr>
              <a:t>1</a:t>
            </a:r>
            <a:r>
              <a:rPr lang="en-US" dirty="0">
                <a:solidFill>
                  <a:srgbClr val="000000"/>
                </a:solidFill>
                <a:latin typeface="+mn-lt"/>
                <a:ea typeface="IBM Plex Sans" charset="0"/>
                <a:cs typeface="IBM Plex Sans" charset="0"/>
              </a:rPr>
              <a:t>Generative AI: The state of the market, IBM Institute of Business Value, June 2023: </a:t>
            </a:r>
            <a:r>
              <a:rPr lang="en-US" dirty="0">
                <a:solidFill>
                  <a:srgbClr val="000000"/>
                </a:solidFill>
                <a:latin typeface="+mn-lt"/>
                <a:ea typeface="IBM Plex Sans" charset="0"/>
                <a:cs typeface="IBM Plex Sans" charset="0"/>
                <a:hlinkClick r:id="rId3"/>
              </a:rPr>
              <a:t>https://www.ibm.com/thought-leadership/institute-business-value/en-us/report/generative-ai-data-story</a:t>
            </a:r>
            <a:r>
              <a:rPr lang="en-US" dirty="0">
                <a:solidFill>
                  <a:srgbClr val="000000"/>
                </a:solidFill>
                <a:latin typeface="+mn-lt"/>
                <a:ea typeface="IBM Plex Sans" charset="0"/>
                <a:cs typeface="IBM Plex Sans" charset="0"/>
              </a:rPr>
              <a:t> (Click on Find the client-ready content here button then select Presentation deck: Generation AI State of the market.pptx.)</a:t>
            </a:r>
          </a:p>
        </p:txBody>
      </p:sp>
      <p:sp>
        <p:nvSpPr>
          <p:cNvPr id="4" name="Slide Number Placeholder 3"/>
          <p:cNvSpPr>
            <a:spLocks noGrp="1"/>
          </p:cNvSpPr>
          <p:nvPr>
            <p:ph type="sldNum" sz="quarter" idx="5"/>
          </p:nvPr>
        </p:nvSpPr>
        <p:spPr/>
        <p:txBody>
          <a:bodyPr/>
          <a:lstStyle/>
          <a:p>
            <a:pPr defTabSz="1862674">
              <a:defRPr/>
            </a:pPr>
            <a:fld id="{6E2E38B8-B0B4-AD41-AC6E-B781F46A9FD3}" type="slidenum">
              <a:rPr lang="en-US">
                <a:solidFill>
                  <a:srgbClr val="000000"/>
                </a:solidFill>
                <a:ea typeface="+mn-ea"/>
                <a:cs typeface="+mn-cs"/>
              </a:rPr>
              <a:pPr defTabSz="1862674">
                <a:defRPr/>
              </a:pPr>
              <a:t>9</a:t>
            </a:fld>
            <a:endParaRPr lang="en-US" dirty="0">
              <a:solidFill>
                <a:srgbClr val="000000"/>
              </a:solidFill>
              <a:ea typeface="+mn-ea"/>
              <a:cs typeface="+mn-cs"/>
            </a:endParaRPr>
          </a:p>
        </p:txBody>
      </p:sp>
    </p:spTree>
    <p:extLst>
      <p:ext uri="{BB962C8B-B14F-4D97-AF65-F5344CB8AC3E}">
        <p14:creationId xmlns:p14="http://schemas.microsoft.com/office/powerpoint/2010/main" val="731669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19" y="384049"/>
            <a:ext cx="11075384" cy="8574086"/>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50" cy="9717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296400"/>
            <a:ext cx="11050588"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7" y="9296400"/>
            <a:ext cx="11049000"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5" y="385200"/>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7" y="385199"/>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385200"/>
            <a:ext cx="4949825" cy="19065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385200"/>
            <a:ext cx="4949825" cy="1903413"/>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00000"/>
              </a:lnSpc>
              <a:spcBef>
                <a:spcPts val="0"/>
              </a:spcBef>
              <a:defRPr sz="1600" b="0" i="0">
                <a:solidFill>
                  <a:schemeClr val="tx1"/>
                </a:solidFill>
                <a:latin typeface="IBM Plex Sans Light" panose="020B0403050203000203" pitchFamily="34" charset="0"/>
              </a:defRPr>
            </a:lvl2pPr>
            <a:lvl3pPr marL="292608" indent="-146304">
              <a:lnSpc>
                <a:spcPct val="100000"/>
              </a:lnSpc>
              <a:spcBef>
                <a:spcPts val="0"/>
              </a:spcBef>
              <a:defRPr sz="1600" b="0" i="0">
                <a:solidFill>
                  <a:schemeClr val="tx1"/>
                </a:solidFill>
                <a:latin typeface="IBM Plex Sans Light" panose="020B0403050203000203" pitchFamily="34" charset="0"/>
              </a:defRPr>
            </a:lvl3pPr>
            <a:lvl4pPr marL="438912" indent="-146304">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385200"/>
            <a:ext cx="4949825" cy="5335588"/>
          </a:xfrm>
        </p:spPr>
        <p:txBody>
          <a:bodyPr/>
          <a:lstStyle>
            <a:lvl1pPr>
              <a:lnSpc>
                <a:spcPct val="100000"/>
              </a:lnSpc>
              <a:defRPr sz="8600"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85200"/>
            <a:ext cx="11049000" cy="5335587"/>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7"/>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2"/>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6"/>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385200"/>
            <a:ext cx="4956175" cy="1525587"/>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80" indent="-182880">
              <a:lnSpc>
                <a:spcPct val="100000"/>
              </a:lnSpc>
              <a:spcBef>
                <a:spcPts val="0"/>
              </a:spcBef>
              <a:defRPr sz="2000" b="0" i="0">
                <a:solidFill>
                  <a:schemeClr val="tx1"/>
                </a:solidFill>
                <a:latin typeface="IBM Plex Sans Light" panose="020B0403050203000203" pitchFamily="34" charset="0"/>
              </a:defRPr>
            </a:lvl2pPr>
            <a:lvl3pPr marL="365760" indent="-182880">
              <a:lnSpc>
                <a:spcPct val="100000"/>
              </a:lnSpc>
              <a:spcBef>
                <a:spcPts val="0"/>
              </a:spcBef>
              <a:defRPr sz="2000" b="0" i="0">
                <a:solidFill>
                  <a:schemeClr val="tx1"/>
                </a:solidFill>
                <a:latin typeface="IBM Plex Sans Light" panose="020B0403050203000203" pitchFamily="34" charset="0"/>
              </a:defRPr>
            </a:lvl3pPr>
            <a:lvl4pPr marL="548640" indent="-182880">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385200"/>
            <a:ext cx="4949825" cy="2097087"/>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20" y="3429000"/>
            <a:ext cx="10183842"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385200"/>
            <a:ext cx="7424927" cy="1906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5200"/>
            <a:ext cx="4953000"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5200"/>
            <a:ext cx="4949826" cy="4573587"/>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7" y="2456592"/>
            <a:ext cx="6670675" cy="3067904"/>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0" y="2456592"/>
            <a:ext cx="6670675" cy="3067901"/>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3" y="8362096"/>
            <a:ext cx="6670675" cy="306789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6" y="8362096"/>
            <a:ext cx="6670675" cy="3067892"/>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1141412"/>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5200"/>
            <a:ext cx="4956175"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4573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6" y="576072"/>
            <a:ext cx="4963923" cy="514508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385200"/>
            <a:ext cx="494982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8" y="1427410"/>
            <a:ext cx="4963923" cy="3716082"/>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48" y="1427410"/>
            <a:ext cx="4963923" cy="371607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8" y="7518835"/>
            <a:ext cx="4963923" cy="372065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48" y="7518835"/>
            <a:ext cx="4963923" cy="372065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6" y="1427408"/>
            <a:ext cx="4963923" cy="371608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6" y="7518834"/>
            <a:ext cx="4963923" cy="3720653"/>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5" y="6665976"/>
            <a:ext cx="4963923" cy="495451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5200"/>
            <a:ext cx="4949825"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5"/>
            <a:ext cx="5026139" cy="495451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3" y="6665975"/>
            <a:ext cx="5026139" cy="495450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7" y="6701421"/>
            <a:ext cx="5026139" cy="491905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8" y="6665975"/>
            <a:ext cx="4978776" cy="495449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2" y="576073"/>
            <a:ext cx="4978776"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3"/>
            <a:ext cx="4978776" cy="514507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7"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171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188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8" y="6117123"/>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8" y="9525000"/>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8" y="2646074"/>
            <a:ext cx="2328218"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3" y="2618874"/>
            <a:ext cx="5756496"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3" y="6117123"/>
            <a:ext cx="5756496"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6" y="61443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6" y="95522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6" y="26460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6" y="6165249"/>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6" y="9573126"/>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6" y="2667000"/>
            <a:ext cx="229107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7" y="2667000"/>
            <a:ext cx="5843620"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7" y="6165249"/>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7" y="9573126"/>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dirty="0"/>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lvl1pPr>
              <a:defRPr b="0" i="0">
                <a:latin typeface="IBM Plex Sans Light" panose="020B0403050203000203" pitchFamily="34" charset="0"/>
              </a:defRPr>
            </a:lvl1p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385200"/>
            <a:ext cx="10099675" cy="571500"/>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0" y="569912"/>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385200"/>
            <a:ext cx="17141825" cy="8191500"/>
          </a:xfrm>
        </p:spPr>
        <p:txBody>
          <a:bodyPr/>
          <a:lstStyle>
            <a:lvl1pPr>
              <a:lnSpc>
                <a:spcPct val="100000"/>
              </a:lnSpc>
              <a:defRPr sz="172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201808370"/>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Lst>
  <p:transition spd="med"/>
  <p:hf sldNum="0" hdr="0" ftr="0" dt="0"/>
  <p:txStyles>
    <p:title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mailto:Gina.Hawkins@ibm.com" TargetMode="External"/><Relationship Id="rId2" Type="http://schemas.openxmlformats.org/officeDocument/2006/relationships/notesSlide" Target="../notesSlides/notesSlide1.xml"/><Relationship Id="rId1" Type="http://schemas.openxmlformats.org/officeDocument/2006/relationships/slideLayout" Target="../slideLayouts/slideLayout44.xml"/><Relationship Id="rId6" Type="http://schemas.openxmlformats.org/officeDocument/2006/relationships/hyperlink" Target="https://ibm.seismic.com/Link/Content/DCb4B7pmb64cT82RJ8fpJQBHhjb8" TargetMode="External"/><Relationship Id="rId5" Type="http://schemas.openxmlformats.org/officeDocument/2006/relationships/hyperlink" Target="https://yourlearning.ibm.com/activity/PLAN-872FB6605CA8" TargetMode="Externa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notesSlide" Target="../notesSlides/notesSlide15.xml"/><Relationship Id="rId1" Type="http://schemas.openxmlformats.org/officeDocument/2006/relationships/slideLayout" Target="../slideLayouts/slideLayout44.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1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notesSlide" Target="../notesSlides/notesSlide16.xml"/><Relationship Id="rId7" Type="http://schemas.openxmlformats.org/officeDocument/2006/relationships/image" Target="../media/image41.png"/><Relationship Id="rId2" Type="http://schemas.openxmlformats.org/officeDocument/2006/relationships/slideLayout" Target="../slideLayouts/slideLayout44.xml"/><Relationship Id="rId1" Type="http://schemas.openxmlformats.org/officeDocument/2006/relationships/tags" Target="../tags/tag2.xml"/><Relationship Id="rId6" Type="http://schemas.openxmlformats.org/officeDocument/2006/relationships/image" Target="../media/image40.png"/><Relationship Id="rId5" Type="http://schemas.openxmlformats.org/officeDocument/2006/relationships/image" Target="../media/image39.e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44.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jpeg"/><Relationship Id="rId10" Type="http://schemas.openxmlformats.org/officeDocument/2006/relationships/image" Target="../media/image50.png"/><Relationship Id="rId4" Type="http://schemas.openxmlformats.org/officeDocument/2006/relationships/image" Target="../media/image44.jpg"/><Relationship Id="rId9" Type="http://schemas.openxmlformats.org/officeDocument/2006/relationships/image" Target="../media/image49.tif"/><Relationship Id="rId14"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emf"/></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44.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svg"/><Relationship Id="rId2" Type="http://schemas.openxmlformats.org/officeDocument/2006/relationships/notesSlide" Target="../notesSlides/notesSlide26.xml"/><Relationship Id="rId1" Type="http://schemas.openxmlformats.org/officeDocument/2006/relationships/slideLayout" Target="../slideLayouts/slideLayout2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8.xm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notesSlide" Target="../notesSlides/notesSlide3.xml"/><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slideLayout" Target="../slideLayouts/slideLayout9.xml"/><Relationship Id="rId16" Type="http://schemas.openxmlformats.org/officeDocument/2006/relationships/image" Target="../media/image15.png"/><Relationship Id="rId1" Type="http://schemas.openxmlformats.org/officeDocument/2006/relationships/tags" Target="../tags/tag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emf"/><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oleObject" Target="../embeddings/oleObject1.bin"/><Relationship Id="rId9" Type="http://schemas.openxmlformats.org/officeDocument/2006/relationships/image" Target="../media/image8.sv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hyperlink" Target="https://www.ibm.com/case-studies/ibm-human-resources-watson-orchestrate" TargetMode="External"/><Relationship Id="rId4" Type="http://schemas.openxmlformats.org/officeDocument/2006/relationships/image" Target="../media/image78.svg"/><Relationship Id="rId9"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hyperlink" Target="https://www.ibm.com/case-studies/generali-poland" TargetMode="External"/><Relationship Id="rId5" Type="http://schemas.openxmlformats.org/officeDocument/2006/relationships/image" Target="../media/image86.emf"/><Relationship Id="rId4" Type="http://schemas.openxmlformats.org/officeDocument/2006/relationships/image" Target="../media/image85.svg"/></Relationships>
</file>

<file path=ppt/slides/_rels/slide3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emf"/><Relationship Id="rId12" Type="http://schemas.openxmlformats.org/officeDocument/2006/relationships/hyperlink" Target="https://www.ibm.com/case-studies/ibm-cio-organization-wca"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image" Target="../media/image6.svg"/><Relationship Id="rId11" Type="http://schemas.openxmlformats.org/officeDocument/2006/relationships/image" Target="../media/image91.emf"/><Relationship Id="rId5" Type="http://schemas.openxmlformats.org/officeDocument/2006/relationships/image" Target="../media/image5.png"/><Relationship Id="rId10" Type="http://schemas.openxmlformats.org/officeDocument/2006/relationships/image" Target="../media/image90.emf"/><Relationship Id="rId4" Type="http://schemas.openxmlformats.org/officeDocument/2006/relationships/image" Target="../media/image85.svg"/><Relationship Id="rId9" Type="http://schemas.openxmlformats.org/officeDocument/2006/relationships/image" Target="../media/image89.svg"/></Relationships>
</file>

<file path=ppt/slides/_rels/slide3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jpeg"/><Relationship Id="rId9" Type="http://schemas.openxmlformats.org/officeDocument/2006/relationships/image" Target="../media/image98.png"/></Relationships>
</file>

<file path=ppt/slides/_rels/slide3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jpeg"/><Relationship Id="rId2" Type="http://schemas.openxmlformats.org/officeDocument/2006/relationships/notesSlide" Target="../notesSlides/notesSlide34.xml"/><Relationship Id="rId1" Type="http://schemas.openxmlformats.org/officeDocument/2006/relationships/slideLayout" Target="../slideLayouts/slideLayout44.xml"/><Relationship Id="rId6" Type="http://schemas.openxmlformats.org/officeDocument/2006/relationships/image" Target="../media/image102.png"/><Relationship Id="rId5" Type="http://schemas.openxmlformats.org/officeDocument/2006/relationships/image" Target="../media/image101.jpeg"/><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02.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35.xml"/><Relationship Id="rId1" Type="http://schemas.openxmlformats.org/officeDocument/2006/relationships/slideLayout" Target="../slideLayouts/slideLayout44.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37.xml"/><Relationship Id="rId1" Type="http://schemas.openxmlformats.org/officeDocument/2006/relationships/slideLayout" Target="../slideLayouts/slideLayout44.xml"/><Relationship Id="rId6" Type="http://schemas.openxmlformats.org/officeDocument/2006/relationships/image" Target="../media/image118.sv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svg"/><Relationship Id="rId9" Type="http://schemas.openxmlformats.org/officeDocument/2006/relationships/image" Target="../media/image121.png"/></Relationships>
</file>

<file path=ppt/slides/_rels/slide38.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4.png"/><Relationship Id="rId7" Type="http://schemas.openxmlformats.org/officeDocument/2006/relationships/image" Target="../media/image122.png"/><Relationship Id="rId2" Type="http://schemas.openxmlformats.org/officeDocument/2006/relationships/notesSlide" Target="../notesSlides/notesSlide38.xml"/><Relationship Id="rId1" Type="http://schemas.openxmlformats.org/officeDocument/2006/relationships/slideLayout" Target="../slideLayouts/slideLayout44.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hyperlink" Target="https://ibm.ent.box.com/s/0si5i0036rmgw9dubry0lbkqc4x63whu" TargetMode="External"/><Relationship Id="rId4" Type="http://schemas.openxmlformats.org/officeDocument/2006/relationships/image" Target="../media/image119.png"/><Relationship Id="rId9"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9.xml"/><Relationship Id="rId1" Type="http://schemas.openxmlformats.org/officeDocument/2006/relationships/slideLayout" Target="../slideLayouts/slideLayout44.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notesSlide" Target="../notesSlides/notesSlide4.xml"/><Relationship Id="rId16" Type="http://schemas.openxmlformats.org/officeDocument/2006/relationships/image" Target="../media/image30.svg"/><Relationship Id="rId1" Type="http://schemas.openxmlformats.org/officeDocument/2006/relationships/slideLayout" Target="../slideLayouts/slideLayout44.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40.xml.rels><?xml version="1.0" encoding="UTF-8" standalone="yes"?>
<Relationships xmlns="http://schemas.openxmlformats.org/package/2006/relationships"><Relationship Id="rId3" Type="http://schemas.openxmlformats.org/officeDocument/2006/relationships/image" Target="../media/image127.emf"/><Relationship Id="rId7" Type="http://schemas.openxmlformats.org/officeDocument/2006/relationships/image" Target="../media/image131.emf"/><Relationship Id="rId2" Type="http://schemas.openxmlformats.org/officeDocument/2006/relationships/notesSlide" Target="../notesSlides/notesSlide40.xml"/><Relationship Id="rId1" Type="http://schemas.openxmlformats.org/officeDocument/2006/relationships/slideLayout" Target="../slideLayouts/slideLayout44.xml"/><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s>
</file>

<file path=ppt/slides/_rels/slide41.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hyperlink" Target="https://papers.ssrn.com/sol3/papers.cfm?abstract_id=4573321"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ibm.com/case-studies/ibm-human-resources-watson-orchestrate"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s://www.ibm.com/case-studies/ibm-cio-organization-wca" TargetMode="External"/><Relationship Id="rId4" Type="http://schemas.openxmlformats.org/officeDocument/2006/relationships/hyperlink" Target="https://www.ibm.com/case-studies/generali-poland"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ollusk, appliance, dryer&#10;&#10;Description automatically generated">
            <a:extLst>
              <a:ext uri="{FF2B5EF4-FFF2-40B4-BE49-F238E27FC236}">
                <a16:creationId xmlns:a16="http://schemas.microsoft.com/office/drawing/2014/main" id="{F6304EAE-A2FD-9E2C-40D2-AF9FDB787E74}"/>
              </a:ext>
            </a:extLst>
          </p:cNvPr>
          <p:cNvPicPr>
            <a:picLocks noChangeAspect="1"/>
          </p:cNvPicPr>
          <p:nvPr/>
        </p:nvPicPr>
        <p:blipFill rotWithShape="1">
          <a:blip r:embed="rId3"/>
          <a:srcRect l="4926" t="16598" r="28271" b="16598"/>
          <a:stretch/>
        </p:blipFill>
        <p:spPr>
          <a:xfrm>
            <a:off x="-1" y="3572"/>
            <a:ext cx="24387175" cy="13712428"/>
          </a:xfrm>
          <a:prstGeom prst="rect">
            <a:avLst/>
          </a:prstGeom>
        </p:spPr>
      </p:pic>
      <p:pic>
        <p:nvPicPr>
          <p:cNvPr id="16" name="Picture 15" descr="IBM 8-bar logo in black">
            <a:extLst>
              <a:ext uri="{FF2B5EF4-FFF2-40B4-BE49-F238E27FC236}">
                <a16:creationId xmlns:a16="http://schemas.microsoft.com/office/drawing/2014/main" id="{C9BCC096-3FD3-B639-674B-8CFFC9BA4D6E}"/>
              </a:ext>
            </a:extLst>
          </p:cNvPr>
          <p:cNvPicPr>
            <a:picLocks noChangeAspect="1"/>
          </p:cNvPicPr>
          <p:nvPr/>
        </p:nvPicPr>
        <p:blipFill>
          <a:blip r:embed="rId4"/>
          <a:stretch>
            <a:fillRect/>
          </a:stretch>
        </p:blipFill>
        <p:spPr>
          <a:xfrm>
            <a:off x="22277328" y="12525486"/>
            <a:ext cx="1637874" cy="609440"/>
          </a:xfrm>
          <a:prstGeom prst="rect">
            <a:avLst/>
          </a:prstGeom>
        </p:spPr>
      </p:pic>
      <p:sp>
        <p:nvSpPr>
          <p:cNvPr id="6" name="Title 2">
            <a:extLst>
              <a:ext uri="{FF2B5EF4-FFF2-40B4-BE49-F238E27FC236}">
                <a16:creationId xmlns:a16="http://schemas.microsoft.com/office/drawing/2014/main" id="{F2556500-9C9B-9362-DDC6-E05C97A20A00}"/>
              </a:ext>
            </a:extLst>
          </p:cNvPr>
          <p:cNvSpPr>
            <a:spLocks noGrp="1"/>
          </p:cNvSpPr>
          <p:nvPr>
            <p:ph type="title"/>
          </p:nvPr>
        </p:nvSpPr>
        <p:spPr>
          <a:xfrm>
            <a:off x="577851" y="577849"/>
            <a:ext cx="7810775" cy="9878115"/>
          </a:xfrm>
        </p:spPr>
        <p:txBody>
          <a:bodyPr lIns="0" tIns="0" rIns="0" bIns="0" anchor="t"/>
          <a:lstStyle/>
          <a:p>
            <a:r>
              <a:rPr lang="en-US" sz="8600" dirty="0">
                <a:latin typeface="+mj-lt"/>
              </a:rPr>
              <a:t>Putting AI</a:t>
            </a:r>
            <a:br>
              <a:rPr lang="en-US" sz="8600" dirty="0">
                <a:latin typeface="+mj-lt"/>
              </a:rPr>
            </a:br>
            <a:r>
              <a:rPr lang="en-US" sz="8600" dirty="0">
                <a:latin typeface="+mj-lt"/>
              </a:rPr>
              <a:t>to work</a:t>
            </a:r>
            <a:br>
              <a:rPr lang="en-US" sz="8600" dirty="0">
                <a:latin typeface="+mj-lt"/>
              </a:rPr>
            </a:br>
            <a:r>
              <a:rPr lang="en-US" sz="8600" dirty="0">
                <a:latin typeface="+mj-lt"/>
              </a:rPr>
              <a:t>with IBM</a:t>
            </a:r>
            <a:br>
              <a:rPr lang="en-US" sz="8600" dirty="0">
                <a:latin typeface="+mj-lt"/>
              </a:rPr>
            </a:br>
            <a:br>
              <a:rPr lang="en-US" sz="3200" dirty="0">
                <a:latin typeface="+mj-lt"/>
              </a:rPr>
            </a:br>
            <a:br>
              <a:rPr lang="en-US" sz="3200" dirty="0">
                <a:latin typeface="+mj-lt"/>
              </a:rPr>
            </a:br>
            <a:r>
              <a:rPr lang="en-US" sz="4400" dirty="0">
                <a:latin typeface="+mj-lt"/>
              </a:rPr>
              <a:t>watsonx </a:t>
            </a:r>
            <a:r>
              <a:rPr lang="en-US" sz="4400" dirty="0">
                <a:latin typeface="+mj-lt"/>
                <a:hlinkClick r:id="rId5"/>
              </a:rPr>
              <a:t>Level 1 course</a:t>
            </a:r>
            <a:br>
              <a:rPr lang="en-US" sz="4400" dirty="0">
                <a:latin typeface="+mj-lt"/>
              </a:rPr>
            </a:br>
            <a:r>
              <a:rPr lang="en-US" sz="4400" dirty="0">
                <a:latin typeface="+mj-lt"/>
              </a:rPr>
              <a:t>client presentation </a:t>
            </a:r>
            <a:br>
              <a:rPr lang="en-US" sz="4400" dirty="0">
                <a:latin typeface="+mj-lt"/>
              </a:rPr>
            </a:br>
            <a:br>
              <a:rPr lang="en-US" sz="4400" dirty="0">
                <a:latin typeface="+mj-lt"/>
              </a:rPr>
            </a:br>
            <a:r>
              <a:rPr lang="en-US" sz="3600" dirty="0">
                <a:latin typeface="+mj-lt"/>
              </a:rPr>
              <a:t>This is a derivative asset of the </a:t>
            </a:r>
            <a:r>
              <a:rPr lang="en-US" sz="3600" b="0" i="0" u="none" strike="noStrike" dirty="0">
                <a:solidFill>
                  <a:srgbClr val="1D1C1D"/>
                </a:solidFill>
                <a:effectLst/>
                <a:latin typeface="+mj-lt"/>
              </a:rPr>
              <a:t>watsonx Client Briefing presentation available in </a:t>
            </a:r>
            <a:r>
              <a:rPr lang="en-US" sz="3600" b="0" i="0" dirty="0">
                <a:solidFill>
                  <a:srgbClr val="1D1C1D"/>
                </a:solidFill>
                <a:effectLst/>
                <a:latin typeface="+mj-lt"/>
                <a:hlinkClick r:id="rId6"/>
              </a:rPr>
              <a:t>LiveDoc</a:t>
            </a:r>
            <a:r>
              <a:rPr lang="en-US" sz="3600" b="0" i="0" dirty="0">
                <a:solidFill>
                  <a:srgbClr val="1D1C1D"/>
                </a:solidFill>
                <a:effectLst/>
                <a:latin typeface="+mj-lt"/>
              </a:rPr>
              <a:t> and customizable for client engagements.</a:t>
            </a:r>
            <a:br>
              <a:rPr lang="en-US" sz="3600" dirty="0">
                <a:latin typeface="+mj-lt"/>
              </a:rPr>
            </a:br>
            <a:br>
              <a:rPr lang="en-US" sz="3600" dirty="0">
                <a:latin typeface="+mj-lt"/>
              </a:rPr>
            </a:br>
            <a:br>
              <a:rPr lang="en-US" sz="3600" dirty="0">
                <a:latin typeface="+mj-lt"/>
              </a:rPr>
            </a:br>
            <a:br>
              <a:rPr lang="en-US" sz="3600" dirty="0">
                <a:latin typeface="+mj-lt"/>
              </a:rPr>
            </a:br>
            <a:r>
              <a:rPr lang="en-US" sz="3600" dirty="0">
                <a:latin typeface="+mj-lt"/>
              </a:rPr>
              <a:t>Gina Hawkins</a:t>
            </a:r>
            <a:br>
              <a:rPr lang="en-US" sz="3600" dirty="0">
                <a:latin typeface="+mj-lt"/>
              </a:rPr>
            </a:br>
            <a:r>
              <a:rPr lang="en-US" sz="3600" dirty="0">
                <a:latin typeface="+mj-lt"/>
              </a:rPr>
              <a:t>Senior, Learning Content Development </a:t>
            </a:r>
            <a:br>
              <a:rPr lang="en-US" sz="3600" dirty="0">
                <a:latin typeface="+mj-lt"/>
              </a:rPr>
            </a:br>
            <a:r>
              <a:rPr lang="en-US" sz="3600" dirty="0">
                <a:latin typeface="+mj-lt"/>
                <a:hlinkClick r:id="rId7"/>
              </a:rPr>
              <a:t>Gina.Hawkins1@ibm.com</a:t>
            </a:r>
            <a:endParaRPr lang="en-US" sz="3600" dirty="0">
              <a:solidFill>
                <a:schemeClr val="accent1"/>
              </a:solidFill>
              <a:latin typeface="+mj-lt"/>
            </a:endParaRPr>
          </a:p>
        </p:txBody>
      </p:sp>
    </p:spTree>
    <p:extLst>
      <p:ext uri="{BB962C8B-B14F-4D97-AF65-F5344CB8AC3E}">
        <p14:creationId xmlns:p14="http://schemas.microsoft.com/office/powerpoint/2010/main" val="411578947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503A8BF-2DE6-E8FC-FFC5-816C5A3AA30F}"/>
              </a:ext>
            </a:extLst>
          </p:cNvPr>
          <p:cNvGrpSpPr/>
          <p:nvPr/>
        </p:nvGrpSpPr>
        <p:grpSpPr>
          <a:xfrm>
            <a:off x="5115728" y="2679738"/>
            <a:ext cx="4482179" cy="10447714"/>
            <a:chOff x="5066414" y="2824252"/>
            <a:chExt cx="4683110" cy="10586945"/>
          </a:xfrm>
        </p:grpSpPr>
        <p:sp>
          <p:nvSpPr>
            <p:cNvPr id="6" name="TextBox 5">
              <a:extLst>
                <a:ext uri="{FF2B5EF4-FFF2-40B4-BE49-F238E27FC236}">
                  <a16:creationId xmlns:a16="http://schemas.microsoft.com/office/drawing/2014/main" id="{B252539B-96E8-BF6D-795F-5AF31262E131}"/>
                </a:ext>
              </a:extLst>
            </p:cNvPr>
            <p:cNvSpPr txBox="1"/>
            <p:nvPr/>
          </p:nvSpPr>
          <p:spPr>
            <a:xfrm>
              <a:off x="5121878" y="2824252"/>
              <a:ext cx="4627646" cy="10586945"/>
            </a:xfrm>
            <a:prstGeom prst="rect">
              <a:avLst/>
            </a:prstGeom>
            <a:solidFill>
              <a:srgbClr val="E5F7FF"/>
            </a:solidFill>
          </p:spPr>
          <p:txBody>
            <a:bodyPr wrap="square" lIns="365712" tIns="182856" rIns="365712" bIns="182856" rtlCol="0">
              <a:noAutofit/>
            </a:bodyPr>
            <a:lstStyle/>
            <a:p>
              <a:pPr algn="ctr" defTabSz="1828388">
                <a:defRPr/>
              </a:pPr>
              <a:endParaRPr lang="en-US" sz="2800" dirty="0">
                <a:solidFill>
                  <a:schemeClr val="accent1"/>
                </a:solidFill>
                <a:latin typeface="IBM Plex Sans Light" panose="020B0403050203000203" pitchFamily="34" charset="0"/>
              </a:endParaRPr>
            </a:p>
          </p:txBody>
        </p:sp>
        <p:sp>
          <p:nvSpPr>
            <p:cNvPr id="13" name="TextBox 12">
              <a:extLst>
                <a:ext uri="{FF2B5EF4-FFF2-40B4-BE49-F238E27FC236}">
                  <a16:creationId xmlns:a16="http://schemas.microsoft.com/office/drawing/2014/main" id="{E0B66F46-6219-940E-1122-283E69CE3F9B}"/>
                </a:ext>
              </a:extLst>
            </p:cNvPr>
            <p:cNvSpPr txBox="1"/>
            <p:nvPr/>
          </p:nvSpPr>
          <p:spPr>
            <a:xfrm>
              <a:off x="5066414" y="2941903"/>
              <a:ext cx="4571404"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gn="ctr" defTabSz="1828388">
                <a:defRPr/>
              </a:pPr>
              <a:r>
                <a:rPr lang="en-US" dirty="0">
                  <a:solidFill>
                    <a:schemeClr val="accent1"/>
                  </a:solidFill>
                </a:rPr>
                <a:t>Multi | hybrid cloud</a:t>
              </a:r>
            </a:p>
          </p:txBody>
        </p:sp>
      </p:grpSp>
      <p:sp>
        <p:nvSpPr>
          <p:cNvPr id="3" name="TextBox 2">
            <a:extLst>
              <a:ext uri="{FF2B5EF4-FFF2-40B4-BE49-F238E27FC236}">
                <a16:creationId xmlns:a16="http://schemas.microsoft.com/office/drawing/2014/main" id="{59C02074-700E-7754-8D86-9D6D6413B347}"/>
              </a:ext>
            </a:extLst>
          </p:cNvPr>
          <p:cNvSpPr txBox="1"/>
          <p:nvPr/>
        </p:nvSpPr>
        <p:spPr>
          <a:xfrm>
            <a:off x="14737855" y="2703937"/>
            <a:ext cx="4408352" cy="10447715"/>
          </a:xfrm>
          <a:prstGeom prst="rect">
            <a:avLst/>
          </a:prstGeom>
          <a:solidFill>
            <a:srgbClr val="E5F7FF"/>
          </a:solidFill>
        </p:spPr>
        <p:txBody>
          <a:bodyPr wrap="square" lIns="365712" tIns="182856" rIns="365712" bIns="182856" rtlCol="0">
            <a:noAutofit/>
          </a:bodyPr>
          <a:lstStyle/>
          <a:p>
            <a:pPr algn="ctr" defTabSz="1828388">
              <a:defRPr/>
            </a:pPr>
            <a:r>
              <a:rPr lang="en-US" dirty="0">
                <a:solidFill>
                  <a:schemeClr val="accent1"/>
                </a:solidFill>
              </a:rPr>
              <a:t>Scale for value</a:t>
            </a:r>
          </a:p>
        </p:txBody>
      </p:sp>
      <p:sp>
        <p:nvSpPr>
          <p:cNvPr id="4" name="TextBox 3">
            <a:extLst>
              <a:ext uri="{FF2B5EF4-FFF2-40B4-BE49-F238E27FC236}">
                <a16:creationId xmlns:a16="http://schemas.microsoft.com/office/drawing/2014/main" id="{79D49B3A-5AE5-A63F-267C-0BB663F82092}"/>
              </a:ext>
            </a:extLst>
          </p:cNvPr>
          <p:cNvSpPr txBox="1"/>
          <p:nvPr/>
        </p:nvSpPr>
        <p:spPr>
          <a:xfrm>
            <a:off x="19520027" y="2703938"/>
            <a:ext cx="4284536" cy="10429450"/>
          </a:xfrm>
          <a:prstGeom prst="rect">
            <a:avLst/>
          </a:prstGeom>
          <a:solidFill>
            <a:srgbClr val="E5F7FF"/>
          </a:solidFill>
        </p:spPr>
        <p:txBody>
          <a:bodyPr wrap="square" lIns="365712" tIns="182856" rIns="365712" bIns="182856" rtlCol="0">
            <a:noAutofit/>
          </a:bodyPr>
          <a:lstStyle/>
          <a:p>
            <a:pPr algn="ctr" defTabSz="1828388">
              <a:defRPr/>
            </a:pPr>
            <a:r>
              <a:rPr lang="en-US" dirty="0">
                <a:solidFill>
                  <a:schemeClr val="accent1"/>
                </a:solidFill>
              </a:rPr>
              <a:t>Data matters</a:t>
            </a:r>
          </a:p>
        </p:txBody>
      </p:sp>
      <p:sp>
        <p:nvSpPr>
          <p:cNvPr id="7" name="TextBox 6">
            <a:extLst>
              <a:ext uri="{FF2B5EF4-FFF2-40B4-BE49-F238E27FC236}">
                <a16:creationId xmlns:a16="http://schemas.microsoft.com/office/drawing/2014/main" id="{4BF7DA49-14D7-BDCF-2E12-25BEF74A7F33}"/>
              </a:ext>
            </a:extLst>
          </p:cNvPr>
          <p:cNvSpPr txBox="1"/>
          <p:nvPr/>
        </p:nvSpPr>
        <p:spPr>
          <a:xfrm>
            <a:off x="557341" y="2703938"/>
            <a:ext cx="4288954" cy="10429450"/>
          </a:xfrm>
          <a:prstGeom prst="rect">
            <a:avLst/>
          </a:prstGeom>
          <a:solidFill>
            <a:srgbClr val="E5F7FF"/>
          </a:solidFill>
        </p:spPr>
        <p:txBody>
          <a:bodyPr wrap="square" lIns="365712" tIns="182856" rIns="365712" bIns="182856" rtlCol="0">
            <a:noAutofit/>
          </a:bodyPr>
          <a:lstStyle/>
          <a:p>
            <a:pPr algn="ctr" defTabSz="1828388">
              <a:defRPr/>
            </a:pPr>
            <a:r>
              <a:rPr lang="en-US" dirty="0">
                <a:solidFill>
                  <a:schemeClr val="accent1"/>
                </a:solidFill>
                <a:ea typeface="IBM Plex Sans" charset="0"/>
                <a:cs typeface="IBM Plex Sans" charset="0"/>
              </a:rPr>
              <a:t>Multi-model</a:t>
            </a:r>
          </a:p>
          <a:p>
            <a:pPr defTabSz="1828388">
              <a:spcAft>
                <a:spcPts val="3600"/>
              </a:spcAft>
              <a:defRPr/>
            </a:pPr>
            <a:endParaRPr lang="en-US" sz="2600" dirty="0"/>
          </a:p>
        </p:txBody>
      </p:sp>
      <p:sp>
        <p:nvSpPr>
          <p:cNvPr id="8" name="TextBox 7">
            <a:extLst>
              <a:ext uri="{FF2B5EF4-FFF2-40B4-BE49-F238E27FC236}">
                <a16:creationId xmlns:a16="http://schemas.microsoft.com/office/drawing/2014/main" id="{3292A8BC-E7A3-38CE-61F5-ED1546554309}"/>
              </a:ext>
            </a:extLst>
          </p:cNvPr>
          <p:cNvSpPr txBox="1"/>
          <p:nvPr/>
        </p:nvSpPr>
        <p:spPr>
          <a:xfrm>
            <a:off x="9920425" y="2693240"/>
            <a:ext cx="4443610" cy="10434212"/>
          </a:xfrm>
          <a:prstGeom prst="rect">
            <a:avLst/>
          </a:prstGeom>
          <a:solidFill>
            <a:srgbClr val="E5F7FF"/>
          </a:solidFill>
        </p:spPr>
        <p:txBody>
          <a:bodyPr wrap="square" lIns="365712" tIns="182856" rIns="365712" bIns="182856" rtlCol="0">
            <a:noAutofit/>
          </a:bodyPr>
          <a:lstStyle/>
          <a:p>
            <a:pPr algn="ctr" defTabSz="1828388">
              <a:spcAft>
                <a:spcPts val="3600"/>
              </a:spcAft>
              <a:defRPr/>
            </a:pPr>
            <a:r>
              <a:rPr lang="en-US" dirty="0">
                <a:solidFill>
                  <a:schemeClr val="accent1"/>
                </a:solidFill>
              </a:rPr>
              <a:t>Governance</a:t>
            </a:r>
          </a:p>
        </p:txBody>
      </p:sp>
      <p:sp>
        <p:nvSpPr>
          <p:cNvPr id="9" name="TextBox 8">
            <a:extLst>
              <a:ext uri="{FF2B5EF4-FFF2-40B4-BE49-F238E27FC236}">
                <a16:creationId xmlns:a16="http://schemas.microsoft.com/office/drawing/2014/main" id="{CA9F7950-BE78-D872-10BA-B4D33C046B91}"/>
              </a:ext>
            </a:extLst>
          </p:cNvPr>
          <p:cNvSpPr txBox="1"/>
          <p:nvPr/>
        </p:nvSpPr>
        <p:spPr>
          <a:xfrm>
            <a:off x="706950" y="4188642"/>
            <a:ext cx="4021864" cy="88177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8388">
              <a:spcAft>
                <a:spcPts val="2400"/>
              </a:spcAft>
              <a:defRPr/>
            </a:pPr>
            <a:r>
              <a:rPr lang="en-US" sz="2600" dirty="0"/>
              <a:t>Two thirds of 150+ enterprises surveyed report pursuing a </a:t>
            </a:r>
            <a:r>
              <a:rPr lang="en-US" sz="2600" dirty="0">
                <a:latin typeface="IBM Plex Sans Medm" panose="020B0603050203000203" pitchFamily="34" charset="0"/>
              </a:rPr>
              <a:t>multi-model strategy</a:t>
            </a:r>
          </a:p>
          <a:p>
            <a:pPr defTabSz="1828388">
              <a:spcAft>
                <a:spcPts val="2400"/>
              </a:spcAft>
              <a:defRPr/>
            </a:pPr>
            <a:endParaRPr lang="en-US" sz="700" dirty="0">
              <a:solidFill>
                <a:srgbClr val="000000"/>
              </a:solidFill>
              <a:latin typeface="IBM Plex Sans Medm" panose="020B0603050203000203" pitchFamily="34" charset="0"/>
              <a:ea typeface="IBM Plex Sans" charset="0"/>
              <a:cs typeface="IBM Plex Sans" charset="0"/>
            </a:endParaRPr>
          </a:p>
          <a:p>
            <a:pPr marL="571500" indent="-571500" defTabSz="1828388">
              <a:spcAft>
                <a:spcPts val="2400"/>
              </a:spcAft>
              <a:buFont typeface="Arial" panose="020B0604020202020204" pitchFamily="34" charset="0"/>
              <a:buChar char="•"/>
              <a:defRPr/>
            </a:pPr>
            <a:r>
              <a:rPr lang="en-US" sz="2400" dirty="0">
                <a:solidFill>
                  <a:srgbClr val="000000"/>
                </a:solidFill>
                <a:ea typeface="IBM Plex Sans" charset="0"/>
                <a:cs typeface="IBM Plex Sans" charset="0"/>
              </a:rPr>
              <a:t>60% + of enterprises pursuing multi-model are experimental with commercial &amp; open-source models</a:t>
            </a:r>
          </a:p>
          <a:p>
            <a:pPr marL="571500" indent="-571500" defTabSz="1828388">
              <a:spcAft>
                <a:spcPts val="2400"/>
              </a:spcAft>
              <a:buFont typeface="Arial" panose="020B0604020202020204" pitchFamily="34" charset="0"/>
              <a:buChar char="•"/>
              <a:defRPr/>
            </a:pPr>
            <a:r>
              <a:rPr lang="en-US" sz="2400" dirty="0">
                <a:solidFill>
                  <a:srgbClr val="000000"/>
                </a:solidFill>
                <a:ea typeface="IBM Plex Sans" charset="0"/>
                <a:cs typeface="IBM Plex Sans" charset="0"/>
              </a:rPr>
              <a:t>Commercial &amp; open-source innovation</a:t>
            </a:r>
          </a:p>
          <a:p>
            <a:pPr marL="571500" indent="-571500" defTabSz="1828388">
              <a:spcAft>
                <a:spcPts val="2400"/>
              </a:spcAft>
              <a:buFont typeface="Arial" panose="020B0604020202020204" pitchFamily="34" charset="0"/>
              <a:buChar char="•"/>
              <a:defRPr/>
            </a:pPr>
            <a:r>
              <a:rPr lang="en-US" sz="2400" dirty="0">
                <a:solidFill>
                  <a:srgbClr val="000000"/>
                </a:solidFill>
              </a:rPr>
              <a:t>Quickly prioritize use cases that will outlive the model</a:t>
            </a:r>
          </a:p>
          <a:p>
            <a:pPr marL="571500" indent="-571500" defTabSz="1828388">
              <a:spcAft>
                <a:spcPts val="2400"/>
              </a:spcAft>
              <a:buFont typeface="Arial" panose="020B0604020202020204" pitchFamily="34" charset="0"/>
              <a:buChar char="•"/>
              <a:defRPr/>
            </a:pPr>
            <a:r>
              <a:rPr lang="en-US" sz="2400" dirty="0">
                <a:solidFill>
                  <a:srgbClr val="000000"/>
                </a:solidFill>
              </a:rPr>
              <a:t>Multi-modal (text, image, audio, etc.)</a:t>
            </a:r>
          </a:p>
          <a:p>
            <a:pPr marL="571500" indent="-571500" defTabSz="1828388">
              <a:spcAft>
                <a:spcPts val="2400"/>
              </a:spcAft>
              <a:buFont typeface="Arial" panose="020B0604020202020204" pitchFamily="34" charset="0"/>
              <a:buChar char="•"/>
              <a:defRPr/>
            </a:pPr>
            <a:r>
              <a:rPr lang="en-US" sz="2400" dirty="0">
                <a:solidFill>
                  <a:srgbClr val="000000"/>
                </a:solidFill>
              </a:rPr>
              <a:t>One model will not </a:t>
            </a:r>
            <a:br>
              <a:rPr lang="en-US" sz="2400" dirty="0">
                <a:solidFill>
                  <a:srgbClr val="000000"/>
                </a:solidFill>
              </a:rPr>
            </a:br>
            <a:r>
              <a:rPr lang="en-US" sz="2400" dirty="0">
                <a:solidFill>
                  <a:srgbClr val="000000"/>
                </a:solidFill>
              </a:rPr>
              <a:t>rule them all</a:t>
            </a:r>
            <a:endParaRPr lang="en-US" sz="2400" dirty="0">
              <a:solidFill>
                <a:srgbClr val="FFFFFF">
                  <a:lumMod val="50000"/>
                </a:srgbClr>
              </a:solidFill>
            </a:endParaRPr>
          </a:p>
        </p:txBody>
      </p:sp>
      <p:sp>
        <p:nvSpPr>
          <p:cNvPr id="5" name="Title 2">
            <a:extLst>
              <a:ext uri="{FF2B5EF4-FFF2-40B4-BE49-F238E27FC236}">
                <a16:creationId xmlns:a16="http://schemas.microsoft.com/office/drawing/2014/main" id="{7222085D-D935-8501-B1AD-4E4572177469}"/>
              </a:ext>
            </a:extLst>
          </p:cNvPr>
          <p:cNvSpPr txBox="1">
            <a:spLocks/>
          </p:cNvSpPr>
          <p:nvPr/>
        </p:nvSpPr>
        <p:spPr>
          <a:xfrm>
            <a:off x="576072" y="577850"/>
            <a:ext cx="5568245" cy="830812"/>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j-lt"/>
              </a:rPr>
              <a:t>Enterprise considerations </a:t>
            </a:r>
          </a:p>
        </p:txBody>
      </p:sp>
      <p:sp>
        <p:nvSpPr>
          <p:cNvPr id="16" name="TextBox 15">
            <a:extLst>
              <a:ext uri="{FF2B5EF4-FFF2-40B4-BE49-F238E27FC236}">
                <a16:creationId xmlns:a16="http://schemas.microsoft.com/office/drawing/2014/main" id="{9007B02F-B6B5-2D8A-559E-FDF31EFEC924}"/>
              </a:ext>
            </a:extLst>
          </p:cNvPr>
          <p:cNvSpPr txBox="1"/>
          <p:nvPr/>
        </p:nvSpPr>
        <p:spPr>
          <a:xfrm>
            <a:off x="10142593" y="4142475"/>
            <a:ext cx="4221442" cy="707886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8388">
              <a:spcAft>
                <a:spcPts val="2400"/>
              </a:spcAft>
              <a:defRPr/>
            </a:pPr>
            <a:r>
              <a:rPr lang="en-US" sz="2600" dirty="0"/>
              <a:t>Surveyed companies report </a:t>
            </a:r>
            <a:r>
              <a:rPr lang="en-US" sz="2600" dirty="0">
                <a:latin typeface="IBM Plex Sans Medm" panose="020B0603050203000203" pitchFamily="34" charset="0"/>
              </a:rPr>
              <a:t>governance as a top requirement</a:t>
            </a:r>
            <a:r>
              <a:rPr lang="en-US" sz="2600" dirty="0"/>
              <a:t>, impact of generative AI makes governance more difficult</a:t>
            </a:r>
            <a:endParaRPr lang="en-US" sz="2600" dirty="0">
              <a:solidFill>
                <a:srgbClr val="000000"/>
              </a:solidFill>
              <a:ea typeface="IBM Plex Sans" charset="0"/>
              <a:cs typeface="IBM Plex Sans" charset="0"/>
            </a:endParaRPr>
          </a:p>
          <a:p>
            <a:pPr marL="571500" indent="-571500" defTabSz="1828388">
              <a:spcAft>
                <a:spcPts val="2400"/>
              </a:spcAft>
              <a:buFont typeface="Arial" panose="020B0604020202020204" pitchFamily="34" charset="0"/>
              <a:buChar char="•"/>
              <a:defRPr/>
            </a:pPr>
            <a:r>
              <a:rPr lang="en-US" sz="2400" dirty="0">
                <a:solidFill>
                  <a:srgbClr val="000000"/>
                </a:solidFill>
                <a:ea typeface="IBM Plex Sans" charset="0"/>
                <a:cs typeface="IBM Plex Sans" charset="0"/>
              </a:rPr>
              <a:t>Businesses must control bias and monitor drift</a:t>
            </a:r>
          </a:p>
          <a:p>
            <a:pPr marL="571500" indent="-571500" defTabSz="1828388">
              <a:spcAft>
                <a:spcPts val="2400"/>
              </a:spcAft>
              <a:buFont typeface="Arial" panose="020B0604020202020204" pitchFamily="34" charset="0"/>
              <a:buChar char="•"/>
              <a:defRPr/>
            </a:pPr>
            <a:r>
              <a:rPr lang="en-US" sz="2400" dirty="0">
                <a:solidFill>
                  <a:srgbClr val="000000"/>
                </a:solidFill>
                <a:ea typeface="IBM Plex Sans" charset="0"/>
                <a:cs typeface="IBM Plex Sans" charset="0"/>
              </a:rPr>
              <a:t>Organizations must actively monitor hallucinations and </a:t>
            </a:r>
            <a:br>
              <a:rPr lang="en-US" sz="2400" dirty="0">
                <a:solidFill>
                  <a:srgbClr val="000000"/>
                </a:solidFill>
                <a:ea typeface="IBM Plex Sans" charset="0"/>
                <a:cs typeface="IBM Plex Sans" charset="0"/>
              </a:rPr>
            </a:br>
            <a:r>
              <a:rPr lang="en-US" sz="2400" dirty="0">
                <a:solidFill>
                  <a:srgbClr val="000000"/>
                </a:solidFill>
                <a:ea typeface="IBM Plex Sans" charset="0"/>
                <a:cs typeface="IBM Plex Sans" charset="0"/>
              </a:rPr>
              <a:t>ensure model explainability </a:t>
            </a:r>
          </a:p>
          <a:p>
            <a:pPr marL="571500" indent="-571500" defTabSz="1828388">
              <a:spcAft>
                <a:spcPts val="2400"/>
              </a:spcAft>
              <a:buFont typeface="Arial" panose="020B0604020202020204" pitchFamily="34" charset="0"/>
              <a:buChar char="•"/>
              <a:defRPr/>
            </a:pPr>
            <a:r>
              <a:rPr lang="en-US" sz="2400" dirty="0">
                <a:solidFill>
                  <a:srgbClr val="000000"/>
                </a:solidFill>
              </a:rPr>
              <a:t>Leaders must seek practices and tools to ensure model and </a:t>
            </a:r>
            <a:br>
              <a:rPr lang="en-US" sz="2400" dirty="0">
                <a:solidFill>
                  <a:srgbClr val="000000"/>
                </a:solidFill>
              </a:rPr>
            </a:br>
            <a:r>
              <a:rPr lang="en-US" sz="2400" dirty="0">
                <a:solidFill>
                  <a:srgbClr val="000000"/>
                </a:solidFill>
              </a:rPr>
              <a:t>data provenance</a:t>
            </a:r>
            <a:endParaRPr lang="en-US" sz="2400" dirty="0">
              <a:solidFill>
                <a:srgbClr val="FFFFFF">
                  <a:lumMod val="50000"/>
                </a:srgbClr>
              </a:solidFill>
            </a:endParaRPr>
          </a:p>
        </p:txBody>
      </p:sp>
      <p:sp>
        <p:nvSpPr>
          <p:cNvPr id="17" name="TextBox 16">
            <a:extLst>
              <a:ext uri="{FF2B5EF4-FFF2-40B4-BE49-F238E27FC236}">
                <a16:creationId xmlns:a16="http://schemas.microsoft.com/office/drawing/2014/main" id="{34909570-0409-BDB9-D0CF-2FEB4FB67967}"/>
              </a:ext>
            </a:extLst>
          </p:cNvPr>
          <p:cNvSpPr txBox="1"/>
          <p:nvPr/>
        </p:nvSpPr>
        <p:spPr>
          <a:xfrm>
            <a:off x="14926951" y="4188641"/>
            <a:ext cx="4284536" cy="803296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8388">
              <a:spcAft>
                <a:spcPts val="2400"/>
              </a:spcAft>
              <a:defRPr/>
            </a:pPr>
            <a:r>
              <a:rPr lang="en-US" sz="2600" dirty="0"/>
              <a:t>Critical to pick the </a:t>
            </a:r>
            <a:r>
              <a:rPr lang="en-US" sz="2600" dirty="0">
                <a:latin typeface="IBM Plex Sans Medm" panose="020B0603050203000203" pitchFamily="34" charset="0"/>
              </a:rPr>
              <a:t>right use cases and deployment for generative AI ROI  </a:t>
            </a:r>
          </a:p>
          <a:p>
            <a:pPr defTabSz="1828388">
              <a:spcAft>
                <a:spcPts val="2400"/>
              </a:spcAft>
              <a:defRPr/>
            </a:pPr>
            <a:endParaRPr lang="en-US" sz="2600" dirty="0">
              <a:latin typeface="IBM Plex Sans Medm" panose="020B0603050203000203" pitchFamily="34" charset="0"/>
            </a:endParaRPr>
          </a:p>
          <a:p>
            <a:pPr marL="587375" indent="-587375" defTabSz="1828388">
              <a:spcAft>
                <a:spcPts val="2400"/>
              </a:spcAft>
              <a:buFont typeface="Arial" panose="020B0604020202020204" pitchFamily="34" charset="0"/>
              <a:buChar char="•"/>
              <a:defRPr/>
            </a:pPr>
            <a:r>
              <a:rPr lang="en-US" sz="2400" dirty="0">
                <a:solidFill>
                  <a:srgbClr val="000000"/>
                </a:solidFill>
                <a:ea typeface="IBM Plex Sans" charset="0"/>
                <a:cs typeface="IBM Plex Sans" charset="0"/>
              </a:rPr>
              <a:t>Different work tasks </a:t>
            </a:r>
            <a:br>
              <a:rPr lang="en-US" sz="2400" dirty="0">
                <a:solidFill>
                  <a:srgbClr val="000000"/>
                </a:solidFill>
                <a:ea typeface="IBM Plex Sans" charset="0"/>
                <a:cs typeface="IBM Plex Sans" charset="0"/>
              </a:rPr>
            </a:br>
            <a:r>
              <a:rPr lang="en-US" sz="2400" dirty="0">
                <a:solidFill>
                  <a:srgbClr val="000000"/>
                </a:solidFill>
                <a:ea typeface="IBM Plex Sans" charset="0"/>
                <a:cs typeface="IBM Plex Sans" charset="0"/>
              </a:rPr>
              <a:t>have strongly positive </a:t>
            </a:r>
            <a:br>
              <a:rPr lang="en-US" sz="2400" dirty="0">
                <a:solidFill>
                  <a:srgbClr val="000000"/>
                </a:solidFill>
                <a:ea typeface="IBM Plex Sans" charset="0"/>
                <a:cs typeface="IBM Plex Sans" charset="0"/>
              </a:rPr>
            </a:br>
            <a:r>
              <a:rPr lang="en-US" sz="2400" dirty="0">
                <a:solidFill>
                  <a:srgbClr val="000000"/>
                </a:solidFill>
                <a:ea typeface="IBM Plex Sans" charset="0"/>
                <a:cs typeface="IBM Plex Sans" charset="0"/>
              </a:rPr>
              <a:t>or negative ROI impact</a:t>
            </a:r>
          </a:p>
          <a:p>
            <a:pPr marL="587375" indent="-587375" defTabSz="1828388">
              <a:spcAft>
                <a:spcPts val="2400"/>
              </a:spcAft>
              <a:buFont typeface="Arial" panose="020B0604020202020204" pitchFamily="34" charset="0"/>
              <a:buChar char="•"/>
              <a:defRPr/>
            </a:pPr>
            <a:r>
              <a:rPr lang="en-US" sz="2400" dirty="0">
                <a:solidFill>
                  <a:srgbClr val="000000"/>
                </a:solidFill>
                <a:ea typeface="IBM Plex Sans" charset="0"/>
                <a:cs typeface="IBM Plex Sans" charset="0"/>
              </a:rPr>
              <a:t>Time savings for a meaningful product innovation +40%; business problem solving -23% time needed</a:t>
            </a:r>
          </a:p>
          <a:p>
            <a:pPr marL="587375" indent="-587375" defTabSz="1828388">
              <a:spcAft>
                <a:spcPts val="2400"/>
              </a:spcAft>
              <a:buFont typeface="Arial" panose="020B0604020202020204" pitchFamily="34" charset="0"/>
              <a:buChar char="•"/>
              <a:defRPr/>
            </a:pPr>
            <a:r>
              <a:rPr lang="en-US" sz="2400" dirty="0">
                <a:solidFill>
                  <a:srgbClr val="000000"/>
                </a:solidFill>
                <a:ea typeface="IBM Plex Sans" charset="0"/>
                <a:cs typeface="IBM Plex Sans" charset="0"/>
              </a:rPr>
              <a:t>60+ points difference </a:t>
            </a:r>
            <a:br>
              <a:rPr lang="en-US" sz="2400" dirty="0">
                <a:solidFill>
                  <a:srgbClr val="000000"/>
                </a:solidFill>
                <a:ea typeface="IBM Plex Sans" charset="0"/>
                <a:cs typeface="IBM Plex Sans" charset="0"/>
              </a:rPr>
            </a:br>
            <a:r>
              <a:rPr lang="en-US" sz="2400" dirty="0">
                <a:solidFill>
                  <a:srgbClr val="000000"/>
                </a:solidFill>
                <a:ea typeface="IBM Plex Sans" charset="0"/>
                <a:cs typeface="IBM Plex Sans" charset="0"/>
              </a:rPr>
              <a:t>in value for work tasks</a:t>
            </a:r>
          </a:p>
          <a:p>
            <a:pPr marL="587375" indent="-587375" defTabSz="1828388">
              <a:spcAft>
                <a:spcPts val="2400"/>
              </a:spcAft>
              <a:buFont typeface="Arial" panose="020B0604020202020204" pitchFamily="34" charset="0"/>
              <a:buChar char="•"/>
              <a:defRPr/>
            </a:pPr>
            <a:r>
              <a:rPr lang="en-US" sz="2400" dirty="0">
                <a:solidFill>
                  <a:srgbClr val="000000"/>
                </a:solidFill>
                <a:ea typeface="IBM Plex Sans" charset="0"/>
                <a:cs typeface="IBM Plex Sans" charset="0"/>
              </a:rPr>
              <a:t>25x difference in cost per inference,  depending on model and deployment</a:t>
            </a:r>
          </a:p>
        </p:txBody>
      </p:sp>
      <p:sp>
        <p:nvSpPr>
          <p:cNvPr id="18" name="TextBox 17">
            <a:extLst>
              <a:ext uri="{FF2B5EF4-FFF2-40B4-BE49-F238E27FC236}">
                <a16:creationId xmlns:a16="http://schemas.microsoft.com/office/drawing/2014/main" id="{39B587F6-49B3-4FAE-D847-569BF271DF43}"/>
              </a:ext>
            </a:extLst>
          </p:cNvPr>
          <p:cNvSpPr txBox="1"/>
          <p:nvPr/>
        </p:nvSpPr>
        <p:spPr>
          <a:xfrm>
            <a:off x="19687354" y="4142475"/>
            <a:ext cx="3949881" cy="529375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8388">
              <a:spcAft>
                <a:spcPts val="2400"/>
              </a:spcAft>
              <a:defRPr/>
            </a:pPr>
            <a:r>
              <a:rPr lang="en-US" sz="2600" dirty="0"/>
              <a:t>Generative AI pilots have not made it to production due to </a:t>
            </a:r>
            <a:r>
              <a:rPr lang="en-US" sz="2600" dirty="0">
                <a:latin typeface="IBM Plex Sans Medm" panose="020B0603050203000203" pitchFamily="34" charset="0"/>
              </a:rPr>
              <a:t>challenges with data quality, access, </a:t>
            </a:r>
            <a:br>
              <a:rPr lang="en-US" sz="2600" dirty="0">
                <a:latin typeface="IBM Plex Sans Medm" panose="020B0603050203000203" pitchFamily="34" charset="0"/>
              </a:rPr>
            </a:br>
            <a:r>
              <a:rPr lang="en-US" sz="2600" dirty="0">
                <a:latin typeface="IBM Plex Sans Medm" panose="020B0603050203000203" pitchFamily="34" charset="0"/>
              </a:rPr>
              <a:t>and security </a:t>
            </a:r>
            <a:endParaRPr lang="en-US" sz="2600" dirty="0">
              <a:solidFill>
                <a:srgbClr val="000000"/>
              </a:solidFill>
              <a:latin typeface="IBM Plex Sans Medm" panose="020B0603050203000203" pitchFamily="34" charset="0"/>
              <a:ea typeface="IBM Plex Sans" charset="0"/>
              <a:cs typeface="IBM Plex Sans" charset="0"/>
            </a:endParaRPr>
          </a:p>
          <a:p>
            <a:pPr marL="571500" indent="-571500" defTabSz="1828388">
              <a:spcAft>
                <a:spcPts val="2400"/>
              </a:spcAft>
              <a:buFont typeface="Arial" panose="020B0604020202020204" pitchFamily="34" charset="0"/>
              <a:buChar char="•"/>
              <a:defRPr/>
            </a:pPr>
            <a:r>
              <a:rPr lang="en-US" sz="2400" dirty="0">
                <a:solidFill>
                  <a:srgbClr val="000000"/>
                </a:solidFill>
                <a:ea typeface="IBM Plex Sans" charset="0"/>
                <a:cs typeface="IBM Plex Sans" charset="0"/>
              </a:rPr>
              <a:t>Short run: model innovation creates value</a:t>
            </a:r>
          </a:p>
          <a:p>
            <a:pPr marL="571500" indent="-571500" defTabSz="1828388">
              <a:spcAft>
                <a:spcPts val="2400"/>
              </a:spcAft>
              <a:buFont typeface="Arial" panose="020B0604020202020204" pitchFamily="34" charset="0"/>
              <a:buChar char="•"/>
              <a:defRPr/>
            </a:pPr>
            <a:r>
              <a:rPr lang="en-US" sz="2400" dirty="0">
                <a:solidFill>
                  <a:srgbClr val="000000"/>
                </a:solidFill>
                <a:ea typeface="IBM Plex Sans" charset="0"/>
                <a:cs typeface="IBM Plex Sans" charset="0"/>
              </a:rPr>
              <a:t>Long run: data quality will decide which enterprises win with generative AI</a:t>
            </a:r>
            <a:endParaRPr lang="en-US" sz="2400" dirty="0">
              <a:solidFill>
                <a:srgbClr val="FFFFFF">
                  <a:lumMod val="50000"/>
                </a:srgbClr>
              </a:solidFill>
            </a:endParaRPr>
          </a:p>
        </p:txBody>
      </p:sp>
      <p:sp>
        <p:nvSpPr>
          <p:cNvPr id="11" name="Title 2">
            <a:extLst>
              <a:ext uri="{FF2B5EF4-FFF2-40B4-BE49-F238E27FC236}">
                <a16:creationId xmlns:a16="http://schemas.microsoft.com/office/drawing/2014/main" id="{FB69361A-BD1E-11B0-5CBD-28C3E3CE43ED}"/>
              </a:ext>
            </a:extLst>
          </p:cNvPr>
          <p:cNvSpPr txBox="1">
            <a:spLocks/>
          </p:cNvSpPr>
          <p:nvPr/>
        </p:nvSpPr>
        <p:spPr>
          <a:xfrm>
            <a:off x="568369" y="1731486"/>
            <a:ext cx="22271624" cy="8162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2437912">
              <a:lnSpc>
                <a:spcPct val="100000"/>
              </a:lnSpc>
              <a:defRPr/>
            </a:pPr>
            <a:r>
              <a:rPr lang="en-US" sz="4800" kern="0" dirty="0">
                <a:solidFill>
                  <a:schemeClr val="tx1"/>
                </a:solidFill>
              </a:rPr>
              <a:t>What we’re learning from thousands of generative AI projects</a:t>
            </a:r>
          </a:p>
        </p:txBody>
      </p:sp>
      <p:sp>
        <p:nvSpPr>
          <p:cNvPr id="2" name="TextBox 1">
            <a:extLst>
              <a:ext uri="{FF2B5EF4-FFF2-40B4-BE49-F238E27FC236}">
                <a16:creationId xmlns:a16="http://schemas.microsoft.com/office/drawing/2014/main" id="{39EB575D-2826-E004-56FE-6F12B827E775}"/>
              </a:ext>
            </a:extLst>
          </p:cNvPr>
          <p:cNvSpPr txBox="1"/>
          <p:nvPr/>
        </p:nvSpPr>
        <p:spPr>
          <a:xfrm>
            <a:off x="5284107" y="4159210"/>
            <a:ext cx="4198505" cy="772519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8388">
              <a:spcAft>
                <a:spcPts val="2400"/>
              </a:spcAft>
              <a:defRPr/>
            </a:pPr>
            <a:r>
              <a:rPr lang="en-US" sz="2600" dirty="0"/>
              <a:t>Gartner reports that most </a:t>
            </a:r>
            <a:r>
              <a:rPr lang="en-US" sz="2600" dirty="0">
                <a:latin typeface="IBM Plex Sans Medm" panose="020B0603050203000203" pitchFamily="34" charset="0"/>
              </a:rPr>
              <a:t>enterprises will deploy generative AI across hybrid / multicloud environments</a:t>
            </a:r>
            <a:endParaRPr lang="en-US" sz="2600" dirty="0">
              <a:solidFill>
                <a:srgbClr val="000000"/>
              </a:solidFill>
              <a:latin typeface="IBM Plex Sans Medm" panose="020B0603050203000203" pitchFamily="34" charset="0"/>
              <a:ea typeface="IBM Plex Sans" charset="0"/>
              <a:cs typeface="IBM Plex Sans" charset="0"/>
            </a:endParaRPr>
          </a:p>
          <a:p>
            <a:pPr marL="571500" indent="-571500" defTabSz="1828388">
              <a:spcAft>
                <a:spcPts val="2400"/>
              </a:spcAft>
              <a:buFont typeface="Arial" panose="020B0604020202020204" pitchFamily="34" charset="0"/>
              <a:buChar char="•"/>
              <a:defRPr/>
            </a:pPr>
            <a:r>
              <a:rPr lang="en-US" sz="2400" dirty="0">
                <a:solidFill>
                  <a:srgbClr val="000000"/>
                </a:solidFill>
                <a:ea typeface="IBM Plex Sans" charset="0"/>
                <a:cs typeface="IBM Plex Sans" charset="0"/>
              </a:rPr>
              <a:t>Run where the workflows, apps </a:t>
            </a:r>
            <a:br>
              <a:rPr lang="en-US" sz="2400" dirty="0">
                <a:solidFill>
                  <a:srgbClr val="000000"/>
                </a:solidFill>
                <a:ea typeface="IBM Plex Sans" charset="0"/>
                <a:cs typeface="IBM Plex Sans" charset="0"/>
              </a:rPr>
            </a:br>
            <a:r>
              <a:rPr lang="en-US" sz="2400" dirty="0">
                <a:solidFill>
                  <a:srgbClr val="000000"/>
                </a:solidFill>
                <a:ea typeface="IBM Plex Sans" charset="0"/>
                <a:cs typeface="IBM Plex Sans" charset="0"/>
              </a:rPr>
              <a:t>and data live</a:t>
            </a:r>
          </a:p>
          <a:p>
            <a:pPr marL="571500" indent="-571500" defTabSz="1828388">
              <a:spcAft>
                <a:spcPts val="2400"/>
              </a:spcAft>
              <a:buFont typeface="Arial" panose="020B0604020202020204" pitchFamily="34" charset="0"/>
              <a:buChar char="•"/>
              <a:defRPr/>
            </a:pPr>
            <a:r>
              <a:rPr lang="en-US" sz="2400" dirty="0">
                <a:solidFill>
                  <a:srgbClr val="000000"/>
                </a:solidFill>
              </a:rPr>
              <a:t>Infer where business runs to drive performance, cost, </a:t>
            </a:r>
            <a:br>
              <a:rPr lang="en-US" sz="2400" dirty="0">
                <a:solidFill>
                  <a:srgbClr val="000000"/>
                </a:solidFill>
              </a:rPr>
            </a:br>
            <a:r>
              <a:rPr lang="en-US" sz="2400" dirty="0">
                <a:solidFill>
                  <a:srgbClr val="000000"/>
                </a:solidFill>
              </a:rPr>
              <a:t>and simplicity</a:t>
            </a:r>
          </a:p>
          <a:p>
            <a:pPr marL="571500" indent="-571500" defTabSz="1828388">
              <a:spcAft>
                <a:spcPts val="2400"/>
              </a:spcAft>
              <a:buFont typeface="Arial" panose="020B0604020202020204" pitchFamily="34" charset="0"/>
              <a:buChar char="•"/>
              <a:defRPr/>
            </a:pPr>
            <a:r>
              <a:rPr lang="en-US" sz="2400" dirty="0">
                <a:solidFill>
                  <a:srgbClr val="000000"/>
                </a:solidFill>
              </a:rPr>
              <a:t>Data location to drive security benefits</a:t>
            </a:r>
          </a:p>
          <a:p>
            <a:pPr marL="571500" indent="-571500" defTabSz="1828388">
              <a:spcAft>
                <a:spcPts val="2400"/>
              </a:spcAft>
              <a:buFont typeface="Arial" panose="020B0604020202020204" pitchFamily="34" charset="0"/>
              <a:buChar char="•"/>
              <a:defRPr/>
            </a:pPr>
            <a:r>
              <a:rPr lang="en-US" sz="2400" dirty="0">
                <a:solidFill>
                  <a:srgbClr val="000000"/>
                </a:solidFill>
              </a:rPr>
              <a:t>Regulatory compliance </a:t>
            </a:r>
            <a:br>
              <a:rPr lang="en-US" sz="2400" dirty="0">
                <a:solidFill>
                  <a:srgbClr val="000000"/>
                </a:solidFill>
              </a:rPr>
            </a:br>
            <a:r>
              <a:rPr lang="en-US" sz="2400" dirty="0">
                <a:solidFill>
                  <a:srgbClr val="000000"/>
                </a:solidFill>
              </a:rPr>
              <a:t>to influence location selection</a:t>
            </a:r>
            <a:endParaRPr lang="en-US" sz="2400" dirty="0">
              <a:solidFill>
                <a:srgbClr val="FFFFFF">
                  <a:lumMod val="50000"/>
                </a:srgbClr>
              </a:solidFill>
            </a:endParaRPr>
          </a:p>
        </p:txBody>
      </p:sp>
    </p:spTree>
    <p:extLst>
      <p:ext uri="{BB962C8B-B14F-4D97-AF65-F5344CB8AC3E}">
        <p14:creationId xmlns:p14="http://schemas.microsoft.com/office/powerpoint/2010/main" val="86684809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1E65B86-2992-E307-6EA6-123ADA261D70}"/>
              </a:ext>
            </a:extLst>
          </p:cNvPr>
          <p:cNvSpPr>
            <a:spLocks noGrp="1"/>
          </p:cNvSpPr>
          <p:nvPr>
            <p:ph type="body" sz="quarter" idx="4294967295"/>
          </p:nvPr>
        </p:nvSpPr>
        <p:spPr>
          <a:xfrm>
            <a:off x="10971054" y="2382286"/>
            <a:ext cx="8850154" cy="1870508"/>
          </a:xfrm>
        </p:spPr>
        <p:txBody>
          <a:bodyPr anchor="t"/>
          <a:lstStyle/>
          <a:p>
            <a:r>
              <a:rPr lang="en-US" sz="4000" dirty="0">
                <a:latin typeface="+mn-lt"/>
              </a:rPr>
              <a:t>IBM’s AI is based on the</a:t>
            </a:r>
            <a:br>
              <a:rPr lang="en-US" sz="4000" dirty="0">
                <a:latin typeface="+mn-lt"/>
              </a:rPr>
            </a:br>
            <a:r>
              <a:rPr lang="en-US" sz="4000" dirty="0">
                <a:latin typeface="+mn-lt"/>
              </a:rPr>
              <a:t>best open technologies available</a:t>
            </a:r>
          </a:p>
        </p:txBody>
      </p:sp>
      <p:sp>
        <p:nvSpPr>
          <p:cNvPr id="9" name="Text Placeholder 8">
            <a:extLst>
              <a:ext uri="{FF2B5EF4-FFF2-40B4-BE49-F238E27FC236}">
                <a16:creationId xmlns:a16="http://schemas.microsoft.com/office/drawing/2014/main" id="{0C05EE48-2586-CBE1-8EBD-B8F415D46A80}"/>
              </a:ext>
            </a:extLst>
          </p:cNvPr>
          <p:cNvSpPr>
            <a:spLocks noGrp="1"/>
          </p:cNvSpPr>
          <p:nvPr>
            <p:ph type="body" sz="quarter" idx="4294967295"/>
          </p:nvPr>
        </p:nvSpPr>
        <p:spPr>
          <a:xfrm>
            <a:off x="10971054" y="4967227"/>
            <a:ext cx="8850154" cy="1869470"/>
          </a:xfrm>
        </p:spPr>
        <p:txBody>
          <a:bodyPr anchor="t"/>
          <a:lstStyle/>
          <a:p>
            <a:r>
              <a:rPr lang="en-US" sz="4000" dirty="0">
                <a:latin typeface="+mn-lt"/>
              </a:rPr>
              <a:t>IBM’s AI is transparent,</a:t>
            </a:r>
            <a:br>
              <a:rPr lang="en-US" sz="4000" dirty="0">
                <a:latin typeface="+mn-lt"/>
              </a:rPr>
            </a:br>
            <a:r>
              <a:rPr lang="en-US" sz="4000" dirty="0">
                <a:latin typeface="+mn-lt"/>
              </a:rPr>
              <a:t>responsible, and governed</a:t>
            </a:r>
          </a:p>
          <a:p>
            <a:endParaRPr lang="en-US" sz="3200" dirty="0">
              <a:latin typeface="+mn-lt"/>
            </a:endParaRPr>
          </a:p>
        </p:txBody>
      </p:sp>
      <p:sp>
        <p:nvSpPr>
          <p:cNvPr id="12" name="Text Placeholder 11">
            <a:extLst>
              <a:ext uri="{FF2B5EF4-FFF2-40B4-BE49-F238E27FC236}">
                <a16:creationId xmlns:a16="http://schemas.microsoft.com/office/drawing/2014/main" id="{2F675899-0789-51D0-9130-4EECC27134FE}"/>
              </a:ext>
            </a:extLst>
          </p:cNvPr>
          <p:cNvSpPr>
            <a:spLocks noGrp="1"/>
          </p:cNvSpPr>
          <p:nvPr>
            <p:ph type="body" sz="quarter" idx="4294967295"/>
          </p:nvPr>
        </p:nvSpPr>
        <p:spPr>
          <a:xfrm>
            <a:off x="4851575" y="2382288"/>
            <a:ext cx="4950768" cy="1264820"/>
          </a:xfrm>
        </p:spPr>
        <p:txBody>
          <a:bodyPr/>
          <a:lstStyle/>
          <a:p>
            <a:r>
              <a:rPr lang="en-US" sz="5600" dirty="0">
                <a:solidFill>
                  <a:schemeClr val="accent1"/>
                </a:solidFill>
                <a:latin typeface="+mn-lt"/>
              </a:rPr>
              <a:t>Open</a:t>
            </a:r>
          </a:p>
        </p:txBody>
      </p:sp>
      <p:sp>
        <p:nvSpPr>
          <p:cNvPr id="13" name="Text Placeholder 12">
            <a:extLst>
              <a:ext uri="{FF2B5EF4-FFF2-40B4-BE49-F238E27FC236}">
                <a16:creationId xmlns:a16="http://schemas.microsoft.com/office/drawing/2014/main" id="{B1B02013-C968-CF15-C9DD-9774F902B8AB}"/>
              </a:ext>
            </a:extLst>
          </p:cNvPr>
          <p:cNvSpPr>
            <a:spLocks noGrp="1"/>
          </p:cNvSpPr>
          <p:nvPr>
            <p:ph type="body" sz="quarter" idx="4294967295"/>
          </p:nvPr>
        </p:nvSpPr>
        <p:spPr>
          <a:xfrm>
            <a:off x="4851575" y="10318772"/>
            <a:ext cx="5299852" cy="1522708"/>
          </a:xfrm>
        </p:spPr>
        <p:txBody>
          <a:bodyPr/>
          <a:lstStyle/>
          <a:p>
            <a:r>
              <a:rPr lang="en-US" sz="5600" dirty="0">
                <a:solidFill>
                  <a:schemeClr val="accent1"/>
                </a:solidFill>
                <a:latin typeface="+mn-lt"/>
              </a:rPr>
              <a:t>Empowering</a:t>
            </a:r>
          </a:p>
        </p:txBody>
      </p:sp>
      <p:sp>
        <p:nvSpPr>
          <p:cNvPr id="14" name="Text Placeholder 13">
            <a:extLst>
              <a:ext uri="{FF2B5EF4-FFF2-40B4-BE49-F238E27FC236}">
                <a16:creationId xmlns:a16="http://schemas.microsoft.com/office/drawing/2014/main" id="{28509023-9EF1-EE3E-C3C1-DE42F33E4D8A}"/>
              </a:ext>
            </a:extLst>
          </p:cNvPr>
          <p:cNvSpPr>
            <a:spLocks noGrp="1"/>
          </p:cNvSpPr>
          <p:nvPr>
            <p:ph type="body" sz="quarter" idx="4294967295"/>
          </p:nvPr>
        </p:nvSpPr>
        <p:spPr>
          <a:xfrm>
            <a:off x="4851575" y="4967228"/>
            <a:ext cx="4950768" cy="1342132"/>
          </a:xfrm>
        </p:spPr>
        <p:txBody>
          <a:bodyPr/>
          <a:lstStyle/>
          <a:p>
            <a:r>
              <a:rPr lang="en-US" sz="5600" dirty="0">
                <a:solidFill>
                  <a:schemeClr val="accent1"/>
                </a:solidFill>
                <a:latin typeface="+mn-lt"/>
              </a:rPr>
              <a:t>Trusted</a:t>
            </a:r>
          </a:p>
        </p:txBody>
      </p:sp>
      <p:sp>
        <p:nvSpPr>
          <p:cNvPr id="8" name="Text Placeholder 7">
            <a:extLst>
              <a:ext uri="{FF2B5EF4-FFF2-40B4-BE49-F238E27FC236}">
                <a16:creationId xmlns:a16="http://schemas.microsoft.com/office/drawing/2014/main" id="{A16E806A-9FAD-E8D9-723B-D171D75B1389}"/>
              </a:ext>
            </a:extLst>
          </p:cNvPr>
          <p:cNvSpPr>
            <a:spLocks noGrp="1"/>
          </p:cNvSpPr>
          <p:nvPr>
            <p:ph type="body" sz="quarter" idx="4294967295"/>
          </p:nvPr>
        </p:nvSpPr>
        <p:spPr>
          <a:xfrm>
            <a:off x="10971056" y="10318771"/>
            <a:ext cx="8850154" cy="1869470"/>
          </a:xfrm>
        </p:spPr>
        <p:txBody>
          <a:bodyPr anchor="t"/>
          <a:lstStyle/>
          <a:p>
            <a:pPr defTabSz="2437912">
              <a:defRPr/>
            </a:pPr>
            <a:r>
              <a:rPr lang="en-US" sz="4000" dirty="0">
                <a:solidFill>
                  <a:srgbClr val="000000"/>
                </a:solidFill>
                <a:latin typeface="+mn-lt"/>
              </a:rPr>
              <a:t>IBM’s AI is for value </a:t>
            </a:r>
            <a:br>
              <a:rPr lang="en-US" sz="4000" dirty="0">
                <a:solidFill>
                  <a:srgbClr val="000000"/>
                </a:solidFill>
                <a:latin typeface="+mn-lt"/>
              </a:rPr>
            </a:br>
            <a:r>
              <a:rPr lang="en-US" sz="4000" dirty="0">
                <a:solidFill>
                  <a:srgbClr val="000000"/>
                </a:solidFill>
                <a:latin typeface="+mn-lt"/>
              </a:rPr>
              <a:t>creators, not just users</a:t>
            </a:r>
            <a:endParaRPr lang="en-US" sz="3200" dirty="0">
              <a:solidFill>
                <a:srgbClr val="000000"/>
              </a:solidFill>
              <a:latin typeface="+mn-lt"/>
            </a:endParaRPr>
          </a:p>
        </p:txBody>
      </p:sp>
      <p:cxnSp>
        <p:nvCxnSpPr>
          <p:cNvPr id="30" name="Straight Connector 29">
            <a:extLst>
              <a:ext uri="{FF2B5EF4-FFF2-40B4-BE49-F238E27FC236}">
                <a16:creationId xmlns:a16="http://schemas.microsoft.com/office/drawing/2014/main" id="{E27AB5FE-F059-6E66-AAF8-1A10D27A5629}"/>
              </a:ext>
            </a:extLst>
          </p:cNvPr>
          <p:cNvCxnSpPr>
            <a:cxnSpLocks/>
          </p:cNvCxnSpPr>
          <p:nvPr/>
        </p:nvCxnSpPr>
        <p:spPr bwMode="auto">
          <a:xfrm>
            <a:off x="4786267" y="7149344"/>
            <a:ext cx="1545134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8EE3C77-2EC6-57CA-E699-606F7FC0B282}"/>
              </a:ext>
            </a:extLst>
          </p:cNvPr>
          <p:cNvCxnSpPr>
            <a:cxnSpLocks/>
          </p:cNvCxnSpPr>
          <p:nvPr/>
        </p:nvCxnSpPr>
        <p:spPr bwMode="auto">
          <a:xfrm>
            <a:off x="4786267" y="4471592"/>
            <a:ext cx="1545134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1">
            <a:extLst>
              <a:ext uri="{FF2B5EF4-FFF2-40B4-BE49-F238E27FC236}">
                <a16:creationId xmlns:a16="http://schemas.microsoft.com/office/drawing/2014/main" id="{E2C7C357-BDA5-6E8C-34A9-93CDA67FD351}"/>
              </a:ext>
            </a:extLst>
          </p:cNvPr>
          <p:cNvSpPr txBox="1">
            <a:spLocks/>
          </p:cNvSpPr>
          <p:nvPr/>
        </p:nvSpPr>
        <p:spPr>
          <a:xfrm>
            <a:off x="4851575" y="7642392"/>
            <a:ext cx="4950768" cy="1524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defRPr/>
            </a:pPr>
            <a:r>
              <a:rPr lang="en-US" sz="5600" kern="0" dirty="0">
                <a:solidFill>
                  <a:srgbClr val="0F62FE"/>
                </a:solidFill>
                <a:latin typeface="+mn-lt"/>
              </a:rPr>
              <a:t>Targeted</a:t>
            </a:r>
          </a:p>
        </p:txBody>
      </p:sp>
      <p:cxnSp>
        <p:nvCxnSpPr>
          <p:cNvPr id="15" name="Straight Connector 14">
            <a:extLst>
              <a:ext uri="{FF2B5EF4-FFF2-40B4-BE49-F238E27FC236}">
                <a16:creationId xmlns:a16="http://schemas.microsoft.com/office/drawing/2014/main" id="{E4C6BBA3-81ED-1A6F-96F4-52355F6580F2}"/>
              </a:ext>
            </a:extLst>
          </p:cNvPr>
          <p:cNvCxnSpPr>
            <a:cxnSpLocks/>
          </p:cNvCxnSpPr>
          <p:nvPr/>
        </p:nvCxnSpPr>
        <p:spPr bwMode="auto">
          <a:xfrm>
            <a:off x="4786267" y="9826878"/>
            <a:ext cx="1545134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8">
            <a:extLst>
              <a:ext uri="{FF2B5EF4-FFF2-40B4-BE49-F238E27FC236}">
                <a16:creationId xmlns:a16="http://schemas.microsoft.com/office/drawing/2014/main" id="{A2F6AFAF-917B-817C-3850-EC85A6195D62}"/>
              </a:ext>
            </a:extLst>
          </p:cNvPr>
          <p:cNvSpPr txBox="1">
            <a:spLocks/>
          </p:cNvSpPr>
          <p:nvPr/>
        </p:nvSpPr>
        <p:spPr>
          <a:xfrm>
            <a:off x="10971053" y="7642391"/>
            <a:ext cx="8850156" cy="1869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4876800">
              <a:spcBef>
                <a:spcPts val="5800"/>
              </a:spcBef>
              <a:buSzPct val="100000"/>
              <a:defRPr/>
            </a:pPr>
            <a:r>
              <a:rPr lang="en-US" sz="4000" kern="0" dirty="0">
                <a:solidFill>
                  <a:srgbClr val="000000"/>
                </a:solidFill>
                <a:latin typeface="+mn-lt"/>
                <a:sym typeface="IBM Plex Sans"/>
              </a:rPr>
              <a:t>IBM’s AI is designed for enterprise</a:t>
            </a:r>
            <a:br>
              <a:rPr lang="en-US" sz="4000" kern="0" dirty="0">
                <a:solidFill>
                  <a:srgbClr val="000000"/>
                </a:solidFill>
                <a:latin typeface="+mn-lt"/>
                <a:sym typeface="IBM Plex Sans"/>
              </a:rPr>
            </a:br>
            <a:r>
              <a:rPr lang="en-US" sz="4000" kern="0" dirty="0">
                <a:solidFill>
                  <a:srgbClr val="000000"/>
                </a:solidFill>
                <a:latin typeface="+mn-lt"/>
                <a:sym typeface="IBM Plex Sans"/>
              </a:rPr>
              <a:t>and targeted at business domains</a:t>
            </a:r>
            <a:endParaRPr lang="en-US" sz="4000" kern="0" dirty="0">
              <a:solidFill>
                <a:srgbClr val="000000"/>
              </a:solidFill>
              <a:latin typeface="+mn-lt"/>
            </a:endParaRPr>
          </a:p>
        </p:txBody>
      </p:sp>
      <p:sp>
        <p:nvSpPr>
          <p:cNvPr id="5" name="Title 2">
            <a:extLst>
              <a:ext uri="{FF2B5EF4-FFF2-40B4-BE49-F238E27FC236}">
                <a16:creationId xmlns:a16="http://schemas.microsoft.com/office/drawing/2014/main" id="{14C81680-E291-0DAE-8BFF-DA22077FA454}"/>
              </a:ext>
            </a:extLst>
          </p:cNvPr>
          <p:cNvSpPr txBox="1">
            <a:spLocks/>
          </p:cNvSpPr>
          <p:nvPr/>
        </p:nvSpPr>
        <p:spPr>
          <a:xfrm>
            <a:off x="576072" y="1714500"/>
            <a:ext cx="3983545" cy="8697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829014">
              <a:lnSpc>
                <a:spcPct val="100000"/>
              </a:lnSpc>
              <a:defRPr/>
            </a:pPr>
            <a:r>
              <a:rPr lang="en-US" sz="4400" kern="0" dirty="0">
                <a:solidFill>
                  <a:srgbClr val="000000"/>
                </a:solidFill>
              </a:rPr>
              <a:t>Why IBM?</a:t>
            </a:r>
          </a:p>
        </p:txBody>
      </p:sp>
      <p:sp>
        <p:nvSpPr>
          <p:cNvPr id="2" name="Title 2">
            <a:extLst>
              <a:ext uri="{FF2B5EF4-FFF2-40B4-BE49-F238E27FC236}">
                <a16:creationId xmlns:a16="http://schemas.microsoft.com/office/drawing/2014/main" id="{D2C1D97F-5D1B-17D2-240C-62901C25DB41}"/>
              </a:ext>
            </a:extLst>
          </p:cNvPr>
          <p:cNvSpPr txBox="1">
            <a:spLocks/>
          </p:cNvSpPr>
          <p:nvPr/>
        </p:nvSpPr>
        <p:spPr>
          <a:xfrm>
            <a:off x="576072" y="625150"/>
            <a:ext cx="7242269" cy="677108"/>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j-lt"/>
              </a:rPr>
              <a:t>Enterprise considerations </a:t>
            </a:r>
          </a:p>
        </p:txBody>
      </p:sp>
    </p:spTree>
    <p:extLst>
      <p:ext uri="{BB962C8B-B14F-4D97-AF65-F5344CB8AC3E}">
        <p14:creationId xmlns:p14="http://schemas.microsoft.com/office/powerpoint/2010/main" val="44825380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6EE629C-DDFA-801C-8BA7-AC2AD7286A0E}"/>
              </a:ext>
            </a:extLst>
          </p:cNvPr>
          <p:cNvSpPr/>
          <p:nvPr/>
        </p:nvSpPr>
        <p:spPr bwMode="auto">
          <a:xfrm>
            <a:off x="0" y="-3601"/>
            <a:ext cx="24385587" cy="13714214"/>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dirty="0">
              <a:solidFill>
                <a:srgbClr val="FFFFFF"/>
              </a:solidFill>
              <a:latin typeface="IBM Plex Sans Light"/>
            </a:endParaRPr>
          </a:p>
        </p:txBody>
      </p:sp>
      <p:sp>
        <p:nvSpPr>
          <p:cNvPr id="6" name="Text Placeholder 2">
            <a:extLst>
              <a:ext uri="{FF2B5EF4-FFF2-40B4-BE49-F238E27FC236}">
                <a16:creationId xmlns:a16="http://schemas.microsoft.com/office/drawing/2014/main" id="{A6B5C8BF-FDAA-C3CA-8622-DF70474E4803}"/>
              </a:ext>
            </a:extLst>
          </p:cNvPr>
          <p:cNvSpPr txBox="1">
            <a:spLocks/>
          </p:cNvSpPr>
          <p:nvPr/>
        </p:nvSpPr>
        <p:spPr>
          <a:xfrm>
            <a:off x="4762" y="5143500"/>
            <a:ext cx="24380826" cy="2927114"/>
          </a:xfrm>
          <a:prstGeom prst="rect">
            <a:avLst/>
          </a:prstGeom>
        </p:spPr>
        <p:txBody>
          <a:bodyPr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12000" b="1" kern="0" dirty="0">
                <a:latin typeface="IBM Plex Sans SmBld" panose="020B0503050203000203" pitchFamily="34" charset="0"/>
              </a:rPr>
              <a:t>watson</a:t>
            </a:r>
            <a:r>
              <a:rPr lang="en-US" sz="12000" b="1" kern="0" dirty="0">
                <a:solidFill>
                  <a:srgbClr val="0F62FE"/>
                </a:solidFill>
                <a:latin typeface="IBM Plex Sans SmBld" panose="020B0503050203000203" pitchFamily="34" charset="0"/>
              </a:rPr>
              <a:t>x</a:t>
            </a:r>
          </a:p>
        </p:txBody>
      </p:sp>
      <p:sp>
        <p:nvSpPr>
          <p:cNvPr id="5" name="Title 2">
            <a:extLst>
              <a:ext uri="{FF2B5EF4-FFF2-40B4-BE49-F238E27FC236}">
                <a16:creationId xmlns:a16="http://schemas.microsoft.com/office/drawing/2014/main" id="{9CF3ABEB-46E3-2C49-214B-BA1D3D330719}"/>
              </a:ext>
            </a:extLst>
          </p:cNvPr>
          <p:cNvSpPr txBox="1">
            <a:spLocks/>
          </p:cNvSpPr>
          <p:nvPr/>
        </p:nvSpPr>
        <p:spPr>
          <a:xfrm>
            <a:off x="576072" y="1710522"/>
            <a:ext cx="22886290" cy="1095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2437912">
              <a:lnSpc>
                <a:spcPct val="100000"/>
              </a:lnSpc>
              <a:defRPr/>
            </a:pPr>
            <a:r>
              <a:rPr lang="en-US" sz="4400" kern="0" dirty="0">
                <a:solidFill>
                  <a:srgbClr val="000000"/>
                </a:solidFill>
              </a:rPr>
              <a:t>Introducing…</a:t>
            </a:r>
          </a:p>
        </p:txBody>
      </p:sp>
      <p:sp>
        <p:nvSpPr>
          <p:cNvPr id="2" name="Title 2">
            <a:extLst>
              <a:ext uri="{FF2B5EF4-FFF2-40B4-BE49-F238E27FC236}">
                <a16:creationId xmlns:a16="http://schemas.microsoft.com/office/drawing/2014/main" id="{4AC6B7A7-095E-FB54-FEB5-F0BF867106B9}"/>
              </a:ext>
            </a:extLst>
          </p:cNvPr>
          <p:cNvSpPr txBox="1">
            <a:spLocks/>
          </p:cNvSpPr>
          <p:nvPr/>
        </p:nvSpPr>
        <p:spPr>
          <a:xfrm>
            <a:off x="577850" y="577850"/>
            <a:ext cx="7244183" cy="677108"/>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j-lt"/>
              </a:rPr>
              <a:t>What IBM offers</a:t>
            </a:r>
          </a:p>
        </p:txBody>
      </p:sp>
    </p:spTree>
    <p:extLst>
      <p:ext uri="{BB962C8B-B14F-4D97-AF65-F5344CB8AC3E}">
        <p14:creationId xmlns:p14="http://schemas.microsoft.com/office/powerpoint/2010/main" val="196851803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9B10FF-A785-105A-55E3-A936EF2124BC}"/>
              </a:ext>
            </a:extLst>
          </p:cNvPr>
          <p:cNvSpPr txBox="1">
            <a:spLocks/>
          </p:cNvSpPr>
          <p:nvPr/>
        </p:nvSpPr>
        <p:spPr>
          <a:xfrm>
            <a:off x="13769059" y="3764280"/>
            <a:ext cx="8267981" cy="8061524"/>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Light" panose="020B04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Bef>
                <a:spcPts val="1333"/>
              </a:spcBef>
            </a:pPr>
            <a:r>
              <a:rPr lang="en-US" sz="4800" b="1" dirty="0">
                <a:latin typeface="IBM Plex Sans SmBld" panose="020B0703050203000203" pitchFamily="34" charset="0"/>
              </a:rPr>
              <a:t>watson</a:t>
            </a:r>
            <a:r>
              <a:rPr lang="en-US" sz="4800" b="1" dirty="0">
                <a:solidFill>
                  <a:srgbClr val="0F62FE"/>
                </a:solidFill>
                <a:latin typeface="IBM Plex Sans SmBld" panose="020B0703050203000203" pitchFamily="34" charset="0"/>
              </a:rPr>
              <a:t>x</a:t>
            </a:r>
            <a:r>
              <a:rPr lang="en-US" sz="4250" b="1" dirty="0">
                <a:solidFill>
                  <a:srgbClr val="0F62FE"/>
                </a:solidFill>
                <a:latin typeface="IBM Plex Sans SmBld"/>
              </a:rPr>
              <a:t> </a:t>
            </a:r>
            <a:r>
              <a:rPr lang="en-US" sz="4400" dirty="0">
                <a:latin typeface="+mj-lt"/>
              </a:rPr>
              <a:t>AI and data platform</a:t>
            </a:r>
          </a:p>
          <a:p>
            <a:pPr>
              <a:spcBef>
                <a:spcPts val="1333"/>
              </a:spcBef>
            </a:pPr>
            <a:r>
              <a:rPr lang="en-US" sz="3200" dirty="0">
                <a:ea typeface="Arial" panose="020B0604020202020204" pitchFamily="34" charset="0"/>
                <a:cs typeface="Arial" panose="020B0604020202020204" pitchFamily="34" charset="0"/>
              </a:rPr>
              <a:t>Leverage foundation models for generative </a:t>
            </a:r>
            <a:br>
              <a:rPr lang="en-US" sz="3200" dirty="0">
                <a:ea typeface="Arial" panose="020B0604020202020204" pitchFamily="34" charset="0"/>
                <a:cs typeface="Arial" panose="020B0604020202020204" pitchFamily="34" charset="0"/>
              </a:rPr>
            </a:br>
            <a:r>
              <a:rPr lang="en-US" sz="3200" dirty="0">
                <a:ea typeface="Arial" panose="020B0604020202020204" pitchFamily="34" charset="0"/>
                <a:cs typeface="Arial" panose="020B0604020202020204" pitchFamily="34" charset="0"/>
              </a:rPr>
              <a:t>AI and machine learning—tuned with your </a:t>
            </a:r>
            <a:br>
              <a:rPr lang="en-US" sz="3200" dirty="0">
                <a:ea typeface="Arial" panose="020B0604020202020204" pitchFamily="34" charset="0"/>
                <a:cs typeface="Arial" panose="020B0604020202020204" pitchFamily="34" charset="0"/>
              </a:rPr>
            </a:br>
            <a:r>
              <a:rPr lang="en-US" sz="3200" dirty="0">
                <a:ea typeface="Arial" panose="020B0604020202020204" pitchFamily="34" charset="0"/>
                <a:cs typeface="Arial" panose="020B0604020202020204" pitchFamily="34" charset="0"/>
              </a:rPr>
              <a:t>data wherever it resides, with responsibility, transparency and explainability.</a:t>
            </a:r>
          </a:p>
          <a:p>
            <a:pPr>
              <a:spcBef>
                <a:spcPts val="1333"/>
              </a:spcBef>
            </a:pPr>
            <a:endParaRPr lang="en-US" sz="2900" dirty="0">
              <a:ea typeface="IBM Plex Sans Light" panose="020B0403050203000203" pitchFamily="34" charset="0"/>
              <a:cs typeface="IBM Plex Sans Light" panose="020B0403050203000203" pitchFamily="34" charset="0"/>
            </a:endParaRPr>
          </a:p>
          <a:p>
            <a:r>
              <a:rPr lang="en-US" sz="4800" b="1" dirty="0">
                <a:latin typeface="IBM Plex Sans SmBld" panose="020B0703050203000203" pitchFamily="34" charset="0"/>
              </a:rPr>
              <a:t>watson</a:t>
            </a:r>
            <a:r>
              <a:rPr lang="en-US" sz="4800" b="1" dirty="0">
                <a:solidFill>
                  <a:srgbClr val="0F62FE"/>
                </a:solidFill>
                <a:latin typeface="IBM Plex Sans SmBld" panose="020B0703050203000203" pitchFamily="34" charset="0"/>
              </a:rPr>
              <a:t>x</a:t>
            </a:r>
            <a:r>
              <a:rPr lang="en-US" sz="4800" b="1" dirty="0">
                <a:latin typeface="IBM Plex Sans SmBld" panose="020B0703050203000203" pitchFamily="34" charset="0"/>
              </a:rPr>
              <a:t> </a:t>
            </a:r>
            <a:r>
              <a:rPr lang="en-US" sz="4400" dirty="0">
                <a:latin typeface="+mn-lt"/>
              </a:rPr>
              <a:t>assistants</a:t>
            </a:r>
            <a:endParaRPr lang="en-US" sz="4800" dirty="0">
              <a:latin typeface="+mn-lt"/>
            </a:endParaRPr>
          </a:p>
          <a:p>
            <a:r>
              <a:rPr lang="en-US" sz="3200" dirty="0"/>
              <a:t>Empower individuals in your organization to </a:t>
            </a:r>
            <a:br>
              <a:rPr lang="en-US" sz="3200" dirty="0"/>
            </a:br>
            <a:r>
              <a:rPr lang="en-US" sz="3200" dirty="0"/>
              <a:t>do work using AI assistants that are purpose-built, tailored for your business, automate end-to-end workflows and integrated into </a:t>
            </a:r>
            <a:br>
              <a:rPr lang="en-US" sz="3200" dirty="0"/>
            </a:br>
            <a:r>
              <a:rPr lang="en-US" sz="3200" dirty="0"/>
              <a:t>the core of your enterprise.</a:t>
            </a:r>
            <a:endParaRPr lang="en-US" sz="3200" dirty="0">
              <a:latin typeface="IBM Plex Sans Light"/>
            </a:endParaRPr>
          </a:p>
        </p:txBody>
      </p:sp>
      <p:sp>
        <p:nvSpPr>
          <p:cNvPr id="8" name="Title 2">
            <a:extLst>
              <a:ext uri="{FF2B5EF4-FFF2-40B4-BE49-F238E27FC236}">
                <a16:creationId xmlns:a16="http://schemas.microsoft.com/office/drawing/2014/main" id="{D8F17706-116E-9A23-64C8-6FF7A9444113}"/>
              </a:ext>
            </a:extLst>
          </p:cNvPr>
          <p:cNvSpPr txBox="1">
            <a:spLocks/>
          </p:cNvSpPr>
          <p:nvPr/>
        </p:nvSpPr>
        <p:spPr>
          <a:xfrm>
            <a:off x="577851" y="577850"/>
            <a:ext cx="3034030" cy="677108"/>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j-lt"/>
              </a:rPr>
              <a:t>What IBM offers</a:t>
            </a:r>
          </a:p>
        </p:txBody>
      </p:sp>
      <p:sp>
        <p:nvSpPr>
          <p:cNvPr id="2" name="Title 2">
            <a:extLst>
              <a:ext uri="{FF2B5EF4-FFF2-40B4-BE49-F238E27FC236}">
                <a16:creationId xmlns:a16="http://schemas.microsoft.com/office/drawing/2014/main" id="{0BBAB97E-FDFF-C848-A78B-7EA5EEF66BEE}"/>
              </a:ext>
            </a:extLst>
          </p:cNvPr>
          <p:cNvSpPr txBox="1">
            <a:spLocks/>
          </p:cNvSpPr>
          <p:nvPr/>
        </p:nvSpPr>
        <p:spPr>
          <a:xfrm>
            <a:off x="576072" y="1714500"/>
            <a:ext cx="9002268" cy="2354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400" kern="0" dirty="0">
                <a:solidFill>
                  <a:srgbClr val="000000"/>
                </a:solidFill>
              </a:rPr>
              <a:t>Put AI to work with </a:t>
            </a:r>
            <a:r>
              <a:rPr lang="en-US" sz="4800" b="1" kern="0" dirty="0">
                <a:solidFill>
                  <a:srgbClr val="000000"/>
                </a:solidFill>
                <a:latin typeface="IBM Plex Sans SmBld" panose="020B0703050203000203" pitchFamily="34" charset="0"/>
              </a:rPr>
              <a:t>watson</a:t>
            </a:r>
            <a:r>
              <a:rPr lang="en-US" sz="4800" b="1" kern="0" dirty="0">
                <a:solidFill>
                  <a:schemeClr val="accent1"/>
                </a:solidFill>
                <a:latin typeface="IBM Plex Sans SmBld" panose="020B0703050203000203" pitchFamily="34" charset="0"/>
              </a:rPr>
              <a:t>x</a:t>
            </a:r>
            <a:br>
              <a:rPr lang="en-US" sz="4800" b="1" kern="0" dirty="0">
                <a:solidFill>
                  <a:srgbClr val="000000"/>
                </a:solidFill>
                <a:latin typeface="IBM Plex Sans SmBld" panose="020B0503050203000203" pitchFamily="34" charset="0"/>
              </a:rPr>
            </a:br>
            <a:r>
              <a:rPr lang="en-US" sz="4400" kern="0" dirty="0">
                <a:solidFill>
                  <a:srgbClr val="000000"/>
                </a:solidFill>
              </a:rPr>
              <a:t>Scale and accelerate the impact of AI across your business.</a:t>
            </a:r>
            <a:br>
              <a:rPr lang="en-US" sz="4800" kern="0" dirty="0">
                <a:solidFill>
                  <a:srgbClr val="000000"/>
                </a:solidFill>
              </a:rPr>
            </a:br>
            <a:br>
              <a:rPr lang="en-US" sz="4800" kern="0" dirty="0">
                <a:solidFill>
                  <a:srgbClr val="000000"/>
                </a:solidFill>
              </a:rPr>
            </a:br>
            <a:endParaRPr lang="en-US" sz="4800" kern="0" dirty="0">
              <a:solidFill>
                <a:srgbClr val="000000"/>
              </a:solidFill>
            </a:endParaRPr>
          </a:p>
        </p:txBody>
      </p:sp>
    </p:spTree>
    <p:extLst>
      <p:ext uri="{BB962C8B-B14F-4D97-AF65-F5344CB8AC3E}">
        <p14:creationId xmlns:p14="http://schemas.microsoft.com/office/powerpoint/2010/main" val="257579558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 design, line, origami&#10;&#10;Description automatically generated">
            <a:extLst>
              <a:ext uri="{FF2B5EF4-FFF2-40B4-BE49-F238E27FC236}">
                <a16:creationId xmlns:a16="http://schemas.microsoft.com/office/drawing/2014/main" id="{468A9480-4ECE-0817-C8E8-EEE183267181}"/>
              </a:ext>
            </a:extLst>
          </p:cNvPr>
          <p:cNvPicPr>
            <a:picLocks noChangeAspect="1"/>
          </p:cNvPicPr>
          <p:nvPr/>
        </p:nvPicPr>
        <p:blipFill>
          <a:blip r:embed="rId3"/>
          <a:stretch>
            <a:fillRect/>
          </a:stretch>
        </p:blipFill>
        <p:spPr>
          <a:xfrm>
            <a:off x="0" y="0"/>
            <a:ext cx="24384001" cy="13716000"/>
          </a:xfrm>
          <a:prstGeom prst="rect">
            <a:avLst/>
          </a:prstGeom>
        </p:spPr>
      </p:pic>
      <p:sp>
        <p:nvSpPr>
          <p:cNvPr id="4" name="TextBox 3">
            <a:extLst>
              <a:ext uri="{FF2B5EF4-FFF2-40B4-BE49-F238E27FC236}">
                <a16:creationId xmlns:a16="http://schemas.microsoft.com/office/drawing/2014/main" id="{EA04F2B7-CB27-E64C-5FEB-2DEC5B61261F}"/>
              </a:ext>
            </a:extLst>
          </p:cNvPr>
          <p:cNvSpPr txBox="1"/>
          <p:nvPr/>
        </p:nvSpPr>
        <p:spPr>
          <a:xfrm>
            <a:off x="14176628" y="4287413"/>
            <a:ext cx="2428102" cy="4898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4876800" rtl="0" eaLnBrk="1" fontAlgn="auto" latinLnBrk="0" hangingPunct="1">
              <a:lnSpc>
                <a:spcPct val="100000"/>
              </a:lnSpc>
              <a:spcBef>
                <a:spcPts val="5800"/>
              </a:spcBef>
              <a:spcAft>
                <a:spcPts val="0"/>
              </a:spcAft>
              <a:buClrTx/>
              <a:buSzPct val="100000"/>
              <a:buFontTx/>
              <a:buNone/>
              <a:tabLst/>
              <a:defRPr/>
            </a:pPr>
            <a:r>
              <a:rPr kumimoji="0" lang="en-US" sz="2000" b="0" i="0" u="none" strike="noStrike" kern="0" cap="none" spc="0" normalizeH="0" baseline="0" noProof="0" dirty="0">
                <a:ln>
                  <a:noFill/>
                </a:ln>
                <a:solidFill>
                  <a:srgbClr val="0F62FE"/>
                </a:solidFill>
                <a:effectLst/>
                <a:uLnTx/>
                <a:uFillTx/>
                <a:latin typeface="IBM Plex Sans Light"/>
                <a:ea typeface="+mn-ea"/>
                <a:cs typeface="+mn-cs"/>
                <a:sym typeface="IBM Plex Sans Light"/>
              </a:rPr>
              <a:t>Train</a:t>
            </a:r>
          </a:p>
        </p:txBody>
      </p:sp>
      <p:sp>
        <p:nvSpPr>
          <p:cNvPr id="6" name="TextBox 5">
            <a:extLst>
              <a:ext uri="{FF2B5EF4-FFF2-40B4-BE49-F238E27FC236}">
                <a16:creationId xmlns:a16="http://schemas.microsoft.com/office/drawing/2014/main" id="{77492668-7EA3-FF6F-3988-54872F445610}"/>
              </a:ext>
            </a:extLst>
          </p:cNvPr>
          <p:cNvSpPr txBox="1"/>
          <p:nvPr/>
        </p:nvSpPr>
        <p:spPr>
          <a:xfrm>
            <a:off x="19701426" y="11210679"/>
            <a:ext cx="2428102" cy="4898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4876800" rtl="0" eaLnBrk="1" fontAlgn="auto" latinLnBrk="0" hangingPunct="1">
              <a:lnSpc>
                <a:spcPct val="100000"/>
              </a:lnSpc>
              <a:spcBef>
                <a:spcPts val="5800"/>
              </a:spcBef>
              <a:spcAft>
                <a:spcPts val="0"/>
              </a:spcAft>
              <a:buClrTx/>
              <a:buSzPct val="100000"/>
              <a:buFontTx/>
              <a:buNone/>
              <a:tabLst/>
              <a:defRPr/>
            </a:pPr>
            <a:r>
              <a:rPr kumimoji="0" lang="en-US" sz="2000" b="0" i="0" u="none" strike="noStrike" kern="0" cap="none" spc="0" normalizeH="0" baseline="0" noProof="0" dirty="0">
                <a:ln>
                  <a:noFill/>
                </a:ln>
                <a:solidFill>
                  <a:srgbClr val="0F62FE"/>
                </a:solidFill>
                <a:effectLst/>
                <a:uLnTx/>
                <a:uFillTx/>
                <a:latin typeface="IBM Plex Sans Light"/>
                <a:ea typeface="+mn-ea"/>
                <a:cs typeface="+mn-cs"/>
                <a:sym typeface="IBM Plex Sans Light"/>
              </a:rPr>
              <a:t>Validate</a:t>
            </a:r>
          </a:p>
        </p:txBody>
      </p:sp>
      <p:sp>
        <p:nvSpPr>
          <p:cNvPr id="7" name="TextBox 6">
            <a:extLst>
              <a:ext uri="{FF2B5EF4-FFF2-40B4-BE49-F238E27FC236}">
                <a16:creationId xmlns:a16="http://schemas.microsoft.com/office/drawing/2014/main" id="{2381E273-CE28-5FA4-E63C-AAFDAF12D8BC}"/>
              </a:ext>
            </a:extLst>
          </p:cNvPr>
          <p:cNvSpPr txBox="1"/>
          <p:nvPr/>
        </p:nvSpPr>
        <p:spPr>
          <a:xfrm>
            <a:off x="14176626" y="11243481"/>
            <a:ext cx="2428102" cy="4898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4876800" rtl="0" eaLnBrk="1" fontAlgn="auto" latinLnBrk="0" hangingPunct="1">
              <a:lnSpc>
                <a:spcPct val="100000"/>
              </a:lnSpc>
              <a:spcBef>
                <a:spcPts val="5800"/>
              </a:spcBef>
              <a:spcAft>
                <a:spcPts val="0"/>
              </a:spcAft>
              <a:buClrTx/>
              <a:buSzPct val="100000"/>
              <a:buFontTx/>
              <a:buNone/>
              <a:tabLst/>
              <a:defRPr/>
            </a:pPr>
            <a:r>
              <a:rPr kumimoji="0" lang="en-US" sz="2000" b="0" i="0" u="none" strike="noStrike" kern="0" cap="none" spc="0" normalizeH="0" baseline="0" noProof="0" dirty="0">
                <a:ln>
                  <a:noFill/>
                </a:ln>
                <a:solidFill>
                  <a:srgbClr val="0F62FE"/>
                </a:solidFill>
                <a:effectLst/>
                <a:uLnTx/>
                <a:uFillTx/>
                <a:latin typeface="IBM Plex Sans Light"/>
                <a:ea typeface="+mn-ea"/>
                <a:cs typeface="+mn-cs"/>
                <a:sym typeface="IBM Plex Sans Light"/>
              </a:rPr>
              <a:t>Tune</a:t>
            </a:r>
          </a:p>
        </p:txBody>
      </p:sp>
      <p:sp>
        <p:nvSpPr>
          <p:cNvPr id="8" name="TextBox 7">
            <a:extLst>
              <a:ext uri="{FF2B5EF4-FFF2-40B4-BE49-F238E27FC236}">
                <a16:creationId xmlns:a16="http://schemas.microsoft.com/office/drawing/2014/main" id="{53155647-9C3B-EC78-CA47-B56AB60C0E4C}"/>
              </a:ext>
            </a:extLst>
          </p:cNvPr>
          <p:cNvSpPr txBox="1"/>
          <p:nvPr/>
        </p:nvSpPr>
        <p:spPr>
          <a:xfrm>
            <a:off x="19701426" y="4231425"/>
            <a:ext cx="2428102" cy="4898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4876800" rtl="0" eaLnBrk="1" fontAlgn="auto" latinLnBrk="0" hangingPunct="1">
              <a:lnSpc>
                <a:spcPct val="100000"/>
              </a:lnSpc>
              <a:spcBef>
                <a:spcPts val="5800"/>
              </a:spcBef>
              <a:spcAft>
                <a:spcPts val="0"/>
              </a:spcAft>
              <a:buClrTx/>
              <a:buSzPct val="100000"/>
              <a:buFontTx/>
              <a:buNone/>
              <a:tabLst/>
              <a:defRPr/>
            </a:pPr>
            <a:r>
              <a:rPr kumimoji="0" lang="en-US" sz="2000" b="0" i="0" u="none" strike="noStrike" kern="0" cap="none" spc="0" normalizeH="0" baseline="0" noProof="0" dirty="0">
                <a:ln>
                  <a:noFill/>
                </a:ln>
                <a:solidFill>
                  <a:srgbClr val="0F62FE"/>
                </a:solidFill>
                <a:effectLst/>
                <a:uLnTx/>
                <a:uFillTx/>
                <a:latin typeface="IBM Plex Sans Light"/>
                <a:ea typeface="+mn-ea"/>
                <a:cs typeface="+mn-cs"/>
                <a:sym typeface="IBM Plex Sans Light"/>
              </a:rPr>
              <a:t>Deploy</a:t>
            </a:r>
          </a:p>
        </p:txBody>
      </p:sp>
      <p:sp>
        <p:nvSpPr>
          <p:cNvPr id="11" name="Title 1">
            <a:extLst>
              <a:ext uri="{FF2B5EF4-FFF2-40B4-BE49-F238E27FC236}">
                <a16:creationId xmlns:a16="http://schemas.microsoft.com/office/drawing/2014/main" id="{421C1C27-75E8-1FDF-D295-10899A6447DB}"/>
              </a:ext>
            </a:extLst>
          </p:cNvPr>
          <p:cNvSpPr txBox="1">
            <a:spLocks/>
          </p:cNvSpPr>
          <p:nvPr/>
        </p:nvSpPr>
        <p:spPr>
          <a:xfrm>
            <a:off x="632306" y="1572135"/>
            <a:ext cx="9891476" cy="11510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000000"/>
                </a:solidFill>
                <a:effectLst/>
                <a:uLnTx/>
                <a:uFillTx/>
                <a:latin typeface="+mj-lt"/>
                <a:ea typeface="+mj-ea"/>
                <a:cs typeface="+mj-cs"/>
                <a:sym typeface="IBM Plex Sans Light"/>
              </a:rPr>
              <a:t>AI user</a:t>
            </a:r>
          </a:p>
        </p:txBody>
      </p:sp>
      <p:sp>
        <p:nvSpPr>
          <p:cNvPr id="12" name="Title 1">
            <a:extLst>
              <a:ext uri="{FF2B5EF4-FFF2-40B4-BE49-F238E27FC236}">
                <a16:creationId xmlns:a16="http://schemas.microsoft.com/office/drawing/2014/main" id="{00D85DDD-9574-CC24-355C-2D5781C5A58D}"/>
              </a:ext>
            </a:extLst>
          </p:cNvPr>
          <p:cNvSpPr txBox="1">
            <a:spLocks/>
          </p:cNvSpPr>
          <p:nvPr/>
        </p:nvSpPr>
        <p:spPr>
          <a:xfrm>
            <a:off x="12786532" y="1572136"/>
            <a:ext cx="9891476" cy="10845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000000"/>
                </a:solidFill>
                <a:effectLst/>
                <a:uLnTx/>
                <a:uFillTx/>
                <a:latin typeface="+mj-lt"/>
                <a:ea typeface="+mj-ea"/>
                <a:cs typeface="+mj-cs"/>
                <a:sym typeface="IBM Plex Sans Light"/>
              </a:rPr>
              <a:t>AI value creator with </a:t>
            </a:r>
            <a:r>
              <a:rPr kumimoji="0" lang="en-US" sz="4800" b="1" i="0" u="none" strike="noStrike" kern="0" cap="none" spc="0" normalizeH="0" baseline="0" noProof="0" dirty="0">
                <a:ln>
                  <a:noFill/>
                </a:ln>
                <a:solidFill>
                  <a:srgbClr val="000000"/>
                </a:solidFill>
                <a:effectLst/>
                <a:uLnTx/>
                <a:uFillTx/>
                <a:latin typeface="IBM Plex Sans SmBld" panose="020B0703050203000203" pitchFamily="34" charset="0"/>
                <a:ea typeface="+mj-ea"/>
                <a:cs typeface="+mj-cs"/>
                <a:sym typeface="IBM Plex Sans Light"/>
              </a:rPr>
              <a:t>watson</a:t>
            </a:r>
            <a:r>
              <a:rPr kumimoji="0" lang="en-US" sz="4800" b="1" i="0" u="none" strike="noStrike" kern="0" cap="none" spc="0" normalizeH="0" baseline="0" noProof="0" dirty="0">
                <a:ln>
                  <a:noFill/>
                </a:ln>
                <a:solidFill>
                  <a:srgbClr val="0F62FE"/>
                </a:solidFill>
                <a:effectLst/>
                <a:uLnTx/>
                <a:uFillTx/>
                <a:latin typeface="IBM Plex Sans SmBld" panose="020B0703050203000203" pitchFamily="34" charset="0"/>
                <a:ea typeface="+mj-ea"/>
                <a:cs typeface="+mj-cs"/>
                <a:sym typeface="IBM Plex Sans Light"/>
              </a:rPr>
              <a:t>x</a:t>
            </a:r>
            <a:endParaRPr kumimoji="0" lang="en-US" sz="4800" b="0" i="0" u="none" strike="noStrike" kern="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endParaRPr>
          </a:p>
        </p:txBody>
      </p:sp>
      <p:sp>
        <p:nvSpPr>
          <p:cNvPr id="2" name="Title 2">
            <a:extLst>
              <a:ext uri="{FF2B5EF4-FFF2-40B4-BE49-F238E27FC236}">
                <a16:creationId xmlns:a16="http://schemas.microsoft.com/office/drawing/2014/main" id="{D194A7B1-FD91-F110-91B4-C369440C9A0A}"/>
              </a:ext>
            </a:extLst>
          </p:cNvPr>
          <p:cNvSpPr txBox="1">
            <a:spLocks/>
          </p:cNvSpPr>
          <p:nvPr/>
        </p:nvSpPr>
        <p:spPr>
          <a:xfrm>
            <a:off x="577850" y="577850"/>
            <a:ext cx="5372587" cy="674480"/>
          </a:xfrm>
          <a:prstGeom prst="rect">
            <a:avLst/>
          </a:prstGeom>
        </p:spPr>
        <p:txBody>
          <a:bodyPr vert="horz" lIns="0" tIns="0" rIns="0" bIns="0" rtlCol="0" anchor="t">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1523940"/>
            <a:r>
              <a:rPr lang="en-US" sz="2800" b="1" kern="0" dirty="0">
                <a:solidFill>
                  <a:schemeClr val="tx1"/>
                </a:solidFill>
                <a:latin typeface="+mj-lt"/>
              </a:rPr>
              <a:t>What IBM offers</a:t>
            </a:r>
          </a:p>
        </p:txBody>
      </p:sp>
    </p:spTree>
    <p:extLst>
      <p:ext uri="{BB962C8B-B14F-4D97-AF65-F5344CB8AC3E}">
        <p14:creationId xmlns:p14="http://schemas.microsoft.com/office/powerpoint/2010/main" val="2881949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8B5DC3-A0C8-A3FB-2A5C-B1DF491218C9}"/>
              </a:ext>
            </a:extLst>
          </p:cNvPr>
          <p:cNvSpPr/>
          <p:nvPr/>
        </p:nvSpPr>
        <p:spPr bwMode="auto">
          <a:xfrm>
            <a:off x="528038" y="2899404"/>
            <a:ext cx="17576164" cy="10084169"/>
          </a:xfrm>
          <a:prstGeom prst="rect">
            <a:avLst/>
          </a:prstGeom>
          <a:noFill/>
          <a:ln w="12700">
            <a:solidFill>
              <a:schemeClr val="bg1">
                <a:lumMod val="50000"/>
              </a:schemeClr>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marL="655184" marR="0" lvl="0" indent="-655184" algn="l" defTabSz="1828754"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40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9" name="TextBox 8">
            <a:extLst>
              <a:ext uri="{FF2B5EF4-FFF2-40B4-BE49-F238E27FC236}">
                <a16:creationId xmlns:a16="http://schemas.microsoft.com/office/drawing/2014/main" id="{CF3D546B-43ED-3AF0-1FE4-ED6CAAE06831}"/>
              </a:ext>
            </a:extLst>
          </p:cNvPr>
          <p:cNvSpPr txBox="1"/>
          <p:nvPr/>
        </p:nvSpPr>
        <p:spPr>
          <a:xfrm rot="5400000">
            <a:off x="19051410" y="3282716"/>
            <a:ext cx="5078624" cy="4273588"/>
          </a:xfrm>
          <a:prstGeom prst="rect">
            <a:avLst/>
          </a:prstGeom>
          <a:solidFill>
            <a:schemeClr val="accent1"/>
          </a:solidFill>
          <a:ln w="9525">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31520" tIns="0" rIns="0" bIns="0" rtlCol="0" anchor="ctr">
            <a:noAutofit/>
          </a:bodyPr>
          <a:lstStyle/>
          <a:p>
            <a:pPr marL="0" marR="0" lvl="0" indent="0" algn="l" defTabSz="4876678" rtl="0" eaLnBrk="1" fontAlgn="auto" latinLnBrk="0" hangingPunct="1">
              <a:lnSpc>
                <a:spcPct val="100000"/>
              </a:lnSpc>
              <a:spcBef>
                <a:spcPts val="0"/>
              </a:spcBef>
              <a:spcAft>
                <a:spcPts val="0"/>
              </a:spcAft>
              <a:buClrTx/>
              <a:buSzPct val="100000"/>
              <a:buFontTx/>
              <a:buNone/>
              <a:tabLst/>
              <a:defRPr/>
            </a:pPr>
            <a:endParaRPr kumimoji="0" lang="en-US" sz="2400" b="1" i="0" u="none" strike="noStrike" kern="1200" cap="none" spc="0" normalizeH="0" baseline="0" noProof="0" dirty="0">
              <a:ln>
                <a:noFill/>
              </a:ln>
              <a:solidFill>
                <a:srgbClr val="FFFFFF"/>
              </a:solidFill>
              <a:effectLst/>
              <a:uLnTx/>
              <a:uFillTx/>
              <a:latin typeface="IBM Plex Sans SmBld" panose="020B0703050203000203" pitchFamily="34" charset="0"/>
              <a:ea typeface="+mn-ea"/>
              <a:cs typeface="+mn-cs"/>
            </a:endParaRPr>
          </a:p>
        </p:txBody>
      </p:sp>
      <p:sp>
        <p:nvSpPr>
          <p:cNvPr id="3" name="TextBox 2">
            <a:extLst>
              <a:ext uri="{FF2B5EF4-FFF2-40B4-BE49-F238E27FC236}">
                <a16:creationId xmlns:a16="http://schemas.microsoft.com/office/drawing/2014/main" id="{FB491F43-AC61-CD71-3A74-A9B617A23FED}"/>
              </a:ext>
            </a:extLst>
          </p:cNvPr>
          <p:cNvSpPr txBox="1"/>
          <p:nvPr/>
        </p:nvSpPr>
        <p:spPr>
          <a:xfrm rot="5400000">
            <a:off x="19130743" y="8370401"/>
            <a:ext cx="4952756" cy="4273589"/>
          </a:xfrm>
          <a:prstGeom prst="rect">
            <a:avLst/>
          </a:prstGeom>
          <a:solidFill>
            <a:schemeClr val="bg2">
              <a:lumMod val="50000"/>
            </a:schemeClr>
          </a:solidFill>
          <a:ln w="9525">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31520" tIns="0" rIns="0" bIns="0" rtlCol="0" anchor="ctr">
            <a:noAutofit/>
          </a:bodyPr>
          <a:lstStyle/>
          <a:p>
            <a:pPr marL="0" marR="0" lvl="0" indent="0" algn="l" defTabSz="4876678" rtl="0" eaLnBrk="1" fontAlgn="auto" latinLnBrk="0" hangingPunct="1">
              <a:lnSpc>
                <a:spcPct val="100000"/>
              </a:lnSpc>
              <a:spcBef>
                <a:spcPts val="0"/>
              </a:spcBef>
              <a:spcAft>
                <a:spcPts val="0"/>
              </a:spcAft>
              <a:buClrTx/>
              <a:buSzPct val="100000"/>
              <a:buFontTx/>
              <a:buNone/>
              <a:tabLst/>
              <a:defRPr/>
            </a:pPr>
            <a:endParaRPr kumimoji="0" lang="en-US" sz="24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mn-cs"/>
            </a:endParaRPr>
          </a:p>
        </p:txBody>
      </p:sp>
      <p:sp>
        <p:nvSpPr>
          <p:cNvPr id="5" name="Title 2">
            <a:extLst>
              <a:ext uri="{FF2B5EF4-FFF2-40B4-BE49-F238E27FC236}">
                <a16:creationId xmlns:a16="http://schemas.microsoft.com/office/drawing/2014/main" id="{15E26B1C-F2E5-7815-059F-4247E594BD30}"/>
              </a:ext>
            </a:extLst>
          </p:cNvPr>
          <p:cNvSpPr txBox="1">
            <a:spLocks/>
          </p:cNvSpPr>
          <p:nvPr/>
        </p:nvSpPr>
        <p:spPr>
          <a:xfrm>
            <a:off x="576073" y="577850"/>
            <a:ext cx="5519928" cy="484458"/>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marL="0" marR="0" lvl="0" indent="0" algn="l" defTabSz="1523940" rtl="0" eaLnBrk="1" fontAlgn="base" latinLnBrk="0" hangingPunct="1">
              <a:lnSpc>
                <a:spcPct val="100000"/>
              </a:lnSpc>
              <a:spcBef>
                <a:spcPts val="1800"/>
              </a:spcBef>
              <a:spcAft>
                <a:spcPct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mj-lt"/>
              </a:rPr>
              <a:t>What IBM offers</a:t>
            </a:r>
          </a:p>
        </p:txBody>
      </p:sp>
      <p:sp>
        <p:nvSpPr>
          <p:cNvPr id="68" name="Title 2">
            <a:extLst>
              <a:ext uri="{FF2B5EF4-FFF2-40B4-BE49-F238E27FC236}">
                <a16:creationId xmlns:a16="http://schemas.microsoft.com/office/drawing/2014/main" id="{FDDC80A0-DAB0-3AB4-9BCE-5474723BEA37}"/>
              </a:ext>
            </a:extLst>
          </p:cNvPr>
          <p:cNvSpPr txBox="1">
            <a:spLocks/>
          </p:cNvSpPr>
          <p:nvPr/>
        </p:nvSpPr>
        <p:spPr>
          <a:xfrm>
            <a:off x="576072" y="1709646"/>
            <a:ext cx="22886290" cy="1095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marL="0" marR="0" lvl="0" indent="0" algn="l" defTabSz="2437944"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0000"/>
                </a:solidFill>
                <a:effectLst/>
                <a:uLnTx/>
                <a:uFillTx/>
                <a:ea typeface="+mj-ea"/>
                <a:cs typeface="+mj-cs"/>
                <a:sym typeface="IBM Plex Sans Light"/>
              </a:rPr>
              <a:t>IBM’s generative AI technology and expertise</a:t>
            </a:r>
            <a:endParaRPr kumimoji="0" lang="en-US" sz="4800" b="0" i="0" u="none" strike="noStrike" kern="0" cap="none" spc="0" normalizeH="0" baseline="0" noProof="0" dirty="0">
              <a:ln>
                <a:noFill/>
              </a:ln>
              <a:solidFill>
                <a:srgbClr val="000000"/>
              </a:solidFill>
              <a:effectLst/>
              <a:uLnTx/>
              <a:uFillTx/>
              <a:ea typeface="+mj-ea"/>
              <a:cs typeface="+mj-cs"/>
              <a:sym typeface="IBM Plex Sans Light"/>
            </a:endParaRPr>
          </a:p>
        </p:txBody>
      </p:sp>
      <p:sp>
        <p:nvSpPr>
          <p:cNvPr id="69" name="Rectangle 68">
            <a:extLst>
              <a:ext uri="{FF2B5EF4-FFF2-40B4-BE49-F238E27FC236}">
                <a16:creationId xmlns:a16="http://schemas.microsoft.com/office/drawing/2014/main" id="{3235EA09-3E25-4124-3727-04B80EA45C43}"/>
              </a:ext>
            </a:extLst>
          </p:cNvPr>
          <p:cNvSpPr/>
          <p:nvPr/>
        </p:nvSpPr>
        <p:spPr>
          <a:xfrm>
            <a:off x="785994" y="10996045"/>
            <a:ext cx="3915883" cy="1731888"/>
          </a:xfrm>
          <a:prstGeom prst="rect">
            <a:avLst/>
          </a:prstGeom>
          <a:solidFill>
            <a:srgbClr val="C00000"/>
          </a:solidFill>
          <a:ln w="6350" cap="sq">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08" tIns="121904" rIns="243808" bIns="121904" numCol="1" spcCol="0" rtlCol="0" fromWordArt="0" anchor="t" anchorCtr="0" forceAA="0" compatLnSpc="1">
            <a:prstTxWarp prst="textNoShape">
              <a:avLst/>
            </a:prstTxWarp>
            <a:noAutofit/>
          </a:bodyPr>
          <a:lstStyle/>
          <a:p>
            <a:pPr marL="0" marR="0" lvl="0" indent="0" algn="l" defTabSz="1829379" rtl="0" eaLnBrk="1" fontAlgn="auto" latinLnBrk="0" hangingPunct="1">
              <a:lnSpc>
                <a:spcPct val="100000"/>
              </a:lnSpc>
              <a:spcBef>
                <a:spcPts val="800"/>
              </a:spcBef>
              <a:spcAft>
                <a:spcPts val="800"/>
              </a:spcAft>
              <a:buClrTx/>
              <a:buSzTx/>
              <a:buFontTx/>
              <a:buNone/>
              <a:tabLst/>
              <a:defRPr/>
            </a:pPr>
            <a:r>
              <a:rPr kumimoji="0" lang="en-US" sz="2667" b="1" i="0" u="none" strike="noStrike" kern="1200" cap="none" spc="0" normalizeH="0" baseline="0" noProof="0" dirty="0">
                <a:ln>
                  <a:noFill/>
                </a:ln>
                <a:solidFill>
                  <a:srgbClr val="FFFFFF"/>
                </a:solidFill>
                <a:effectLst/>
                <a:uLnTx/>
                <a:uFillTx/>
                <a:latin typeface="IBM Plex Sans SmBld" panose="020B0703050203000203" pitchFamily="34" charset="0"/>
              </a:rPr>
              <a:t>Hybrid cloud AI tools</a:t>
            </a:r>
          </a:p>
        </p:txBody>
      </p:sp>
      <p:sp>
        <p:nvSpPr>
          <p:cNvPr id="70" name="Rectangle 69">
            <a:extLst>
              <a:ext uri="{FF2B5EF4-FFF2-40B4-BE49-F238E27FC236}">
                <a16:creationId xmlns:a16="http://schemas.microsoft.com/office/drawing/2014/main" id="{028B7782-5F28-C3B5-2938-76059F1E0CA8}"/>
              </a:ext>
            </a:extLst>
          </p:cNvPr>
          <p:cNvSpPr/>
          <p:nvPr/>
        </p:nvSpPr>
        <p:spPr>
          <a:xfrm>
            <a:off x="785991" y="9209493"/>
            <a:ext cx="3915883" cy="1634013"/>
          </a:xfrm>
          <a:prstGeom prst="rect">
            <a:avLst/>
          </a:prstGeom>
          <a:solidFill>
            <a:srgbClr val="001D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08" tIns="121904" rIns="243808" bIns="121904" numCol="1" spcCol="0" rtlCol="0" fromWordArt="0" anchor="t" anchorCtr="0" forceAA="0" compatLnSpc="1">
            <a:prstTxWarp prst="textNoShape">
              <a:avLst/>
            </a:prstTxWarp>
            <a:noAutofit/>
          </a:bodyPr>
          <a:lstStyle/>
          <a:p>
            <a:pPr marL="0" marR="0" lvl="0" indent="0" algn="l" defTabSz="1829379" rtl="0" eaLnBrk="1" fontAlgn="auto" latinLnBrk="0" hangingPunct="1">
              <a:lnSpc>
                <a:spcPct val="100000"/>
              </a:lnSpc>
              <a:spcBef>
                <a:spcPts val="800"/>
              </a:spcBef>
              <a:spcAft>
                <a:spcPts val="800"/>
              </a:spcAft>
              <a:buClrTx/>
              <a:buSzTx/>
              <a:buFontTx/>
              <a:buNone/>
              <a:tabLst/>
              <a:defRPr/>
            </a:pPr>
            <a:r>
              <a:rPr kumimoji="0" lang="en-US" sz="2667" b="1" i="0" u="none" strike="noStrike" kern="1200" cap="none" spc="0" normalizeH="0" baseline="0" noProof="0" dirty="0">
                <a:ln>
                  <a:noFill/>
                </a:ln>
                <a:solidFill>
                  <a:srgbClr val="FFFFFF"/>
                </a:solidFill>
                <a:effectLst/>
                <a:uLnTx/>
                <a:uFillTx/>
                <a:latin typeface="IBM Plex Sans SmBld" panose="020B0703050203000203" pitchFamily="34" charset="0"/>
              </a:rPr>
              <a:t>Data services</a:t>
            </a:r>
          </a:p>
        </p:txBody>
      </p:sp>
      <p:sp>
        <p:nvSpPr>
          <p:cNvPr id="71" name="Rectangle 70">
            <a:extLst>
              <a:ext uri="{FF2B5EF4-FFF2-40B4-BE49-F238E27FC236}">
                <a16:creationId xmlns:a16="http://schemas.microsoft.com/office/drawing/2014/main" id="{C03111B2-F366-4757-CB71-56E0AB1FE13F}"/>
              </a:ext>
            </a:extLst>
          </p:cNvPr>
          <p:cNvSpPr/>
          <p:nvPr/>
        </p:nvSpPr>
        <p:spPr>
          <a:xfrm>
            <a:off x="785996" y="6766567"/>
            <a:ext cx="3915883" cy="2286835"/>
          </a:xfrm>
          <a:prstGeom prst="rect">
            <a:avLst/>
          </a:prstGeom>
          <a:solidFill>
            <a:srgbClr val="002D9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08" tIns="121904" rIns="243808" bIns="121904" numCol="1" spcCol="0" rtlCol="0" fromWordArt="0" anchor="t" anchorCtr="0" forceAA="0" compatLnSpc="1">
            <a:prstTxWarp prst="textNoShape">
              <a:avLst/>
            </a:prstTxWarp>
            <a:noAutofit/>
          </a:bodyPr>
          <a:lstStyle/>
          <a:p>
            <a:pPr marL="0" marR="0" lvl="0" indent="0" algn="l" defTabSz="1829379" rtl="0" eaLnBrk="1" fontAlgn="auto" latinLnBrk="0" hangingPunct="1">
              <a:lnSpc>
                <a:spcPct val="100000"/>
              </a:lnSpc>
              <a:spcBef>
                <a:spcPts val="800"/>
              </a:spcBef>
              <a:spcAft>
                <a:spcPts val="800"/>
              </a:spcAft>
              <a:buClrTx/>
              <a:buSzTx/>
              <a:buFontTx/>
              <a:buNone/>
              <a:tabLst/>
              <a:defRPr/>
            </a:pPr>
            <a:r>
              <a:rPr kumimoji="0" lang="en-US" sz="2667" b="1" i="0" u="none" strike="noStrike" kern="1200" cap="none" spc="0" normalizeH="0" baseline="0" noProof="0" dirty="0">
                <a:ln>
                  <a:noFill/>
                </a:ln>
                <a:solidFill>
                  <a:srgbClr val="FFFFFF"/>
                </a:solidFill>
                <a:effectLst/>
                <a:uLnTx/>
                <a:uFillTx/>
                <a:latin typeface="IBM Plex Sans SmBld" panose="020B0703050203000203" pitchFamily="34" charset="0"/>
              </a:rPr>
              <a:t>AI </a:t>
            </a:r>
            <a:r>
              <a:rPr lang="en-US" sz="2667" b="1" dirty="0">
                <a:solidFill>
                  <a:srgbClr val="FFFFFF"/>
                </a:solidFill>
                <a:latin typeface="IBM Plex Sans SmBld" panose="020B0703050203000203" pitchFamily="34" charset="0"/>
              </a:rPr>
              <a:t>&amp;</a:t>
            </a:r>
            <a:r>
              <a:rPr kumimoji="0" lang="en-US" sz="2667" b="1" i="0" u="none" strike="noStrike" kern="1200" cap="none" spc="0" normalizeH="0" baseline="0" noProof="0" dirty="0">
                <a:ln>
                  <a:noFill/>
                </a:ln>
                <a:solidFill>
                  <a:srgbClr val="FFFFFF"/>
                </a:solidFill>
                <a:effectLst/>
                <a:uLnTx/>
                <a:uFillTx/>
                <a:latin typeface="IBM Plex Sans SmBld" panose="020B0703050203000203" pitchFamily="34" charset="0"/>
              </a:rPr>
              <a:t> data platform</a:t>
            </a:r>
          </a:p>
        </p:txBody>
      </p:sp>
      <p:sp>
        <p:nvSpPr>
          <p:cNvPr id="72" name="Rectangle 71">
            <a:extLst>
              <a:ext uri="{FF2B5EF4-FFF2-40B4-BE49-F238E27FC236}">
                <a16:creationId xmlns:a16="http://schemas.microsoft.com/office/drawing/2014/main" id="{3041062B-41AF-BE21-203D-610F35A6D5EB}"/>
              </a:ext>
            </a:extLst>
          </p:cNvPr>
          <p:cNvSpPr/>
          <p:nvPr/>
        </p:nvSpPr>
        <p:spPr>
          <a:xfrm>
            <a:off x="785996" y="5018572"/>
            <a:ext cx="3915883" cy="1615237"/>
          </a:xfrm>
          <a:prstGeom prst="rect">
            <a:avLst/>
          </a:prstGeom>
          <a:solidFill>
            <a:srgbClr val="0043CE"/>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08" tIns="121904" rIns="243808" bIns="121904" numCol="1" spcCol="0" rtlCol="0" fromWordArt="0" anchor="t" anchorCtr="0" forceAA="0" compatLnSpc="1">
            <a:prstTxWarp prst="textNoShape">
              <a:avLst/>
            </a:prstTxWarp>
            <a:noAutofit/>
          </a:bodyPr>
          <a:lstStyle/>
          <a:p>
            <a:pPr marL="0" marR="0" lvl="0" indent="0" algn="l" defTabSz="1829379" rtl="0" eaLnBrk="1" fontAlgn="auto" latinLnBrk="0" hangingPunct="1">
              <a:lnSpc>
                <a:spcPct val="100000"/>
              </a:lnSpc>
              <a:spcBef>
                <a:spcPts val="800"/>
              </a:spcBef>
              <a:spcAft>
                <a:spcPts val="800"/>
              </a:spcAft>
              <a:buClrTx/>
              <a:buSzTx/>
              <a:buFontTx/>
              <a:buNone/>
              <a:tabLst/>
              <a:defRPr/>
            </a:pPr>
            <a:r>
              <a:rPr kumimoji="0" lang="en-US" sz="2667" b="1" i="0" u="none" strike="noStrike" kern="1200" cap="none" spc="0" normalizeH="0" baseline="0" noProof="0" dirty="0">
                <a:ln>
                  <a:noFill/>
                </a:ln>
                <a:solidFill>
                  <a:srgbClr val="FFFFFF"/>
                </a:solidFill>
                <a:effectLst/>
                <a:uLnTx/>
                <a:uFillTx/>
                <a:latin typeface="IBM Plex Sans SmBld" panose="020B0703050203000203" pitchFamily="34" charset="0"/>
              </a:rPr>
              <a:t>SDKs </a:t>
            </a:r>
            <a:r>
              <a:rPr lang="en-US" sz="2667" b="1" dirty="0">
                <a:solidFill>
                  <a:srgbClr val="FFFFFF"/>
                </a:solidFill>
                <a:latin typeface="IBM Plex Sans SmBld" panose="020B0703050203000203" pitchFamily="34" charset="0"/>
              </a:rPr>
              <a:t>&amp;</a:t>
            </a:r>
            <a:r>
              <a:rPr kumimoji="0" lang="en-US" sz="2667" b="1" i="0" u="none" strike="noStrike" kern="1200" cap="none" spc="0" normalizeH="0" baseline="0" noProof="0" dirty="0">
                <a:ln>
                  <a:noFill/>
                </a:ln>
                <a:solidFill>
                  <a:srgbClr val="FFFFFF"/>
                </a:solidFill>
                <a:effectLst/>
                <a:uLnTx/>
                <a:uFillTx/>
                <a:latin typeface="IBM Plex Sans SmBld" panose="020B0703050203000203" pitchFamily="34" charset="0"/>
              </a:rPr>
              <a:t> APIs </a:t>
            </a:r>
          </a:p>
        </p:txBody>
      </p:sp>
      <p:sp>
        <p:nvSpPr>
          <p:cNvPr id="73" name="Rectangle 72">
            <a:extLst>
              <a:ext uri="{FF2B5EF4-FFF2-40B4-BE49-F238E27FC236}">
                <a16:creationId xmlns:a16="http://schemas.microsoft.com/office/drawing/2014/main" id="{57175D9B-74BE-8AE2-B637-47ADFBDC65A2}"/>
              </a:ext>
            </a:extLst>
          </p:cNvPr>
          <p:cNvSpPr/>
          <p:nvPr/>
        </p:nvSpPr>
        <p:spPr>
          <a:xfrm>
            <a:off x="785996" y="3112117"/>
            <a:ext cx="3915883" cy="1756401"/>
          </a:xfrm>
          <a:prstGeom prst="rect">
            <a:avLst/>
          </a:prstGeom>
          <a:solidFill>
            <a:srgbClr val="0F62FE"/>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08" tIns="121904" rIns="243808" bIns="121904" numCol="1" spcCol="0" rtlCol="0" fromWordArt="0" anchor="t" anchorCtr="0" forceAA="0" compatLnSpc="1">
            <a:prstTxWarp prst="textNoShape">
              <a:avLst/>
            </a:prstTxWarp>
            <a:noAutofit/>
          </a:bodyPr>
          <a:lstStyle/>
          <a:p>
            <a:pPr marL="0" marR="0" lvl="0" indent="0" algn="l" defTabSz="1829379" rtl="0" eaLnBrk="1" fontAlgn="auto" latinLnBrk="0" hangingPunct="1">
              <a:lnSpc>
                <a:spcPct val="100000"/>
              </a:lnSpc>
              <a:spcBef>
                <a:spcPts val="800"/>
              </a:spcBef>
              <a:spcAft>
                <a:spcPts val="800"/>
              </a:spcAft>
              <a:buClrTx/>
              <a:buSzTx/>
              <a:buFontTx/>
              <a:buNone/>
              <a:tabLst/>
              <a:defRPr/>
            </a:pPr>
            <a:r>
              <a:rPr kumimoji="0" lang="en-US" sz="2667" b="1" i="0" u="none" strike="noStrike" kern="1200" cap="none" spc="0" normalizeH="0" baseline="0" noProof="0" dirty="0">
                <a:ln>
                  <a:noFill/>
                </a:ln>
                <a:solidFill>
                  <a:srgbClr val="FFFFFF"/>
                </a:solidFill>
                <a:effectLst/>
                <a:uLnTx/>
                <a:uFillTx/>
                <a:latin typeface="IBM Plex Sans SmBld" panose="020B0703050203000203" pitchFamily="34" charset="0"/>
              </a:rPr>
              <a:t>AI assistants</a:t>
            </a:r>
          </a:p>
        </p:txBody>
      </p:sp>
      <p:pic>
        <p:nvPicPr>
          <p:cNvPr id="74" name="Picture 73" descr="Group, Black pictogram">
            <a:extLst>
              <a:ext uri="{FF2B5EF4-FFF2-40B4-BE49-F238E27FC236}">
                <a16:creationId xmlns:a16="http://schemas.microsoft.com/office/drawing/2014/main" id="{723B7604-A562-F1A3-1E44-B54642DBE282}"/>
              </a:ext>
            </a:extLst>
          </p:cNvPr>
          <p:cNvPicPr>
            <a:picLocks noChangeAspect="1"/>
          </p:cNvPicPr>
          <p:nvPr/>
        </p:nvPicPr>
        <p:blipFill>
          <a:blip r:embed="rId3">
            <a:lum bright="100000"/>
          </a:blip>
          <a:srcRect/>
          <a:stretch/>
        </p:blipFill>
        <p:spPr>
          <a:xfrm>
            <a:off x="1014230" y="3892443"/>
            <a:ext cx="788317" cy="788317"/>
          </a:xfrm>
          <a:prstGeom prst="rect">
            <a:avLst/>
          </a:prstGeom>
        </p:spPr>
      </p:pic>
      <p:pic>
        <p:nvPicPr>
          <p:cNvPr id="75" name="Picture 74" descr="Connect, Black pictogram">
            <a:extLst>
              <a:ext uri="{FF2B5EF4-FFF2-40B4-BE49-F238E27FC236}">
                <a16:creationId xmlns:a16="http://schemas.microsoft.com/office/drawing/2014/main" id="{94028EFA-E82F-13CF-1F08-E10BD2D0AB3D}"/>
              </a:ext>
            </a:extLst>
          </p:cNvPr>
          <p:cNvPicPr>
            <a:picLocks noChangeAspect="1"/>
          </p:cNvPicPr>
          <p:nvPr/>
        </p:nvPicPr>
        <p:blipFill>
          <a:blip r:embed="rId4">
            <a:lum bright="100000"/>
          </a:blip>
          <a:srcRect/>
          <a:stretch/>
        </p:blipFill>
        <p:spPr>
          <a:xfrm>
            <a:off x="1014230" y="5678958"/>
            <a:ext cx="726083" cy="726083"/>
          </a:xfrm>
          <a:prstGeom prst="rect">
            <a:avLst/>
          </a:prstGeom>
        </p:spPr>
      </p:pic>
      <p:pic>
        <p:nvPicPr>
          <p:cNvPr id="76" name="Picture 75" descr="Tools, Black pictogram">
            <a:extLst>
              <a:ext uri="{FF2B5EF4-FFF2-40B4-BE49-F238E27FC236}">
                <a16:creationId xmlns:a16="http://schemas.microsoft.com/office/drawing/2014/main" id="{D1748A96-2358-E409-BE38-9EA1E64E9989}"/>
              </a:ext>
            </a:extLst>
          </p:cNvPr>
          <p:cNvPicPr>
            <a:picLocks noChangeAspect="1"/>
          </p:cNvPicPr>
          <p:nvPr/>
        </p:nvPicPr>
        <p:blipFill>
          <a:blip r:embed="rId5">
            <a:lum bright="100000"/>
          </a:blip>
          <a:srcRect/>
          <a:stretch/>
        </p:blipFill>
        <p:spPr>
          <a:xfrm>
            <a:off x="1014230" y="11895646"/>
            <a:ext cx="717987" cy="717987"/>
          </a:xfrm>
          <a:prstGeom prst="rect">
            <a:avLst/>
          </a:prstGeom>
        </p:spPr>
      </p:pic>
      <p:pic>
        <p:nvPicPr>
          <p:cNvPr id="77" name="Picture 76" descr="Network services, Black pictogram">
            <a:extLst>
              <a:ext uri="{FF2B5EF4-FFF2-40B4-BE49-F238E27FC236}">
                <a16:creationId xmlns:a16="http://schemas.microsoft.com/office/drawing/2014/main" id="{782F3570-47E8-8EF8-E24D-820D4F4A38A9}"/>
              </a:ext>
            </a:extLst>
          </p:cNvPr>
          <p:cNvPicPr>
            <a:picLocks noChangeAspect="1"/>
          </p:cNvPicPr>
          <p:nvPr/>
        </p:nvPicPr>
        <p:blipFill>
          <a:blip r:embed="rId6">
            <a:lum bright="100000"/>
          </a:blip>
          <a:srcRect/>
          <a:stretch/>
        </p:blipFill>
        <p:spPr>
          <a:xfrm>
            <a:off x="1014230" y="9858879"/>
            <a:ext cx="807245" cy="807245"/>
          </a:xfrm>
          <a:prstGeom prst="rect">
            <a:avLst/>
          </a:prstGeom>
        </p:spPr>
      </p:pic>
      <p:pic>
        <p:nvPicPr>
          <p:cNvPr id="78" name="Picture 77" descr="Hybrid cloud services, Black pictogram">
            <a:extLst>
              <a:ext uri="{FF2B5EF4-FFF2-40B4-BE49-F238E27FC236}">
                <a16:creationId xmlns:a16="http://schemas.microsoft.com/office/drawing/2014/main" id="{508FD0AE-FBF8-EA40-835C-8273F59254C3}"/>
              </a:ext>
            </a:extLst>
          </p:cNvPr>
          <p:cNvPicPr>
            <a:picLocks noChangeAspect="1"/>
          </p:cNvPicPr>
          <p:nvPr/>
        </p:nvPicPr>
        <p:blipFill>
          <a:blip r:embed="rId7">
            <a:lum bright="100000"/>
          </a:blip>
          <a:srcRect/>
          <a:stretch/>
        </p:blipFill>
        <p:spPr>
          <a:xfrm>
            <a:off x="1014230" y="7978080"/>
            <a:ext cx="900235" cy="900235"/>
          </a:xfrm>
          <a:prstGeom prst="rect">
            <a:avLst/>
          </a:prstGeom>
          <a:ln>
            <a:noFill/>
          </a:ln>
        </p:spPr>
      </p:pic>
      <p:cxnSp>
        <p:nvCxnSpPr>
          <p:cNvPr id="79" name="Straight Connector 78">
            <a:extLst>
              <a:ext uri="{FF2B5EF4-FFF2-40B4-BE49-F238E27FC236}">
                <a16:creationId xmlns:a16="http://schemas.microsoft.com/office/drawing/2014/main" id="{4EDD09C2-AB90-B86B-727C-ECADF8E2D48E}"/>
              </a:ext>
            </a:extLst>
          </p:cNvPr>
          <p:cNvCxnSpPr>
            <a:cxnSpLocks/>
          </p:cNvCxnSpPr>
          <p:nvPr/>
        </p:nvCxnSpPr>
        <p:spPr>
          <a:xfrm>
            <a:off x="4677442" y="10915404"/>
            <a:ext cx="13272183"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D3B4C0D-488F-5F3C-F05F-6D0EE126C9CF}"/>
              </a:ext>
            </a:extLst>
          </p:cNvPr>
          <p:cNvSpPr txBox="1"/>
          <p:nvPr/>
        </p:nvSpPr>
        <p:spPr>
          <a:xfrm>
            <a:off x="10665065" y="3113081"/>
            <a:ext cx="4554571" cy="1938992"/>
          </a:xfrm>
          <a:prstGeom prst="rect">
            <a:avLst/>
          </a:prstGeom>
          <a:noFill/>
          <a:ln w="6350">
            <a:noFill/>
            <a:miter lim="800000"/>
          </a:ln>
        </p:spPr>
        <p:txBody>
          <a:bodyPr wrap="square">
            <a:spAutoFit/>
          </a:bodyPr>
          <a:lstStyle/>
          <a:p>
            <a:pPr marL="0" marR="0" lvl="0" indent="0" algn="l" defTabSz="182945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SmBld" panose="020B0703050203000203" pitchFamily="34" charset="0"/>
              </a:rPr>
              <a:t>watson</a:t>
            </a:r>
            <a:r>
              <a:rPr kumimoji="0" lang="en-US" sz="2400" b="1" i="0" u="none" strike="noStrike" kern="1200" cap="none" spc="0" normalizeH="0" baseline="0" noProof="0" dirty="0">
                <a:ln>
                  <a:noFill/>
                </a:ln>
                <a:solidFill>
                  <a:srgbClr val="0F62FE"/>
                </a:solidFill>
                <a:effectLst/>
                <a:uLnTx/>
                <a:uFillTx/>
                <a:latin typeface="IBM Plex Sans SmBld" panose="020B0703050203000203" pitchFamily="34" charset="0"/>
              </a:rPr>
              <a:t>x</a:t>
            </a:r>
            <a:r>
              <a:rPr kumimoji="0" lang="en-US" sz="2400" b="0" i="0" u="none" strike="noStrike" kern="1200" cap="none" spc="0" normalizeH="0" baseline="0" noProof="0" dirty="0">
                <a:ln>
                  <a:noFill/>
                </a:ln>
                <a:solidFill>
                  <a:srgbClr val="000000"/>
                </a:solidFill>
                <a:effectLst/>
                <a:uLnTx/>
                <a:uFillTx/>
                <a:latin typeface="IBM Plex Sans SmBld" panose="020B0703050203000203" pitchFamily="34" charset="0"/>
              </a:rPr>
              <a:t> </a:t>
            </a: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Code Assistant</a:t>
            </a:r>
          </a:p>
          <a:p>
            <a:pPr marL="0" marR="0" lvl="0" indent="0" algn="l" defTabSz="182945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SmBld" panose="020B0703050203000203" pitchFamily="34" charset="0"/>
              </a:rPr>
              <a:t>watson</a:t>
            </a:r>
            <a:r>
              <a:rPr kumimoji="0" lang="en-US" sz="2400" b="1" i="0" u="none" strike="noStrike" kern="1200" cap="none" spc="0" normalizeH="0" baseline="0" noProof="0" dirty="0">
                <a:ln>
                  <a:noFill/>
                </a:ln>
                <a:solidFill>
                  <a:srgbClr val="0F62FE"/>
                </a:solidFill>
                <a:effectLst/>
                <a:uLnTx/>
                <a:uFillTx/>
                <a:latin typeface="IBM Plex Sans SmBld" panose="020B0703050203000203" pitchFamily="34" charset="0"/>
              </a:rPr>
              <a:t>x</a:t>
            </a:r>
            <a:r>
              <a:rPr kumimoji="0" lang="en-US" sz="2400" b="0" i="0" u="none" strike="noStrike" kern="1200" cap="none" spc="0" normalizeH="0" baseline="0" noProof="0" dirty="0">
                <a:ln>
                  <a:noFill/>
                </a:ln>
                <a:solidFill>
                  <a:srgbClr val="000000"/>
                </a:solidFill>
                <a:effectLst/>
                <a:uLnTx/>
                <a:uFillTx/>
                <a:latin typeface="IBM Plex Sans SmBld" panose="020B0703050203000203" pitchFamily="34" charset="0"/>
                <a:ea typeface="+mn-ea"/>
                <a:cs typeface="+mn-cs"/>
              </a:rPr>
              <a:t> </a:t>
            </a: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Assistant</a:t>
            </a:r>
          </a:p>
          <a:p>
            <a:pPr marL="0" marR="0" lvl="0" indent="0" algn="l" defTabSz="182945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SmBld" panose="020B0703050203000203" pitchFamily="34" charset="0"/>
              </a:rPr>
              <a:t>watson</a:t>
            </a:r>
            <a:r>
              <a:rPr kumimoji="0" lang="en-US" sz="2400" b="1" i="0" u="none" strike="noStrike" kern="1200" cap="none" spc="0" normalizeH="0" baseline="0" noProof="0" dirty="0">
                <a:ln>
                  <a:noFill/>
                </a:ln>
                <a:solidFill>
                  <a:srgbClr val="0F62FE"/>
                </a:solidFill>
                <a:effectLst/>
                <a:uLnTx/>
                <a:uFillTx/>
                <a:latin typeface="IBM Plex Sans SmBld" panose="020B0703050203000203" pitchFamily="34" charset="0"/>
              </a:rPr>
              <a:t>x</a:t>
            </a:r>
            <a:r>
              <a:rPr kumimoji="0" lang="en-US" sz="2400" b="1" i="0" u="none" strike="noStrike" kern="1200" cap="none" spc="0" normalizeH="0" baseline="0" noProof="0" dirty="0">
                <a:ln>
                  <a:noFill/>
                </a:ln>
                <a:solidFill>
                  <a:srgbClr val="000000"/>
                </a:solidFill>
                <a:effectLst/>
                <a:uLnTx/>
                <a:uFillTx/>
                <a:latin typeface="IBM Plex Sans SmBld" panose="020B0703050203000203" pitchFamily="34" charset="0"/>
              </a:rPr>
              <a:t> </a:t>
            </a: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Orchestrate</a:t>
            </a:r>
            <a:endParaRPr kumimoji="0" lang="en-US" sz="2400" b="1" i="0" u="none" strike="noStrike" kern="1200" cap="none" spc="0" normalizeH="0" baseline="0" noProof="0" dirty="0">
              <a:ln>
                <a:noFill/>
              </a:ln>
              <a:solidFill>
                <a:srgbClr val="000000"/>
              </a:solidFill>
              <a:effectLst/>
              <a:uLnTx/>
              <a:uFillTx/>
              <a:latin typeface="IBM Plex Sans SmBld" panose="020B0703050203000203" pitchFamily="34" charset="0"/>
              <a:ea typeface="+mn-ea"/>
              <a:cs typeface="+mn-cs"/>
            </a:endParaRPr>
          </a:p>
          <a:p>
            <a:pPr marL="0" marR="0" lvl="0" indent="0" algn="l" defTabSz="182945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SmBld" panose="020B0703050203000203" pitchFamily="34" charset="0"/>
              </a:rPr>
              <a:t>watson</a:t>
            </a:r>
            <a:r>
              <a:rPr kumimoji="0" lang="en-US" sz="2400" b="1" i="0" u="none" strike="noStrike" kern="1200" cap="none" spc="0" normalizeH="0" baseline="0" noProof="0" dirty="0">
                <a:ln>
                  <a:noFill/>
                </a:ln>
                <a:solidFill>
                  <a:srgbClr val="0F62FE"/>
                </a:solidFill>
                <a:effectLst/>
                <a:uLnTx/>
                <a:uFillTx/>
                <a:latin typeface="IBM Plex Sans SmBld" panose="020B0703050203000203" pitchFamily="34" charset="0"/>
              </a:rPr>
              <a:t>x</a:t>
            </a:r>
            <a:r>
              <a:rPr kumimoji="0" lang="en-US" sz="2400" b="0" i="0" u="none" strike="noStrike" kern="1200" cap="none" spc="0" normalizeH="0" baseline="0" noProof="0" dirty="0">
                <a:ln>
                  <a:noFill/>
                </a:ln>
                <a:solidFill>
                  <a:srgbClr val="000000"/>
                </a:solidFill>
                <a:effectLst/>
                <a:uLnTx/>
                <a:uFillTx/>
                <a:latin typeface="IBM Plex Sans SmBld" panose="020B0703050203000203" pitchFamily="34" charset="0"/>
                <a:ea typeface="+mn-ea"/>
                <a:cs typeface="+mn-cs"/>
              </a:rPr>
              <a:t> </a:t>
            </a: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Orders</a:t>
            </a:r>
          </a:p>
          <a:p>
            <a:pPr marL="0" marR="0" lvl="0" indent="0" algn="l" defTabSz="182945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81" name="TextBox 80">
            <a:extLst>
              <a:ext uri="{FF2B5EF4-FFF2-40B4-BE49-F238E27FC236}">
                <a16:creationId xmlns:a16="http://schemas.microsoft.com/office/drawing/2014/main" id="{76C0A319-270F-FD7A-24D4-2DA4434FE203}"/>
              </a:ext>
            </a:extLst>
          </p:cNvPr>
          <p:cNvSpPr txBox="1"/>
          <p:nvPr/>
        </p:nvSpPr>
        <p:spPr>
          <a:xfrm>
            <a:off x="4801626" y="11237092"/>
            <a:ext cx="5680391" cy="1200329"/>
          </a:xfrm>
          <a:prstGeom prst="rect">
            <a:avLst/>
          </a:prstGeom>
          <a:noFill/>
          <a:ln w="6350">
            <a:noFill/>
            <a:miter lim="800000"/>
          </a:ln>
        </p:spPr>
        <p:txBody>
          <a:bodyPr wrap="square">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Build on a consistent, scalable foundation based on open-source technology.</a:t>
            </a:r>
          </a:p>
        </p:txBody>
      </p:sp>
      <p:sp>
        <p:nvSpPr>
          <p:cNvPr id="82" name="TextBox 81">
            <a:extLst>
              <a:ext uri="{FF2B5EF4-FFF2-40B4-BE49-F238E27FC236}">
                <a16:creationId xmlns:a16="http://schemas.microsoft.com/office/drawing/2014/main" id="{46C767F6-0A7D-B24C-3A74-645EB338F1C6}"/>
              </a:ext>
            </a:extLst>
          </p:cNvPr>
          <p:cNvSpPr txBox="1"/>
          <p:nvPr/>
        </p:nvSpPr>
        <p:spPr>
          <a:xfrm>
            <a:off x="4801627" y="2987809"/>
            <a:ext cx="5680394" cy="1938992"/>
          </a:xfrm>
          <a:prstGeom prst="rect">
            <a:avLst/>
          </a:prstGeom>
          <a:noFill/>
          <a:ln w="6350">
            <a:noFill/>
            <a:miter lim="800000"/>
          </a:ln>
        </p:spPr>
        <p:txBody>
          <a:bodyPr wrap="square" anchor="ctr">
            <a:spAutoFit/>
          </a:bodyPr>
          <a:lstStyle/>
          <a:p>
            <a:pPr>
              <a:defRPr/>
            </a:pPr>
            <a:r>
              <a:rPr kumimoji="0" lang="en-US" sz="2400" b="0" i="0" u="none" strike="noStrike" kern="1200" cap="none" spc="0" normalizeH="0" baseline="0" noProof="0" dirty="0">
                <a:ln>
                  <a:noFill/>
                </a:ln>
                <a:effectLst/>
                <a:uLnTx/>
                <a:uFillTx/>
                <a:latin typeface="IBM Plex Sans Light"/>
                <a:ea typeface="+mn-ea"/>
                <a:cs typeface="+mn-cs"/>
              </a:rPr>
              <a:t>Empower individuals</a:t>
            </a:r>
            <a:r>
              <a:rPr lang="en-US" sz="2400" dirty="0">
                <a:latin typeface="IBM Plex Sans Light"/>
              </a:rPr>
              <a:t> to achieve higher levels of performance by using generative AI to simplify access to information and automation across </a:t>
            </a:r>
            <a:br>
              <a:rPr lang="en-US" sz="2400" dirty="0">
                <a:latin typeface="IBM Plex Sans Light"/>
              </a:rPr>
            </a:br>
            <a:r>
              <a:rPr lang="en-US" sz="2400" dirty="0">
                <a:latin typeface="IBM Plex Sans Light"/>
              </a:rPr>
              <a:t>the business.</a:t>
            </a: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 </a:t>
            </a:r>
          </a:p>
        </p:txBody>
      </p:sp>
      <p:sp>
        <p:nvSpPr>
          <p:cNvPr id="83" name="TextBox 82">
            <a:extLst>
              <a:ext uri="{FF2B5EF4-FFF2-40B4-BE49-F238E27FC236}">
                <a16:creationId xmlns:a16="http://schemas.microsoft.com/office/drawing/2014/main" id="{953252BF-543C-04A9-EF8C-EF4DC199F156}"/>
              </a:ext>
            </a:extLst>
          </p:cNvPr>
          <p:cNvSpPr txBox="1"/>
          <p:nvPr/>
        </p:nvSpPr>
        <p:spPr>
          <a:xfrm>
            <a:off x="10655668" y="11344817"/>
            <a:ext cx="3771035" cy="984880"/>
          </a:xfrm>
          <a:prstGeom prst="rect">
            <a:avLst/>
          </a:prstGeom>
          <a:ln w="6350">
            <a:noFill/>
            <a:miter lim="800000"/>
          </a:ln>
        </p:spPr>
        <p:txBody>
          <a:bodyPr vert="horz" wrap="none" lIns="91440" tIns="0" rIns="91440" bIns="0" rtlCol="0" anchor="ctr">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SmBld" panose="020B0703050203000203" pitchFamily="34" charset="0"/>
              </a:rPr>
              <a:t>Red Hat </a:t>
            </a: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OpenShift AI</a:t>
            </a:r>
          </a:p>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a:t>
            </a:r>
            <a:r>
              <a:rPr kumimoji="0" lang="en-US" sz="2400" b="0" i="1"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e.g., </a:t>
            </a: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Ray, Pytorch)</a:t>
            </a:r>
          </a:p>
        </p:txBody>
      </p:sp>
      <p:cxnSp>
        <p:nvCxnSpPr>
          <p:cNvPr id="84" name="Straight Connector 83">
            <a:extLst>
              <a:ext uri="{FF2B5EF4-FFF2-40B4-BE49-F238E27FC236}">
                <a16:creationId xmlns:a16="http://schemas.microsoft.com/office/drawing/2014/main" id="{CFAE3D7E-4CD5-ECEB-E835-0D130DA7EBFE}"/>
              </a:ext>
            </a:extLst>
          </p:cNvPr>
          <p:cNvCxnSpPr>
            <a:cxnSpLocks/>
          </p:cNvCxnSpPr>
          <p:nvPr/>
        </p:nvCxnSpPr>
        <p:spPr>
          <a:xfrm>
            <a:off x="10494223" y="3168230"/>
            <a:ext cx="0" cy="1354216"/>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C8FC485-FFDA-1073-6A90-2787BB76DB39}"/>
              </a:ext>
            </a:extLst>
          </p:cNvPr>
          <p:cNvCxnSpPr>
            <a:cxnSpLocks/>
          </p:cNvCxnSpPr>
          <p:nvPr/>
        </p:nvCxnSpPr>
        <p:spPr>
          <a:xfrm>
            <a:off x="10494223" y="11045887"/>
            <a:ext cx="0" cy="1391534"/>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46CA82FA-C1C6-A1DD-83F4-95840A1E28FB}"/>
              </a:ext>
            </a:extLst>
          </p:cNvPr>
          <p:cNvSpPr txBox="1"/>
          <p:nvPr/>
        </p:nvSpPr>
        <p:spPr>
          <a:xfrm>
            <a:off x="10665065" y="6969866"/>
            <a:ext cx="3704976" cy="1631216"/>
          </a:xfrm>
          <a:prstGeom prst="rect">
            <a:avLst/>
          </a:prstGeom>
          <a:noFill/>
          <a:ln w="6350">
            <a:noFill/>
            <a:miter lim="800000"/>
          </a:ln>
        </p:spPr>
        <p:txBody>
          <a:bodyPr wrap="square" tIns="0" bIns="243840">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SmBld" panose="020B0703050203000203" pitchFamily="34" charset="0"/>
              </a:rPr>
              <a:t>watson</a:t>
            </a:r>
            <a:r>
              <a:rPr kumimoji="0" lang="en-US" sz="2400" b="1" i="0" u="none" strike="noStrike" kern="1200" cap="none" spc="0" normalizeH="0" baseline="0" noProof="0" dirty="0">
                <a:ln>
                  <a:noFill/>
                </a:ln>
                <a:solidFill>
                  <a:srgbClr val="0F62FE"/>
                </a:solidFill>
                <a:effectLst/>
                <a:uLnTx/>
                <a:uFillTx/>
                <a:latin typeface="IBM Plex Sans SmBld" panose="020B0703050203000203" pitchFamily="34" charset="0"/>
              </a:rPr>
              <a:t>x</a:t>
            </a:r>
            <a:br>
              <a:rPr kumimoji="0" lang="en-US" sz="2400" b="1" i="0" u="none" strike="noStrike" kern="1200" cap="none" spc="0" normalizeH="0" baseline="0" noProof="0" dirty="0">
                <a:ln>
                  <a:noFill/>
                </a:ln>
                <a:solidFill>
                  <a:srgbClr val="0F62FE"/>
                </a:solidFill>
                <a:effectLst/>
                <a:uLnTx/>
                <a:uFillTx/>
                <a:latin typeface="IBM Plex Sans SmBld" panose="020B0703050203000203" pitchFamily="34" charset="0"/>
                <a:ea typeface="+mn-ea"/>
                <a:cs typeface="+mn-cs"/>
              </a:rPr>
            </a:b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watson</a:t>
            </a:r>
            <a:r>
              <a:rPr kumimoji="0" lang="en-US" sz="2200" b="0" i="0" u="none" strike="noStrike" kern="1200" cap="none" spc="0" normalizeH="0" baseline="0" noProof="0" dirty="0">
                <a:ln>
                  <a:noFill/>
                </a:ln>
                <a:solidFill>
                  <a:srgbClr val="0F62FE"/>
                </a:solidFill>
                <a:effectLst/>
                <a:uLnTx/>
                <a:uFillTx/>
                <a:latin typeface="IBM Plex Sans Light" panose="020B0403050203000203" pitchFamily="34" charset="0"/>
                <a:ea typeface="+mn-ea"/>
                <a:cs typeface="+mn-cs"/>
              </a:rPr>
              <a:t>x</a:t>
            </a: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.ai</a:t>
            </a:r>
          </a:p>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watson</a:t>
            </a:r>
            <a:r>
              <a:rPr kumimoji="0" lang="en-US" sz="2200" b="0" i="0" u="none" strike="noStrike" kern="1200" cap="none" spc="0" normalizeH="0" baseline="0" noProof="0" dirty="0">
                <a:ln>
                  <a:noFill/>
                </a:ln>
                <a:solidFill>
                  <a:srgbClr val="0F62FE"/>
                </a:solidFill>
                <a:effectLst/>
                <a:uLnTx/>
                <a:uFillTx/>
                <a:latin typeface="IBM Plex Sans Light" panose="020B0403050203000203" pitchFamily="34" charset="0"/>
                <a:ea typeface="+mn-ea"/>
                <a:cs typeface="+mn-cs"/>
              </a:rPr>
              <a:t>x</a:t>
            </a: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.governance</a:t>
            </a:r>
          </a:p>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watson</a:t>
            </a:r>
            <a:r>
              <a:rPr kumimoji="0" lang="en-US" sz="2200" b="0" i="0" u="none" strike="noStrike" kern="1200" cap="none" spc="0" normalizeH="0" baseline="0" noProof="0" dirty="0">
                <a:ln>
                  <a:noFill/>
                </a:ln>
                <a:solidFill>
                  <a:srgbClr val="0F62FE"/>
                </a:solidFill>
                <a:effectLst/>
                <a:uLnTx/>
                <a:uFillTx/>
                <a:latin typeface="IBM Plex Sans Light" panose="020B0403050203000203" pitchFamily="34" charset="0"/>
                <a:ea typeface="+mn-ea"/>
                <a:cs typeface="+mn-cs"/>
              </a:rPr>
              <a:t>x</a:t>
            </a: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.data</a:t>
            </a:r>
          </a:p>
        </p:txBody>
      </p:sp>
      <p:sp>
        <p:nvSpPr>
          <p:cNvPr id="87" name="Rectangle 86">
            <a:extLst>
              <a:ext uri="{FF2B5EF4-FFF2-40B4-BE49-F238E27FC236}">
                <a16:creationId xmlns:a16="http://schemas.microsoft.com/office/drawing/2014/main" id="{0E2A88A0-162B-65A8-52DC-AD872FC40D12}"/>
              </a:ext>
            </a:extLst>
          </p:cNvPr>
          <p:cNvSpPr/>
          <p:nvPr/>
        </p:nvSpPr>
        <p:spPr bwMode="auto">
          <a:xfrm>
            <a:off x="10655669" y="5235745"/>
            <a:ext cx="2442194" cy="860851"/>
          </a:xfrm>
          <a:prstGeom prst="rect">
            <a:avLst/>
          </a:prstGeom>
          <a:noFill/>
          <a:ln w="952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243840" rIns="91440" bIns="243840" numCol="1" rtlCol="0" anchor="ctr" anchorCtr="0" compatLnSpc="1">
            <a:prstTxWarp prst="textNoShape">
              <a:avLst/>
            </a:prstTxWarp>
          </a:bodyPr>
          <a:lstStyle/>
          <a:p>
            <a:pPr marL="0" marR="0" lvl="0" indent="0" algn="l" defTabSz="6502561" rtl="0" eaLnBrk="1" fontAlgn="base" latinLnBrk="0" hangingPunct="1">
              <a:lnSpc>
                <a:spcPct val="100000"/>
              </a:lnSpc>
              <a:spcBef>
                <a:spcPts val="0"/>
              </a:spcBef>
              <a:spcAft>
                <a:spcPct val="0"/>
              </a:spcAft>
              <a:buClr>
                <a:srgbClr val="000000"/>
              </a:buClr>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SmBld" panose="020B0703050203000203" pitchFamily="34" charset="0"/>
                <a:sym typeface="Arial"/>
              </a:rPr>
              <a:t>Ecosystem </a:t>
            </a:r>
          </a:p>
          <a:p>
            <a:pPr marL="0" marR="0" lvl="0" indent="0" algn="l" defTabSz="6502561" rtl="0" eaLnBrk="1" fontAlgn="base" latinLnBrk="0" hangingPunct="1">
              <a:lnSpc>
                <a:spcPct val="100000"/>
              </a:lnSpc>
              <a:spcBef>
                <a:spcPts val="0"/>
              </a:spcBef>
              <a:spcAft>
                <a:spcPct val="0"/>
              </a:spcAft>
              <a:buClr>
                <a:srgbClr val="000000"/>
              </a:buClr>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SmBld" panose="020B0703050203000203" pitchFamily="34" charset="0"/>
                <a:sym typeface="Arial"/>
              </a:rPr>
              <a:t>integrations</a:t>
            </a:r>
          </a:p>
        </p:txBody>
      </p:sp>
      <p:cxnSp>
        <p:nvCxnSpPr>
          <p:cNvPr id="88" name="Straight Connector 87">
            <a:extLst>
              <a:ext uri="{FF2B5EF4-FFF2-40B4-BE49-F238E27FC236}">
                <a16:creationId xmlns:a16="http://schemas.microsoft.com/office/drawing/2014/main" id="{EFB9F17F-6EA9-B821-4505-2B6260029F79}"/>
              </a:ext>
            </a:extLst>
          </p:cNvPr>
          <p:cNvCxnSpPr>
            <a:cxnSpLocks/>
          </p:cNvCxnSpPr>
          <p:nvPr/>
        </p:nvCxnSpPr>
        <p:spPr>
          <a:xfrm>
            <a:off x="4677442" y="6690335"/>
            <a:ext cx="13272183"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309E31C-3E39-62DD-66B3-3D206F853B5C}"/>
              </a:ext>
            </a:extLst>
          </p:cNvPr>
          <p:cNvCxnSpPr>
            <a:cxnSpLocks/>
          </p:cNvCxnSpPr>
          <p:nvPr/>
        </p:nvCxnSpPr>
        <p:spPr>
          <a:xfrm>
            <a:off x="10473508" y="5320339"/>
            <a:ext cx="0" cy="108470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E2A11BB-642A-62E7-7F0C-FBB30073E5D0}"/>
              </a:ext>
            </a:extLst>
          </p:cNvPr>
          <p:cNvCxnSpPr>
            <a:cxnSpLocks/>
          </p:cNvCxnSpPr>
          <p:nvPr/>
        </p:nvCxnSpPr>
        <p:spPr>
          <a:xfrm>
            <a:off x="10494223" y="9450203"/>
            <a:ext cx="0" cy="1152592"/>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3B3FA8CF-0155-D265-2DA9-A2D2F8CB113C}"/>
              </a:ext>
            </a:extLst>
          </p:cNvPr>
          <p:cNvSpPr/>
          <p:nvPr/>
        </p:nvSpPr>
        <p:spPr bwMode="auto">
          <a:xfrm>
            <a:off x="13687779" y="6969866"/>
            <a:ext cx="4251958" cy="2307693"/>
          </a:xfrm>
          <a:prstGeom prst="rect">
            <a:avLst/>
          </a:prstGeom>
          <a:noFill/>
          <a:ln w="952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0" rIns="182856" bIns="243840" numCol="1" rtlCol="0" anchor="t" anchorCtr="0" compatLnSpc="1">
            <a:prstTxWarp prst="textNoShape">
              <a:avLst/>
            </a:prstTxWarp>
          </a:bodyPr>
          <a:lstStyle/>
          <a:p>
            <a:pPr marL="0" marR="0" lvl="0" indent="0" algn="l" defTabSz="6502561" rtl="0" eaLnBrk="1" fontAlgn="base" latinLnBrk="0" hangingPunct="1">
              <a:lnSpc>
                <a:spcPct val="100000"/>
              </a:lnSpc>
              <a:spcBef>
                <a:spcPts val="0"/>
              </a:spcBef>
              <a:spcAft>
                <a:spcPct val="0"/>
              </a:spcAft>
              <a:buClr>
                <a:srgbClr val="000000"/>
              </a:buClr>
              <a:buSzTx/>
              <a:buFontTx/>
              <a:buNone/>
              <a:tabLst>
                <a:tab pos="1592263" algn="l"/>
              </a:tabLst>
              <a:defRPr/>
            </a:pPr>
            <a:r>
              <a:rPr kumimoji="0" lang="en-US" sz="2400" b="1" i="0" u="none" strike="noStrike" kern="1200" cap="none" spc="0" normalizeH="0" baseline="0" noProof="0" dirty="0">
                <a:ln>
                  <a:noFill/>
                </a:ln>
                <a:solidFill>
                  <a:srgbClr val="000000"/>
                </a:solidFill>
                <a:effectLst/>
                <a:uLnTx/>
                <a:uFillTx/>
                <a:latin typeface="IBM Plex Sans SmBld" panose="020B0703050203000203" pitchFamily="34" charset="0"/>
                <a:sym typeface="Arial"/>
              </a:rPr>
              <a:t>Foundation models</a:t>
            </a:r>
            <a:br>
              <a:rPr kumimoji="0" lang="en-US" sz="2400" b="1"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b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t>Granite 	  |  </a:t>
            </a:r>
            <a:r>
              <a:rPr kumimoji="0" lang="en-US" sz="2200" b="0" i="1"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t>IBM</a:t>
            </a:r>
            <a:b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b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t>Open Source  |  </a:t>
            </a:r>
            <a:r>
              <a:rPr kumimoji="0" lang="en-US" sz="2200" b="0" i="1"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t>Hugging Face</a:t>
            </a:r>
            <a:br>
              <a:rPr kumimoji="0" lang="en-US" sz="2200" b="1"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b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t>Llama 2 	  |  </a:t>
            </a:r>
            <a:r>
              <a:rPr kumimoji="0" lang="en-US" sz="2200" b="0" i="1"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t>Meta </a:t>
            </a:r>
            <a:br>
              <a:rPr kumimoji="0" lang="en-US" sz="22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b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t>Geospatial 	  |  </a:t>
            </a:r>
            <a:r>
              <a:rPr kumimoji="0" lang="en-US" sz="2200" b="0" i="1"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t>IBM + NASA</a:t>
            </a:r>
            <a:b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br>
            <a:r>
              <a:rPr kumimoji="0" lang="en-US" sz="2200" b="0" i="0" u="none" strike="noStrike" kern="1200" cap="none" spc="0" normalizeH="0" baseline="0" noProof="0" dirty="0">
                <a:ln>
                  <a:noFill/>
                </a:ln>
                <a:solidFill>
                  <a:srgbClr val="000000"/>
                </a:solidFill>
                <a:effectLst/>
                <a:uLnTx/>
                <a:uFillTx/>
                <a:latin typeface="IBM Plex Sans SmBld" panose="020B0703050203000203" pitchFamily="34" charset="0"/>
                <a:ea typeface="+mn-ea"/>
                <a:cs typeface="+mn-cs"/>
                <a:sym typeface="Arial"/>
              </a:rPr>
              <a:t>…</a:t>
            </a:r>
          </a:p>
        </p:txBody>
      </p:sp>
      <p:cxnSp>
        <p:nvCxnSpPr>
          <p:cNvPr id="92" name="Straight Connector 91">
            <a:extLst>
              <a:ext uri="{FF2B5EF4-FFF2-40B4-BE49-F238E27FC236}">
                <a16:creationId xmlns:a16="http://schemas.microsoft.com/office/drawing/2014/main" id="{2E8FEB9B-01FA-900A-C428-94FC9533413A}"/>
              </a:ext>
            </a:extLst>
          </p:cNvPr>
          <p:cNvCxnSpPr>
            <a:cxnSpLocks/>
          </p:cNvCxnSpPr>
          <p:nvPr/>
        </p:nvCxnSpPr>
        <p:spPr>
          <a:xfrm>
            <a:off x="4695143" y="4944718"/>
            <a:ext cx="13254482"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E7297E-E0E2-2F9C-D2FA-F2966F5A9E82}"/>
              </a:ext>
            </a:extLst>
          </p:cNvPr>
          <p:cNvCxnSpPr>
            <a:cxnSpLocks/>
          </p:cNvCxnSpPr>
          <p:nvPr/>
        </p:nvCxnSpPr>
        <p:spPr>
          <a:xfrm>
            <a:off x="4647154" y="9120017"/>
            <a:ext cx="13272183"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A95AC933-119E-CA00-33BC-55C12ABDF4D9}"/>
              </a:ext>
            </a:extLst>
          </p:cNvPr>
          <p:cNvSpPr txBox="1"/>
          <p:nvPr/>
        </p:nvSpPr>
        <p:spPr>
          <a:xfrm>
            <a:off x="10721727" y="9433408"/>
            <a:ext cx="3704976" cy="984885"/>
          </a:xfrm>
          <a:prstGeom prst="rect">
            <a:avLst/>
          </a:prstGeom>
          <a:noFill/>
          <a:ln w="6350">
            <a:noFill/>
            <a:miter lim="800000"/>
          </a:ln>
        </p:spPr>
        <p:txBody>
          <a:bodyPr wrap="square" tIns="0" bIns="243840">
            <a:spAutoFit/>
          </a:bodyPr>
          <a:lstStyle/>
          <a:p>
            <a:pPr marL="0" marR="0" lvl="0" indent="0" algn="l" defTabSz="6502561" rtl="0" eaLnBrk="1" fontAlgn="base" latinLnBrk="0" hangingPunct="1">
              <a:lnSpc>
                <a:spcPct val="100000"/>
              </a:lnSpc>
              <a:spcBef>
                <a:spcPts val="0"/>
              </a:spcBef>
              <a:spcAft>
                <a:spcPct val="0"/>
              </a:spcAft>
              <a:buClr>
                <a:srgbClr val="000000"/>
              </a:buClr>
              <a:buSzTx/>
              <a:buFontTx/>
              <a:buNone/>
              <a:tabLst/>
              <a:defRPr/>
            </a:pPr>
            <a:r>
              <a:rPr lang="en-US" sz="2400" b="1" dirty="0">
                <a:solidFill>
                  <a:srgbClr val="000000"/>
                </a:solidFill>
                <a:latin typeface="IBM Plex Sans SmBld" panose="020B0703050203000203" pitchFamily="34" charset="0"/>
                <a:sym typeface="Arial"/>
              </a:rPr>
              <a:t>Cloud Pak for Data</a:t>
            </a:r>
            <a:endParaRPr kumimoji="0" lang="en-US" sz="2400" b="1" i="0" u="none" strike="noStrike" kern="1200" cap="none" spc="0" normalizeH="0" baseline="0" noProof="0" dirty="0">
              <a:ln>
                <a:noFill/>
              </a:ln>
              <a:solidFill>
                <a:srgbClr val="000000"/>
              </a:solidFill>
              <a:effectLst/>
              <a:uLnTx/>
              <a:uFillTx/>
              <a:latin typeface="IBM Plex Sans SmBld" panose="020B0703050203000203" pitchFamily="34" charset="0"/>
              <a:sym typeface="Arial"/>
            </a:endParaRPr>
          </a:p>
          <a:p>
            <a:pPr marL="0" marR="0" lvl="0" indent="0" algn="l" defTabSz="6502561" rtl="0" eaLnBrk="1" fontAlgn="base" latinLnBrk="0" hangingPunct="1">
              <a:lnSpc>
                <a:spcPct val="100000"/>
              </a:lnSpc>
              <a:spcBef>
                <a:spcPts val="0"/>
              </a:spcBef>
              <a:spcAft>
                <a:spcPct val="0"/>
              </a:spcAft>
              <a:buClr>
                <a:srgbClr val="000000"/>
              </a:buClr>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SmBld" panose="020B0703050203000203" pitchFamily="34" charset="0"/>
              </a:rPr>
              <a:t>watson</a:t>
            </a:r>
            <a:r>
              <a:rPr kumimoji="0" lang="en-US" sz="2400" b="1" i="0" u="none" strike="noStrike" kern="1200" cap="none" spc="0" normalizeH="0" baseline="0" noProof="0" dirty="0">
                <a:ln>
                  <a:noFill/>
                </a:ln>
                <a:solidFill>
                  <a:srgbClr val="0F62FE"/>
                </a:solidFill>
                <a:effectLst/>
                <a:uLnTx/>
                <a:uFillTx/>
                <a:latin typeface="IBM Plex Sans SmBld" panose="020B0703050203000203" pitchFamily="34" charset="0"/>
              </a:rPr>
              <a:t>x</a:t>
            </a:r>
            <a:r>
              <a:rPr kumimoji="0" lang="en-US" sz="2400" b="0" i="0" u="none" strike="noStrike" kern="1200" cap="none" spc="0" normalizeH="0" baseline="0" noProof="0" dirty="0">
                <a:ln>
                  <a:noFill/>
                </a:ln>
                <a:solidFill>
                  <a:srgbClr val="000000"/>
                </a:solidFill>
                <a:effectLst/>
                <a:uLnTx/>
                <a:uFillTx/>
                <a:latin typeface="IBM Plex Sans SmBld" panose="020B0703050203000203" pitchFamily="34" charset="0"/>
              </a:rPr>
              <a:t> </a:t>
            </a: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Discovery</a:t>
            </a:r>
            <a:endParaRPr kumimoji="0" lang="en-US" sz="2400" b="1" i="0" u="none" strike="noStrike" kern="1200" cap="none" spc="0" normalizeH="0" baseline="0" noProof="0" dirty="0">
              <a:ln>
                <a:noFill/>
              </a:ln>
              <a:solidFill>
                <a:srgbClr val="000000"/>
              </a:solidFill>
              <a:effectLst/>
              <a:uLnTx/>
              <a:uFillTx/>
              <a:latin typeface="IBM Plex Sans SmBld" panose="020B0703050203000203" pitchFamily="34" charset="0"/>
              <a:ea typeface="+mn-ea"/>
              <a:cs typeface="+mn-cs"/>
              <a:sym typeface="Arial"/>
            </a:endParaRPr>
          </a:p>
        </p:txBody>
      </p:sp>
      <p:sp>
        <p:nvSpPr>
          <p:cNvPr id="95" name="TextBox 94">
            <a:extLst>
              <a:ext uri="{FF2B5EF4-FFF2-40B4-BE49-F238E27FC236}">
                <a16:creationId xmlns:a16="http://schemas.microsoft.com/office/drawing/2014/main" id="{FCAFF648-E524-4CE1-6B8F-2EBDD05B8CAD}"/>
              </a:ext>
            </a:extLst>
          </p:cNvPr>
          <p:cNvSpPr txBox="1"/>
          <p:nvPr/>
        </p:nvSpPr>
        <p:spPr>
          <a:xfrm>
            <a:off x="4801626" y="5217046"/>
            <a:ext cx="5832795" cy="1200329"/>
          </a:xfrm>
          <a:prstGeom prst="rect">
            <a:avLst/>
          </a:prstGeom>
          <a:noFill/>
          <a:ln w="6350">
            <a:noFill/>
            <a:miter lim="800000"/>
          </a:ln>
        </p:spPr>
        <p:txBody>
          <a:bodyPr wrap="square">
            <a:spAutoFit/>
          </a:bodyPr>
          <a:lstStyle/>
          <a:p>
            <a:pPr marL="0" marR="0" lvl="0" indent="0" algn="l" defTabSz="182901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Embed watsonx platform in third party assistants and applications using programmatic interfaces.</a:t>
            </a:r>
          </a:p>
        </p:txBody>
      </p:sp>
      <p:sp>
        <p:nvSpPr>
          <p:cNvPr id="96" name="TextBox 95">
            <a:extLst>
              <a:ext uri="{FF2B5EF4-FFF2-40B4-BE49-F238E27FC236}">
                <a16:creationId xmlns:a16="http://schemas.microsoft.com/office/drawing/2014/main" id="{E7F6530D-35AA-8886-0A39-A91993B209E4}"/>
              </a:ext>
            </a:extLst>
          </p:cNvPr>
          <p:cNvSpPr txBox="1"/>
          <p:nvPr/>
        </p:nvSpPr>
        <p:spPr>
          <a:xfrm>
            <a:off x="4801626" y="6969866"/>
            <a:ext cx="5680393" cy="1569660"/>
          </a:xfrm>
          <a:prstGeom prst="rect">
            <a:avLst/>
          </a:prstGeom>
          <a:noFill/>
          <a:ln w="6350">
            <a:noFill/>
            <a:miter lim="800000"/>
          </a:ln>
        </p:spPr>
        <p:txBody>
          <a:bodyPr wrap="square">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Leverage generative AI and machine learning — tuned with your data — </a:t>
            </a:r>
            <a:br>
              <a:rPr kumimoji="0" lang="en-US" sz="24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with responsibility, transparency </a:t>
            </a:r>
            <a:br>
              <a:rPr kumimoji="0" lang="en-US" sz="24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and explainability.</a:t>
            </a:r>
          </a:p>
        </p:txBody>
      </p:sp>
      <p:sp>
        <p:nvSpPr>
          <p:cNvPr id="97" name="TextBox 96">
            <a:extLst>
              <a:ext uri="{FF2B5EF4-FFF2-40B4-BE49-F238E27FC236}">
                <a16:creationId xmlns:a16="http://schemas.microsoft.com/office/drawing/2014/main" id="{8BBADE3C-29F4-4C1E-9ACB-082F8E170530}"/>
              </a:ext>
            </a:extLst>
          </p:cNvPr>
          <p:cNvSpPr txBox="1"/>
          <p:nvPr/>
        </p:nvSpPr>
        <p:spPr>
          <a:xfrm>
            <a:off x="4801627" y="9403475"/>
            <a:ext cx="5680391" cy="1200329"/>
          </a:xfrm>
          <a:prstGeom prst="rect">
            <a:avLst/>
          </a:prstGeom>
          <a:noFill/>
          <a:ln w="6350">
            <a:noFill/>
            <a:miter lim="800000"/>
          </a:ln>
        </p:spPr>
        <p:txBody>
          <a:bodyPr wrap="square">
            <a:spAutoFit/>
          </a:bodyPr>
          <a:lstStyle/>
          <a:p>
            <a:pPr marL="0" marR="0" lvl="0" indent="0" algn="l" defTabSz="182901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Define, organize, manage, and deliver trusted data to train and tune AI models with data fabric services.</a:t>
            </a:r>
          </a:p>
        </p:txBody>
      </p:sp>
      <p:cxnSp>
        <p:nvCxnSpPr>
          <p:cNvPr id="98" name="Straight Connector 97">
            <a:extLst>
              <a:ext uri="{FF2B5EF4-FFF2-40B4-BE49-F238E27FC236}">
                <a16:creationId xmlns:a16="http://schemas.microsoft.com/office/drawing/2014/main" id="{9BAB7E3A-987C-B72D-39CF-180A388ACBAD}"/>
              </a:ext>
            </a:extLst>
          </p:cNvPr>
          <p:cNvCxnSpPr>
            <a:cxnSpLocks/>
          </p:cNvCxnSpPr>
          <p:nvPr/>
        </p:nvCxnSpPr>
        <p:spPr>
          <a:xfrm>
            <a:off x="10376849" y="7147992"/>
            <a:ext cx="0" cy="1391534"/>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25895B31-4AC9-3867-2FE7-97CDB3248DF0}"/>
              </a:ext>
            </a:extLst>
          </p:cNvPr>
          <p:cNvCxnSpPr>
            <a:cxnSpLocks/>
          </p:cNvCxnSpPr>
          <p:nvPr/>
        </p:nvCxnSpPr>
        <p:spPr bwMode="auto">
          <a:xfrm>
            <a:off x="19144990" y="2990604"/>
            <a:ext cx="0" cy="999296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959B67B-7AE4-AD21-4BD1-546557033E80}"/>
              </a:ext>
            </a:extLst>
          </p:cNvPr>
          <p:cNvCxnSpPr>
            <a:cxnSpLocks/>
          </p:cNvCxnSpPr>
          <p:nvPr/>
        </p:nvCxnSpPr>
        <p:spPr bwMode="auto">
          <a:xfrm>
            <a:off x="18535566" y="2963365"/>
            <a:ext cx="60942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9C297F5-2A4B-6AD1-3B41-1E2BFAE8F9AE}"/>
              </a:ext>
            </a:extLst>
          </p:cNvPr>
          <p:cNvCxnSpPr>
            <a:cxnSpLocks/>
          </p:cNvCxnSpPr>
          <p:nvPr/>
        </p:nvCxnSpPr>
        <p:spPr bwMode="auto">
          <a:xfrm>
            <a:off x="18535566" y="12983574"/>
            <a:ext cx="60942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B8BD3D56-DE6A-CE25-EFC1-738E1AC4C6B5}"/>
              </a:ext>
            </a:extLst>
          </p:cNvPr>
          <p:cNvSpPr txBox="1"/>
          <p:nvPr/>
        </p:nvSpPr>
        <p:spPr>
          <a:xfrm>
            <a:off x="19800317" y="8321311"/>
            <a:ext cx="3657468" cy="1980542"/>
          </a:xfrm>
          <a:prstGeom prst="rect">
            <a:avLst/>
          </a:prstGeom>
          <a:noFill/>
        </p:spPr>
        <p:txBody>
          <a:bodyPr wrap="square">
            <a:spAutoFit/>
          </a:bodyPr>
          <a:lstStyle/>
          <a:p>
            <a:pPr marL="0" marR="0" lvl="0" indent="0" algn="l" defTabSz="4876678" rtl="0" eaLnBrk="1" fontAlgn="auto" latinLnBrk="0" hangingPunct="1">
              <a:lnSpc>
                <a:spcPct val="100000"/>
              </a:lnSpc>
              <a:spcBef>
                <a:spcPts val="0"/>
              </a:spcBef>
              <a:spcAft>
                <a:spcPts val="0"/>
              </a:spcAft>
              <a:buClrTx/>
              <a:buSzPct val="100000"/>
              <a:buFontTx/>
              <a:buNone/>
              <a:tabLst/>
              <a:defRPr/>
            </a:pPr>
            <a:r>
              <a:rPr kumimoji="0" lang="en-US" sz="2670" b="1" u="none" strike="noStrike" kern="1200" cap="none" spc="0" normalizeH="0" baseline="0" noProof="0" dirty="0">
                <a:ln>
                  <a:noFill/>
                </a:ln>
                <a:solidFill>
                  <a:schemeClr val="bg1"/>
                </a:solidFill>
                <a:effectLst/>
                <a:uLnTx/>
                <a:uFillTx/>
                <a:latin typeface="IBM Plex Sans SmBld" panose="020B0703050203000203" pitchFamily="34" charset="0"/>
              </a:rPr>
              <a:t>Ecosystem</a:t>
            </a:r>
          </a:p>
          <a:p>
            <a:pPr marL="0" marR="0" lvl="0" indent="0" algn="l" defTabSz="4876678" rtl="0" eaLnBrk="1" fontAlgn="auto" latinLnBrk="0" hangingPunct="1">
              <a:lnSpc>
                <a:spcPct val="100000"/>
              </a:lnSpc>
              <a:spcBef>
                <a:spcPts val="0"/>
              </a:spcBef>
              <a:spcAft>
                <a:spcPts val="0"/>
              </a:spcAft>
              <a:buClrTx/>
              <a:buSzPct val="100000"/>
              <a:buFontTx/>
              <a:buNone/>
              <a:tabLst/>
              <a:defRPr/>
            </a:pPr>
            <a:r>
              <a:rPr kumimoji="0" lang="en-US" sz="2400" b="0" i="0" u="none" strike="noStrike" kern="1200" cap="none" spc="0" normalizeH="0" baseline="0" noProof="0" dirty="0">
                <a:ln>
                  <a:noFill/>
                </a:ln>
                <a:solidFill>
                  <a:schemeClr val="bg1"/>
                </a:solidFill>
                <a:effectLst/>
                <a:uLnTx/>
                <a:uFillTx/>
                <a:ea typeface="+mn-ea"/>
                <a:cs typeface="+mn-cs"/>
              </a:rPr>
              <a:t>System Integrators, Software and SaaS partners, Public </a:t>
            </a:r>
            <a:br>
              <a:rPr kumimoji="0" lang="en-US" sz="2400" b="0" i="0" u="none" strike="noStrike" kern="1200" cap="none" spc="0" normalizeH="0" baseline="0" noProof="0" dirty="0">
                <a:ln>
                  <a:noFill/>
                </a:ln>
                <a:solidFill>
                  <a:schemeClr val="bg1"/>
                </a:solidFill>
                <a:effectLst/>
                <a:uLnTx/>
                <a:uFillTx/>
                <a:ea typeface="+mn-ea"/>
                <a:cs typeface="+mn-cs"/>
              </a:rPr>
            </a:br>
            <a:r>
              <a:rPr kumimoji="0" lang="en-US" sz="2400" b="0" i="0" u="none" strike="noStrike" kern="1200" cap="none" spc="0" normalizeH="0" baseline="0" noProof="0" dirty="0">
                <a:ln>
                  <a:noFill/>
                </a:ln>
                <a:solidFill>
                  <a:schemeClr val="bg1"/>
                </a:solidFill>
                <a:effectLst/>
                <a:uLnTx/>
                <a:uFillTx/>
                <a:ea typeface="+mn-ea"/>
                <a:cs typeface="+mn-cs"/>
              </a:rPr>
              <a:t>Cloud providers</a:t>
            </a:r>
          </a:p>
        </p:txBody>
      </p:sp>
      <p:sp>
        <p:nvSpPr>
          <p:cNvPr id="22" name="TextBox 21">
            <a:extLst>
              <a:ext uri="{FF2B5EF4-FFF2-40B4-BE49-F238E27FC236}">
                <a16:creationId xmlns:a16="http://schemas.microsoft.com/office/drawing/2014/main" id="{EFD84438-8DFB-A094-4833-D5E1040453DB}"/>
              </a:ext>
            </a:extLst>
          </p:cNvPr>
          <p:cNvSpPr txBox="1"/>
          <p:nvPr/>
        </p:nvSpPr>
        <p:spPr>
          <a:xfrm>
            <a:off x="19800317" y="3136060"/>
            <a:ext cx="3707948" cy="1611210"/>
          </a:xfrm>
          <a:prstGeom prst="rect">
            <a:avLst/>
          </a:prstGeom>
          <a:noFill/>
        </p:spPr>
        <p:txBody>
          <a:bodyPr wrap="square">
            <a:spAutoFit/>
          </a:bodyPr>
          <a:lstStyle/>
          <a:p>
            <a:pPr marL="0" marR="0" lvl="0" indent="0" algn="l" defTabSz="4876678" rtl="0" eaLnBrk="1" fontAlgn="auto" latinLnBrk="0" hangingPunct="1">
              <a:lnSpc>
                <a:spcPct val="100000"/>
              </a:lnSpc>
              <a:spcBef>
                <a:spcPts val="0"/>
              </a:spcBef>
              <a:spcAft>
                <a:spcPts val="0"/>
              </a:spcAft>
              <a:buClrTx/>
              <a:buSzPct val="100000"/>
              <a:buFontTx/>
              <a:buNone/>
              <a:tabLst/>
              <a:defRPr/>
            </a:pPr>
            <a:r>
              <a:rPr kumimoji="0" lang="en-US" sz="2670" b="1" u="none" strike="noStrike" kern="1200" cap="none" spc="0" normalizeH="0" baseline="0" noProof="0" dirty="0">
                <a:ln>
                  <a:noFill/>
                </a:ln>
                <a:solidFill>
                  <a:srgbClr val="FFFFFF"/>
                </a:solidFill>
                <a:effectLst/>
                <a:uLnTx/>
                <a:uFillTx/>
                <a:latin typeface="IBM Plex Sans SmBld" panose="020B0703050203000203" pitchFamily="34" charset="0"/>
              </a:rPr>
              <a:t>Consulting </a:t>
            </a:r>
          </a:p>
          <a:p>
            <a:pPr marL="0" marR="0" lvl="0" indent="0" algn="l" defTabSz="4876678" rtl="0" eaLnBrk="1" fontAlgn="auto" latinLnBrk="0" hangingPunct="1">
              <a:lnSpc>
                <a:spcPct val="100000"/>
              </a:lnSpc>
              <a:spcBef>
                <a:spcPts val="0"/>
              </a:spcBef>
              <a:spcAft>
                <a:spcPts val="0"/>
              </a:spcAft>
              <a:buClrTx/>
              <a:buSzPct val="100000"/>
              <a:buFontTx/>
              <a:buNone/>
              <a:tabLst/>
              <a:defRPr/>
            </a:pPr>
            <a:r>
              <a:rPr kumimoji="0" lang="en-US" sz="2400" b="0" i="0" u="none" strike="noStrike" kern="1200" cap="none" spc="0" normalizeH="0" baseline="0" noProof="0" dirty="0">
                <a:ln>
                  <a:noFill/>
                </a:ln>
                <a:solidFill>
                  <a:srgbClr val="FFFFFF"/>
                </a:solidFill>
                <a:effectLst/>
                <a:uLnTx/>
                <a:uFillTx/>
                <a:ea typeface="+mn-ea"/>
                <a:cs typeface="+mn-cs"/>
                <a:sym typeface="IBM Plex Sans"/>
              </a:rPr>
              <a:t>Generative AI strategy, experience, technology, operations</a:t>
            </a:r>
            <a:endParaRPr kumimoji="0" lang="en-US" sz="2400" b="1" i="0" u="none" strike="noStrike" kern="1200" cap="none" spc="0" normalizeH="0" baseline="0" noProof="0" dirty="0">
              <a:ln>
                <a:noFill/>
              </a:ln>
              <a:solidFill>
                <a:srgbClr val="FFFFFF"/>
              </a:solidFill>
              <a:effectLst/>
              <a:uLnTx/>
              <a:uFillTx/>
              <a:ea typeface="+mn-ea"/>
              <a:cs typeface="+mn-cs"/>
            </a:endParaRPr>
          </a:p>
        </p:txBody>
      </p:sp>
    </p:spTree>
    <p:extLst>
      <p:ext uri="{BB962C8B-B14F-4D97-AF65-F5344CB8AC3E}">
        <p14:creationId xmlns:p14="http://schemas.microsoft.com/office/powerpoint/2010/main" val="29080434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A07CDC3-E79E-EB54-9804-7737830DC352}"/>
              </a:ext>
            </a:extLst>
          </p:cNvPr>
          <p:cNvSpPr/>
          <p:nvPr/>
        </p:nvSpPr>
        <p:spPr bwMode="auto">
          <a:xfrm>
            <a:off x="1586" y="894"/>
            <a:ext cx="6082497" cy="13715105"/>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dirty="0">
              <a:solidFill>
                <a:schemeClr val="bg1"/>
              </a:solidFill>
            </a:endParaRPr>
          </a:p>
        </p:txBody>
      </p:sp>
      <p:graphicFrame>
        <p:nvGraphicFramePr>
          <p:cNvPr id="5" name="think-cell data - do not delete" hidden="1">
            <a:extLst>
              <a:ext uri="{FF2B5EF4-FFF2-40B4-BE49-F238E27FC236}">
                <a16:creationId xmlns:a16="http://schemas.microsoft.com/office/drawing/2014/main" id="{7418B557-9FC5-842D-C82D-FB7099786870}"/>
              </a:ext>
            </a:extLst>
          </p:cNvPr>
          <p:cNvGraphicFramePr>
            <a:graphicFrameLocks noChangeAspect="1"/>
          </p:cNvGraphicFramePr>
          <p:nvPr>
            <p:custDataLst>
              <p:tags r:id="rId1"/>
            </p:custDataLst>
          </p:nvPr>
        </p:nvGraphicFramePr>
        <p:xfrm>
          <a:off x="5822" y="4235"/>
          <a:ext cx="4235" cy="4235"/>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5" name="think-cell data - do not delete" hidden="1">
                        <a:extLst>
                          <a:ext uri="{FF2B5EF4-FFF2-40B4-BE49-F238E27FC236}">
                            <a16:creationId xmlns:a16="http://schemas.microsoft.com/office/drawing/2014/main" id="{7418B557-9FC5-842D-C82D-FB7099786870}"/>
                          </a:ext>
                        </a:extLst>
                      </p:cNvPr>
                      <p:cNvPicPr/>
                      <p:nvPr/>
                    </p:nvPicPr>
                    <p:blipFill>
                      <a:blip r:embed="rId5"/>
                      <a:stretch>
                        <a:fillRect/>
                      </a:stretch>
                    </p:blipFill>
                    <p:spPr>
                      <a:xfrm>
                        <a:off x="5822" y="4235"/>
                        <a:ext cx="4235" cy="4235"/>
                      </a:xfrm>
                      <a:prstGeom prst="rect">
                        <a:avLst/>
                      </a:prstGeom>
                    </p:spPr>
                  </p:pic>
                </p:oleObj>
              </mc:Fallback>
            </mc:AlternateContent>
          </a:graphicData>
        </a:graphic>
      </p:graphicFrame>
      <p:grpSp>
        <p:nvGrpSpPr>
          <p:cNvPr id="2" name="Group 1">
            <a:extLst>
              <a:ext uri="{FF2B5EF4-FFF2-40B4-BE49-F238E27FC236}">
                <a16:creationId xmlns:a16="http://schemas.microsoft.com/office/drawing/2014/main" id="{9317B240-1C8B-6145-D3D0-62A75590B273}"/>
              </a:ext>
            </a:extLst>
          </p:cNvPr>
          <p:cNvGrpSpPr/>
          <p:nvPr/>
        </p:nvGrpSpPr>
        <p:grpSpPr>
          <a:xfrm>
            <a:off x="18186178" y="6420336"/>
            <a:ext cx="1883565" cy="451237"/>
            <a:chOff x="6268077" y="3404511"/>
            <a:chExt cx="706337" cy="169214"/>
          </a:xfrm>
        </p:grpSpPr>
        <p:sp>
          <p:nvSpPr>
            <p:cNvPr id="4" name="Isosceles Triangle 3">
              <a:extLst>
                <a:ext uri="{FF2B5EF4-FFF2-40B4-BE49-F238E27FC236}">
                  <a16:creationId xmlns:a16="http://schemas.microsoft.com/office/drawing/2014/main" id="{D0863D3F-6241-FDCD-5EFC-770C8EEC9AA2}"/>
                </a:ext>
              </a:extLst>
            </p:cNvPr>
            <p:cNvSpPr/>
            <p:nvPr/>
          </p:nvSpPr>
          <p:spPr bwMode="auto">
            <a:xfrm rot="10800000">
              <a:off x="6289668" y="3425130"/>
              <a:ext cx="642098" cy="148595"/>
            </a:xfrm>
            <a:prstGeom prst="triangle">
              <a:avLst/>
            </a:prstGeom>
            <a:noFill/>
            <a:ln w="19050">
              <a:solidFill>
                <a:schemeClr val="accent2">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defRPr/>
              </a:pPr>
              <a:endParaRPr lang="en-US" sz="1333" dirty="0">
                <a:solidFill>
                  <a:srgbClr val="FFFFFF"/>
                </a:solidFill>
              </a:endParaRPr>
            </a:p>
          </p:txBody>
        </p:sp>
        <p:sp>
          <p:nvSpPr>
            <p:cNvPr id="43" name="Rectangle 42">
              <a:extLst>
                <a:ext uri="{FF2B5EF4-FFF2-40B4-BE49-F238E27FC236}">
                  <a16:creationId xmlns:a16="http://schemas.microsoft.com/office/drawing/2014/main" id="{7EE83078-5446-49D2-BAE6-F9333E677C66}"/>
                </a:ext>
              </a:extLst>
            </p:cNvPr>
            <p:cNvSpPr/>
            <p:nvPr/>
          </p:nvSpPr>
          <p:spPr bwMode="auto">
            <a:xfrm>
              <a:off x="6268077" y="3404511"/>
              <a:ext cx="706337" cy="71789"/>
            </a:xfrm>
            <a:prstGeom prst="rect">
              <a:avLst/>
            </a:prstGeom>
            <a:solidFill>
              <a:schemeClr val="bg1"/>
            </a:solidFill>
            <a:ln w="762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defRPr/>
              </a:pPr>
              <a:endParaRPr lang="en-US" sz="1333" dirty="0">
                <a:solidFill>
                  <a:srgbClr val="FFFFFF"/>
                </a:solidFill>
              </a:endParaRPr>
            </a:p>
          </p:txBody>
        </p:sp>
      </p:grpSp>
      <p:sp>
        <p:nvSpPr>
          <p:cNvPr id="44" name="Google Shape;289;p45">
            <a:extLst>
              <a:ext uri="{FF2B5EF4-FFF2-40B4-BE49-F238E27FC236}">
                <a16:creationId xmlns:a16="http://schemas.microsoft.com/office/drawing/2014/main" id="{F6FAE15F-53FF-9177-577C-DC7523D19702}"/>
              </a:ext>
            </a:extLst>
          </p:cNvPr>
          <p:cNvSpPr txBox="1"/>
          <p:nvPr/>
        </p:nvSpPr>
        <p:spPr>
          <a:xfrm>
            <a:off x="636087" y="4576639"/>
            <a:ext cx="4852776" cy="6993197"/>
          </a:xfrm>
          <a:prstGeom prst="rect">
            <a:avLst/>
          </a:prstGeom>
          <a:noFill/>
          <a:ln>
            <a:noFill/>
          </a:ln>
        </p:spPr>
        <p:txBody>
          <a:bodyPr spcFirstLastPara="1" wrap="square" lIns="0" tIns="0" rIns="0" bIns="0" anchor="t" anchorCtr="0">
            <a:noAutofit/>
          </a:bodyPr>
          <a:lstStyle/>
          <a:p>
            <a:pPr defTabSz="1829335">
              <a:buClr>
                <a:srgbClr val="001141"/>
              </a:buClr>
              <a:buSzPts val="1080"/>
              <a:defRPr/>
            </a:pPr>
            <a:endParaRPr sz="9600" dirty="0">
              <a:solidFill>
                <a:srgbClr val="000000"/>
              </a:solidFill>
              <a:latin typeface="+mj-lt"/>
            </a:endParaRPr>
          </a:p>
        </p:txBody>
      </p:sp>
      <p:grpSp>
        <p:nvGrpSpPr>
          <p:cNvPr id="45" name="Group 44">
            <a:extLst>
              <a:ext uri="{FF2B5EF4-FFF2-40B4-BE49-F238E27FC236}">
                <a16:creationId xmlns:a16="http://schemas.microsoft.com/office/drawing/2014/main" id="{3A845A8E-064C-EBFA-DB44-4C3658CEE15B}"/>
              </a:ext>
            </a:extLst>
          </p:cNvPr>
          <p:cNvGrpSpPr/>
          <p:nvPr/>
        </p:nvGrpSpPr>
        <p:grpSpPr>
          <a:xfrm>
            <a:off x="10266949" y="6181467"/>
            <a:ext cx="1883565" cy="669173"/>
            <a:chOff x="10316589" y="10104477"/>
            <a:chExt cx="2172956" cy="771985"/>
          </a:xfrm>
        </p:grpSpPr>
        <p:sp>
          <p:nvSpPr>
            <p:cNvPr id="46" name="Rectangle 45">
              <a:extLst>
                <a:ext uri="{FF2B5EF4-FFF2-40B4-BE49-F238E27FC236}">
                  <a16:creationId xmlns:a16="http://schemas.microsoft.com/office/drawing/2014/main" id="{79EE2884-C45E-F17A-4AD8-8F1F9DCA8349}"/>
                </a:ext>
              </a:extLst>
            </p:cNvPr>
            <p:cNvSpPr/>
            <p:nvPr/>
          </p:nvSpPr>
          <p:spPr bwMode="auto">
            <a:xfrm>
              <a:off x="10316589" y="10104477"/>
              <a:ext cx="2172956" cy="220850"/>
            </a:xfrm>
            <a:prstGeom prst="rect">
              <a:avLst/>
            </a:prstGeom>
            <a:solidFill>
              <a:schemeClr val="bg1"/>
            </a:solidFill>
            <a:ln w="762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defRPr/>
              </a:pPr>
              <a:endParaRPr lang="en-US" sz="1333" dirty="0">
                <a:solidFill>
                  <a:srgbClr val="FFFFFF"/>
                </a:solidFill>
              </a:endParaRPr>
            </a:p>
          </p:txBody>
        </p:sp>
        <p:grpSp>
          <p:nvGrpSpPr>
            <p:cNvPr id="47" name="Group 46">
              <a:extLst>
                <a:ext uri="{FF2B5EF4-FFF2-40B4-BE49-F238E27FC236}">
                  <a16:creationId xmlns:a16="http://schemas.microsoft.com/office/drawing/2014/main" id="{BCCC5ADA-FC10-5912-F211-DF53A4D68C36}"/>
                </a:ext>
              </a:extLst>
            </p:cNvPr>
            <p:cNvGrpSpPr/>
            <p:nvPr/>
          </p:nvGrpSpPr>
          <p:grpSpPr>
            <a:xfrm>
              <a:off x="10316589" y="10295704"/>
              <a:ext cx="2172956" cy="580758"/>
              <a:chOff x="5767254" y="10498277"/>
              <a:chExt cx="1864043" cy="1062398"/>
            </a:xfrm>
          </p:grpSpPr>
          <p:sp>
            <p:nvSpPr>
              <p:cNvPr id="48" name="Isosceles Triangle 47">
                <a:extLst>
                  <a:ext uri="{FF2B5EF4-FFF2-40B4-BE49-F238E27FC236}">
                    <a16:creationId xmlns:a16="http://schemas.microsoft.com/office/drawing/2014/main" id="{74545B51-8254-F792-4693-EC3DE58415B1}"/>
                  </a:ext>
                </a:extLst>
              </p:cNvPr>
              <p:cNvSpPr/>
              <p:nvPr/>
            </p:nvSpPr>
            <p:spPr bwMode="auto">
              <a:xfrm rot="10800000">
                <a:off x="5852020" y="10724421"/>
                <a:ext cx="1694517" cy="836254"/>
              </a:xfrm>
              <a:prstGeom prst="triangle">
                <a:avLst/>
              </a:prstGeom>
              <a:noFill/>
              <a:ln w="19050">
                <a:solidFill>
                  <a:schemeClr val="tx2">
                    <a:lumMod val="9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defRPr/>
                </a:pPr>
                <a:endParaRPr lang="en-US" sz="1333" dirty="0">
                  <a:solidFill>
                    <a:srgbClr val="FFFFFF"/>
                  </a:solidFill>
                </a:endParaRPr>
              </a:p>
            </p:txBody>
          </p:sp>
          <p:sp>
            <p:nvSpPr>
              <p:cNvPr id="49" name="Rectangle 48">
                <a:extLst>
                  <a:ext uri="{FF2B5EF4-FFF2-40B4-BE49-F238E27FC236}">
                    <a16:creationId xmlns:a16="http://schemas.microsoft.com/office/drawing/2014/main" id="{D7338C5C-1FFE-4489-9BCD-8DB40FF38628}"/>
                  </a:ext>
                </a:extLst>
              </p:cNvPr>
              <p:cNvSpPr/>
              <p:nvPr/>
            </p:nvSpPr>
            <p:spPr bwMode="auto">
              <a:xfrm>
                <a:off x="5767254" y="10498277"/>
                <a:ext cx="1864043" cy="404008"/>
              </a:xfrm>
              <a:prstGeom prst="rect">
                <a:avLst/>
              </a:prstGeom>
              <a:solidFill>
                <a:schemeClr val="bg1"/>
              </a:solidFill>
              <a:ln w="762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defRPr/>
                </a:pPr>
                <a:endParaRPr lang="en-US" sz="1333" dirty="0">
                  <a:solidFill>
                    <a:srgbClr val="FFFFFF"/>
                  </a:solidFill>
                </a:endParaRPr>
              </a:p>
            </p:txBody>
          </p:sp>
        </p:grpSp>
      </p:grpSp>
      <p:sp>
        <p:nvSpPr>
          <p:cNvPr id="50" name="Google Shape;293;p45">
            <a:extLst>
              <a:ext uri="{FF2B5EF4-FFF2-40B4-BE49-F238E27FC236}">
                <a16:creationId xmlns:a16="http://schemas.microsoft.com/office/drawing/2014/main" id="{8F64778C-E6C6-7716-0C90-8114E33E314C}"/>
              </a:ext>
            </a:extLst>
          </p:cNvPr>
          <p:cNvSpPr txBox="1"/>
          <p:nvPr/>
        </p:nvSpPr>
        <p:spPr>
          <a:xfrm>
            <a:off x="8053652" y="7793066"/>
            <a:ext cx="6977712" cy="820866"/>
          </a:xfrm>
          <a:prstGeom prst="rect">
            <a:avLst/>
          </a:prstGeom>
          <a:noFill/>
          <a:ln>
            <a:noFill/>
          </a:ln>
        </p:spPr>
        <p:txBody>
          <a:bodyPr spcFirstLastPara="1" wrap="square" lIns="0" tIns="0" rIns="0" bIns="0" anchor="t" anchorCtr="0">
            <a:spAutoFit/>
          </a:bodyPr>
          <a:lstStyle/>
          <a:p>
            <a:pPr defTabSz="4878224">
              <a:buClr>
                <a:srgbClr val="000000"/>
              </a:buClr>
              <a:buSzPts val="1100"/>
              <a:defRPr/>
            </a:pPr>
            <a:r>
              <a:rPr lang="en-US" sz="2667" dirty="0">
                <a:solidFill>
                  <a:srgbClr val="000000"/>
                </a:solidFill>
                <a:ea typeface="IBM Plex Sans Light"/>
                <a:cs typeface="IBM Plex Sans Light"/>
                <a:sym typeface="IBM Plex Sans Light"/>
              </a:rPr>
              <a:t>among Fortune 500 technology, aerospace &amp; defense, financial, telco, and auto companies</a:t>
            </a:r>
            <a:endParaRPr sz="2667" dirty="0">
              <a:solidFill>
                <a:schemeClr val="accent1"/>
              </a:solidFill>
            </a:endParaRPr>
          </a:p>
        </p:txBody>
      </p:sp>
      <p:grpSp>
        <p:nvGrpSpPr>
          <p:cNvPr id="51" name="Group 50">
            <a:extLst>
              <a:ext uri="{FF2B5EF4-FFF2-40B4-BE49-F238E27FC236}">
                <a16:creationId xmlns:a16="http://schemas.microsoft.com/office/drawing/2014/main" id="{F5C9BB54-C2DE-2DE5-54A4-C24A8CA492F3}"/>
              </a:ext>
            </a:extLst>
          </p:cNvPr>
          <p:cNvGrpSpPr/>
          <p:nvPr/>
        </p:nvGrpSpPr>
        <p:grpSpPr>
          <a:xfrm>
            <a:off x="8596349" y="940172"/>
            <a:ext cx="5213005" cy="5701560"/>
            <a:chOff x="3394375" y="299455"/>
            <a:chExt cx="1954877" cy="2138085"/>
          </a:xfrm>
        </p:grpSpPr>
        <p:sp>
          <p:nvSpPr>
            <p:cNvPr id="53" name="Hexagon 52">
              <a:extLst>
                <a:ext uri="{FF2B5EF4-FFF2-40B4-BE49-F238E27FC236}">
                  <a16:creationId xmlns:a16="http://schemas.microsoft.com/office/drawing/2014/main" id="{F11787C6-872B-2ACC-6AED-47CEF5ADE5B6}"/>
                </a:ext>
              </a:extLst>
            </p:cNvPr>
            <p:cNvSpPr/>
            <p:nvPr/>
          </p:nvSpPr>
          <p:spPr bwMode="auto">
            <a:xfrm rot="5400000">
              <a:off x="3302771" y="391059"/>
              <a:ext cx="2138085" cy="1954877"/>
            </a:xfrm>
            <a:prstGeom prst="hexagon">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defRPr/>
              </a:pPr>
              <a:endParaRPr lang="en-US" sz="1333" dirty="0">
                <a:solidFill>
                  <a:srgbClr val="FFFFFF"/>
                </a:solidFill>
                <a:latin typeface="+mj-lt"/>
              </a:endParaRPr>
            </a:p>
          </p:txBody>
        </p:sp>
        <p:grpSp>
          <p:nvGrpSpPr>
            <p:cNvPr id="55" name="Group 54">
              <a:extLst>
                <a:ext uri="{FF2B5EF4-FFF2-40B4-BE49-F238E27FC236}">
                  <a16:creationId xmlns:a16="http://schemas.microsoft.com/office/drawing/2014/main" id="{DB0B2308-6C38-06D4-14C8-11BF70D8313D}"/>
                </a:ext>
              </a:extLst>
            </p:cNvPr>
            <p:cNvGrpSpPr/>
            <p:nvPr/>
          </p:nvGrpSpPr>
          <p:grpSpPr>
            <a:xfrm>
              <a:off x="3507743" y="489567"/>
              <a:ext cx="1800279" cy="1749717"/>
              <a:chOff x="7017602" y="3934107"/>
              <a:chExt cx="6190927" cy="6017051"/>
            </a:xfrm>
            <a:noFill/>
          </p:grpSpPr>
          <p:sp>
            <p:nvSpPr>
              <p:cNvPr id="56" name="Oval 55">
                <a:extLst>
                  <a:ext uri="{FF2B5EF4-FFF2-40B4-BE49-F238E27FC236}">
                    <a16:creationId xmlns:a16="http://schemas.microsoft.com/office/drawing/2014/main" id="{8CBA76A3-AEEF-4650-86CC-1359BCD78A7D}"/>
                  </a:ext>
                </a:extLst>
              </p:cNvPr>
              <p:cNvSpPr/>
              <p:nvPr/>
            </p:nvSpPr>
            <p:spPr bwMode="auto">
              <a:xfrm>
                <a:off x="7191478" y="3934107"/>
                <a:ext cx="6017051" cy="6017051"/>
              </a:xfrm>
              <a:prstGeom prst="ellipse">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defRPr/>
                </a:pPr>
                <a:endParaRPr lang="en-US" sz="1333" dirty="0">
                  <a:solidFill>
                    <a:srgbClr val="FFFFFF"/>
                  </a:solidFill>
                  <a:latin typeface="+mj-lt"/>
                </a:endParaRPr>
              </a:p>
            </p:txBody>
          </p:sp>
          <p:pic>
            <p:nvPicPr>
              <p:cNvPr id="57" name="Google Shape;290;p45">
                <a:extLst>
                  <a:ext uri="{FF2B5EF4-FFF2-40B4-BE49-F238E27FC236}">
                    <a16:creationId xmlns:a16="http://schemas.microsoft.com/office/drawing/2014/main" id="{A90C7608-2FE2-A11E-7D33-F655E0265366}"/>
                  </a:ext>
                </a:extLst>
              </p:cNvPr>
              <p:cNvPicPr preferRelativeResize="0"/>
              <p:nvPr/>
            </p:nvPicPr>
            <p:blipFill rotWithShape="1">
              <a:blip r:embed="rId6">
                <a:alphaModFix/>
              </a:blip>
              <a:srcRect/>
              <a:stretch/>
            </p:blipFill>
            <p:spPr>
              <a:xfrm>
                <a:off x="7860740" y="5353286"/>
                <a:ext cx="4097635" cy="1392563"/>
              </a:xfrm>
              <a:prstGeom prst="rect">
                <a:avLst/>
              </a:prstGeom>
              <a:grpFill/>
              <a:ln>
                <a:noFill/>
              </a:ln>
            </p:spPr>
          </p:pic>
          <p:sp>
            <p:nvSpPr>
              <p:cNvPr id="58" name="TextBox 57">
                <a:extLst>
                  <a:ext uri="{FF2B5EF4-FFF2-40B4-BE49-F238E27FC236}">
                    <a16:creationId xmlns:a16="http://schemas.microsoft.com/office/drawing/2014/main" id="{6A590C12-026C-3692-B96B-5C3501B84B55}"/>
                  </a:ext>
                </a:extLst>
              </p:cNvPr>
              <p:cNvSpPr txBox="1"/>
              <p:nvPr/>
            </p:nvSpPr>
            <p:spPr>
              <a:xfrm>
                <a:off x="7017602" y="7128258"/>
                <a:ext cx="5816166" cy="1666987"/>
              </a:xfrm>
              <a:prstGeom prst="rect">
                <a:avLst/>
              </a:prstGeom>
              <a:grpFill/>
            </p:spPr>
            <p:txBody>
              <a:bodyPr wrap="square" lIns="0" tIns="0" rIns="0" bIns="0" rtlCol="0">
                <a:spAutoFit/>
              </a:bodyPr>
              <a:lstStyle>
                <a:defPPr>
                  <a:defRPr lang="en-US"/>
                </a:defPPr>
                <a:lvl1pPr defTabSz="1029284">
                  <a:defRPr sz="1000">
                    <a:latin typeface="IBM Plex Sans Light" panose="020B0403050203000203" pitchFamily="34" charset="0"/>
                    <a:ea typeface="IBM Plex Sans" charset="0"/>
                    <a:cs typeface="IBM Plex Sans" charset="0"/>
                  </a:defRPr>
                </a:lvl1pPr>
              </a:lstStyle>
              <a:p>
                <a:pPr algn="ctr" defTabSz="7319537">
                  <a:defRPr/>
                </a:pPr>
                <a:r>
                  <a:rPr lang="en-US" sz="2800" dirty="0">
                    <a:solidFill>
                      <a:srgbClr val="000000"/>
                    </a:solidFill>
                    <a:latin typeface="+mj-lt"/>
                  </a:rPr>
                  <a:t>The industry’s leading </a:t>
                </a:r>
                <a:r>
                  <a:rPr lang="en-US" sz="2800" dirty="0">
                    <a:solidFill>
                      <a:schemeClr val="accent1"/>
                    </a:solidFill>
                    <a:latin typeface="+mj-lt"/>
                  </a:rPr>
                  <a:t>unified hybrid cloud app platform</a:t>
                </a:r>
              </a:p>
            </p:txBody>
          </p:sp>
        </p:grpSp>
      </p:grpSp>
      <p:grpSp>
        <p:nvGrpSpPr>
          <p:cNvPr id="59" name="Group 58">
            <a:extLst>
              <a:ext uri="{FF2B5EF4-FFF2-40B4-BE49-F238E27FC236}">
                <a16:creationId xmlns:a16="http://schemas.microsoft.com/office/drawing/2014/main" id="{1B8F3ADF-7226-4ED8-57D6-78777BA50525}"/>
              </a:ext>
            </a:extLst>
          </p:cNvPr>
          <p:cNvGrpSpPr/>
          <p:nvPr/>
        </p:nvGrpSpPr>
        <p:grpSpPr>
          <a:xfrm>
            <a:off x="16484786" y="951431"/>
            <a:ext cx="5213005" cy="5701563"/>
            <a:chOff x="6181199" y="303677"/>
            <a:chExt cx="1954877" cy="2138086"/>
          </a:xfrm>
        </p:grpSpPr>
        <p:sp>
          <p:nvSpPr>
            <p:cNvPr id="60" name="Hexagon 59">
              <a:extLst>
                <a:ext uri="{FF2B5EF4-FFF2-40B4-BE49-F238E27FC236}">
                  <a16:creationId xmlns:a16="http://schemas.microsoft.com/office/drawing/2014/main" id="{BDE87B68-3F92-20C3-21DA-7439B7A9E2BD}"/>
                </a:ext>
              </a:extLst>
            </p:cNvPr>
            <p:cNvSpPr/>
            <p:nvPr/>
          </p:nvSpPr>
          <p:spPr bwMode="auto">
            <a:xfrm rot="5400000">
              <a:off x="6089595" y="395281"/>
              <a:ext cx="2138086" cy="1954877"/>
            </a:xfrm>
            <a:prstGeom prst="hexagon">
              <a:avLst/>
            </a:prstGeom>
            <a:solidFill>
              <a:schemeClr val="accent1">
                <a:alpha val="2901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defRPr/>
              </a:pPr>
              <a:endParaRPr lang="en-US" sz="1333" dirty="0">
                <a:solidFill>
                  <a:srgbClr val="FFFFFF"/>
                </a:solidFill>
                <a:latin typeface="+mj-lt"/>
              </a:endParaRPr>
            </a:p>
          </p:txBody>
        </p:sp>
        <p:grpSp>
          <p:nvGrpSpPr>
            <p:cNvPr id="61" name="Group 60">
              <a:extLst>
                <a:ext uri="{FF2B5EF4-FFF2-40B4-BE49-F238E27FC236}">
                  <a16:creationId xmlns:a16="http://schemas.microsoft.com/office/drawing/2014/main" id="{F20C6436-4E8D-1AC9-A075-2008D585EAD9}"/>
                </a:ext>
              </a:extLst>
            </p:cNvPr>
            <p:cNvGrpSpPr/>
            <p:nvPr/>
          </p:nvGrpSpPr>
          <p:grpSpPr>
            <a:xfrm>
              <a:off x="6283780" y="433058"/>
              <a:ext cx="1749717" cy="1749718"/>
              <a:chOff x="16904869" y="4060553"/>
              <a:chExt cx="6017051" cy="6017051"/>
            </a:xfrm>
          </p:grpSpPr>
          <p:sp>
            <p:nvSpPr>
              <p:cNvPr id="62" name="Oval 61">
                <a:extLst>
                  <a:ext uri="{FF2B5EF4-FFF2-40B4-BE49-F238E27FC236}">
                    <a16:creationId xmlns:a16="http://schemas.microsoft.com/office/drawing/2014/main" id="{81E4306C-C495-9A2C-CCEE-B45912075873}"/>
                  </a:ext>
                </a:extLst>
              </p:cNvPr>
              <p:cNvSpPr/>
              <p:nvPr/>
            </p:nvSpPr>
            <p:spPr bwMode="auto">
              <a:xfrm>
                <a:off x="16904869" y="4060553"/>
                <a:ext cx="6017051" cy="6017051"/>
              </a:xfrm>
              <a:prstGeom prst="ellipse">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defRPr/>
                </a:pPr>
                <a:endParaRPr lang="en-US" sz="1333" dirty="0">
                  <a:solidFill>
                    <a:srgbClr val="FFFFFF"/>
                  </a:solidFill>
                  <a:latin typeface="+mj-lt"/>
                </a:endParaRPr>
              </a:p>
            </p:txBody>
          </p:sp>
          <p:sp>
            <p:nvSpPr>
              <p:cNvPr id="63" name="Google Shape;296;p45">
                <a:extLst>
                  <a:ext uri="{FF2B5EF4-FFF2-40B4-BE49-F238E27FC236}">
                    <a16:creationId xmlns:a16="http://schemas.microsoft.com/office/drawing/2014/main" id="{0A3CF4F4-2AF9-5BB7-13D9-97AE06DEDAF1}"/>
                  </a:ext>
                </a:extLst>
              </p:cNvPr>
              <p:cNvSpPr txBox="1"/>
              <p:nvPr/>
            </p:nvSpPr>
            <p:spPr>
              <a:xfrm>
                <a:off x="17851797" y="5570055"/>
                <a:ext cx="4215069" cy="1061710"/>
              </a:xfrm>
              <a:prstGeom prst="rect">
                <a:avLst/>
              </a:prstGeom>
              <a:noFill/>
              <a:ln>
                <a:noFill/>
              </a:ln>
            </p:spPr>
            <p:txBody>
              <a:bodyPr spcFirstLastPara="1" wrap="square" lIns="0" tIns="0" rIns="0" bIns="0" anchor="t" anchorCtr="0">
                <a:noAutofit/>
              </a:bodyPr>
              <a:lstStyle/>
              <a:p>
                <a:pPr defTabSz="4878224">
                  <a:buClr>
                    <a:srgbClr val="001141"/>
                  </a:buClr>
                  <a:buSzPts val="2160"/>
                  <a:defRPr/>
                </a:pPr>
                <a:r>
                  <a:rPr lang="en-US" sz="6400" b="1" dirty="0">
                    <a:solidFill>
                      <a:srgbClr val="000000"/>
                    </a:solidFill>
                    <a:latin typeface="IBM Plex Sans SmBld" panose="020B0703050203000203" pitchFamily="34" charset="0"/>
                    <a:ea typeface="IBM Plex Sans SmBld"/>
                    <a:cs typeface="IBM Plex Sans SmBld"/>
                    <a:sym typeface="IBM Plex Sans SemiBold"/>
                  </a:rPr>
                  <a:t>watson</a:t>
                </a:r>
                <a:r>
                  <a:rPr lang="en-US" sz="6400" b="1" dirty="0">
                    <a:solidFill>
                      <a:srgbClr val="0F62FE"/>
                    </a:solidFill>
                    <a:latin typeface="IBM Plex Sans SmBld" panose="020B0703050203000203" pitchFamily="34" charset="0"/>
                    <a:ea typeface="IBM Plex Sans SmBld"/>
                    <a:cs typeface="IBM Plex Sans SmBld"/>
                    <a:sym typeface="IBM Plex Sans SemiBold"/>
                  </a:rPr>
                  <a:t>x</a:t>
                </a:r>
                <a:endParaRPr sz="3200" dirty="0">
                  <a:solidFill>
                    <a:srgbClr val="000000"/>
                  </a:solidFill>
                  <a:latin typeface="IBM Plex Sans SmBld" panose="020B0703050203000203" pitchFamily="34" charset="0"/>
                </a:endParaRPr>
              </a:p>
            </p:txBody>
          </p:sp>
          <p:sp>
            <p:nvSpPr>
              <p:cNvPr id="64" name="Google Shape;297;p45">
                <a:extLst>
                  <a:ext uri="{FF2B5EF4-FFF2-40B4-BE49-F238E27FC236}">
                    <a16:creationId xmlns:a16="http://schemas.microsoft.com/office/drawing/2014/main" id="{08CD93CF-BFF0-DF26-FD5E-B6CCA62F4E30}"/>
                  </a:ext>
                </a:extLst>
              </p:cNvPr>
              <p:cNvSpPr txBox="1"/>
              <p:nvPr/>
            </p:nvSpPr>
            <p:spPr>
              <a:xfrm>
                <a:off x="17035508" y="7522383"/>
                <a:ext cx="5808556" cy="1111323"/>
              </a:xfrm>
              <a:prstGeom prst="rect">
                <a:avLst/>
              </a:prstGeom>
              <a:noFill/>
              <a:ln>
                <a:noFill/>
              </a:ln>
            </p:spPr>
            <p:txBody>
              <a:bodyPr spcFirstLastPara="1" wrap="square" lIns="0" tIns="0" rIns="0" bIns="0" anchor="t" anchorCtr="0">
                <a:spAutoFit/>
              </a:bodyPr>
              <a:lstStyle/>
              <a:p>
                <a:pPr algn="ctr" defTabSz="4878224">
                  <a:buClr>
                    <a:srgbClr val="000000"/>
                  </a:buClr>
                  <a:buSzPts val="1100"/>
                  <a:defRPr/>
                </a:pPr>
                <a:r>
                  <a:rPr lang="en-US" sz="2800" dirty="0">
                    <a:solidFill>
                      <a:srgbClr val="000000"/>
                    </a:solidFill>
                    <a:latin typeface="+mj-lt"/>
                    <a:ea typeface="IBM Plex Sans Light"/>
                    <a:cs typeface="IBM Plex Sans Light"/>
                    <a:sym typeface="IBM Plex Sans Light"/>
                  </a:rPr>
                  <a:t>Enterprise-ready generative </a:t>
                </a:r>
                <a:r>
                  <a:rPr lang="en-US" sz="2800" dirty="0">
                    <a:solidFill>
                      <a:srgbClr val="0F62FE"/>
                    </a:solidFill>
                    <a:latin typeface="+mj-lt"/>
                    <a:ea typeface="IBM Plex Sans Light"/>
                    <a:cs typeface="IBM Plex Sans Light"/>
                    <a:sym typeface="IBM Plex Sans Light"/>
                  </a:rPr>
                  <a:t>AI and data platform</a:t>
                </a:r>
                <a:endParaRPr sz="3200" dirty="0">
                  <a:solidFill>
                    <a:srgbClr val="000000"/>
                  </a:solidFill>
                  <a:latin typeface="+mj-lt"/>
                </a:endParaRPr>
              </a:p>
            </p:txBody>
          </p:sp>
        </p:grpSp>
      </p:grpSp>
      <p:sp>
        <p:nvSpPr>
          <p:cNvPr id="65" name="Google Shape;294;p45">
            <a:extLst>
              <a:ext uri="{FF2B5EF4-FFF2-40B4-BE49-F238E27FC236}">
                <a16:creationId xmlns:a16="http://schemas.microsoft.com/office/drawing/2014/main" id="{F4ED4574-0039-0067-C86B-AC4CFB338C1B}"/>
              </a:ext>
            </a:extLst>
          </p:cNvPr>
          <p:cNvSpPr txBox="1"/>
          <p:nvPr/>
        </p:nvSpPr>
        <p:spPr>
          <a:xfrm>
            <a:off x="8746435" y="9201469"/>
            <a:ext cx="2435789" cy="410433"/>
          </a:xfrm>
          <a:prstGeom prst="rect">
            <a:avLst/>
          </a:prstGeom>
          <a:noFill/>
          <a:ln>
            <a:noFill/>
          </a:ln>
        </p:spPr>
        <p:txBody>
          <a:bodyPr spcFirstLastPara="1" wrap="square" lIns="0" tIns="0" rIns="0" bIns="0" anchor="t" anchorCtr="0">
            <a:spAutoFit/>
          </a:bodyPr>
          <a:lstStyle/>
          <a:p>
            <a:pPr algn="ctr">
              <a:buClr>
                <a:srgbClr val="FF0000"/>
              </a:buClr>
              <a:buSzPts val="2000"/>
            </a:pPr>
            <a:r>
              <a:rPr lang="en-US" sz="2667" dirty="0">
                <a:solidFill>
                  <a:srgbClr val="0F62FE"/>
                </a:solidFill>
                <a:sym typeface="IBM Plex Sans Medium"/>
              </a:rPr>
              <a:t>468% ROI</a:t>
            </a:r>
            <a:endParaRPr sz="2667" dirty="0">
              <a:solidFill>
                <a:srgbClr val="0F62FE"/>
              </a:solidFill>
            </a:endParaRPr>
          </a:p>
        </p:txBody>
      </p:sp>
      <p:sp>
        <p:nvSpPr>
          <p:cNvPr id="66" name="Google Shape;295;p45">
            <a:extLst>
              <a:ext uri="{FF2B5EF4-FFF2-40B4-BE49-F238E27FC236}">
                <a16:creationId xmlns:a16="http://schemas.microsoft.com/office/drawing/2014/main" id="{D1B55342-2758-FAA4-A4FF-D9C76375C442}"/>
              </a:ext>
            </a:extLst>
          </p:cNvPr>
          <p:cNvSpPr txBox="1"/>
          <p:nvPr/>
        </p:nvSpPr>
        <p:spPr>
          <a:xfrm>
            <a:off x="8468508" y="9680920"/>
            <a:ext cx="3074000" cy="820866"/>
          </a:xfrm>
          <a:prstGeom prst="rect">
            <a:avLst/>
          </a:prstGeom>
          <a:noFill/>
          <a:ln>
            <a:noFill/>
          </a:ln>
        </p:spPr>
        <p:txBody>
          <a:bodyPr spcFirstLastPara="1" wrap="square" lIns="0" tIns="0" rIns="0" bIns="0" anchor="t" anchorCtr="0">
            <a:spAutoFit/>
          </a:bodyPr>
          <a:lstStyle/>
          <a:p>
            <a:pPr algn="ctr">
              <a:buClr>
                <a:srgbClr val="000000"/>
              </a:buClr>
              <a:buSzPts val="1100"/>
            </a:pPr>
            <a:r>
              <a:rPr lang="en-US" sz="2667" dirty="0">
                <a:solidFill>
                  <a:srgbClr val="000000"/>
                </a:solidFill>
                <a:ea typeface="IBM Plex Sans Light"/>
                <a:cs typeface="IBM Plex Sans Light"/>
                <a:sym typeface="IBM Plex Sans Light"/>
              </a:rPr>
              <a:t>Using OpenShift Cloud Services</a:t>
            </a:r>
            <a:r>
              <a:rPr lang="en-US" sz="2667" baseline="30000" dirty="0">
                <a:solidFill>
                  <a:srgbClr val="000000"/>
                </a:solidFill>
                <a:ea typeface="IBM Plex Sans Light"/>
                <a:cs typeface="IBM Plex Sans Light"/>
                <a:sym typeface="IBM Plex Sans Light"/>
              </a:rPr>
              <a:t>1</a:t>
            </a:r>
            <a:endParaRPr sz="2667" baseline="30000" dirty="0">
              <a:solidFill>
                <a:srgbClr val="FF0000"/>
              </a:solidFill>
              <a:ea typeface="IBM Plex Sans Light"/>
              <a:cs typeface="IBM Plex Sans Light"/>
              <a:sym typeface="IBM Plex Sans Light"/>
            </a:endParaRPr>
          </a:p>
        </p:txBody>
      </p:sp>
      <p:sp>
        <p:nvSpPr>
          <p:cNvPr id="67" name="Google Shape;294;p45">
            <a:extLst>
              <a:ext uri="{FF2B5EF4-FFF2-40B4-BE49-F238E27FC236}">
                <a16:creationId xmlns:a16="http://schemas.microsoft.com/office/drawing/2014/main" id="{C547CF52-AB59-1A28-38B1-74C82DE9AC55}"/>
              </a:ext>
            </a:extLst>
          </p:cNvPr>
          <p:cNvSpPr txBox="1"/>
          <p:nvPr/>
        </p:nvSpPr>
        <p:spPr>
          <a:xfrm>
            <a:off x="10465619" y="7311143"/>
            <a:ext cx="2373280" cy="410433"/>
          </a:xfrm>
          <a:prstGeom prst="rect">
            <a:avLst/>
          </a:prstGeom>
          <a:noFill/>
          <a:ln>
            <a:noFill/>
          </a:ln>
        </p:spPr>
        <p:txBody>
          <a:bodyPr spcFirstLastPara="1" wrap="square" lIns="0" tIns="0" rIns="0" bIns="0" anchor="t" anchorCtr="0">
            <a:spAutoFit/>
          </a:bodyPr>
          <a:lstStyle/>
          <a:p>
            <a:pPr>
              <a:buClr>
                <a:srgbClr val="FF0000"/>
              </a:buClr>
              <a:buSzPts val="2000"/>
            </a:pPr>
            <a:r>
              <a:rPr lang="en-US" sz="2667" dirty="0">
                <a:solidFill>
                  <a:srgbClr val="0F62FE"/>
                </a:solidFill>
                <a:sym typeface="IBM Plex Sans Medium"/>
              </a:rPr>
              <a:t>50%+ adoption</a:t>
            </a:r>
            <a:endParaRPr sz="2667" dirty="0">
              <a:solidFill>
                <a:srgbClr val="0F62FE"/>
              </a:solidFill>
            </a:endParaRPr>
          </a:p>
        </p:txBody>
      </p:sp>
      <p:sp>
        <p:nvSpPr>
          <p:cNvPr id="68" name="Google Shape;298;p45">
            <a:extLst>
              <a:ext uri="{FF2B5EF4-FFF2-40B4-BE49-F238E27FC236}">
                <a16:creationId xmlns:a16="http://schemas.microsoft.com/office/drawing/2014/main" id="{B1B404C3-0DF1-7B22-42F2-6725448C2192}"/>
              </a:ext>
            </a:extLst>
          </p:cNvPr>
          <p:cNvSpPr txBox="1"/>
          <p:nvPr/>
        </p:nvSpPr>
        <p:spPr>
          <a:xfrm>
            <a:off x="17058986" y="7328015"/>
            <a:ext cx="868717" cy="410433"/>
          </a:xfrm>
          <a:prstGeom prst="rect">
            <a:avLst/>
          </a:prstGeom>
          <a:noFill/>
          <a:ln>
            <a:noFill/>
          </a:ln>
        </p:spPr>
        <p:txBody>
          <a:bodyPr spcFirstLastPara="1" wrap="square" lIns="0" tIns="0" rIns="0" bIns="0" anchor="t" anchorCtr="0">
            <a:spAutoFit/>
          </a:bodyPr>
          <a:lstStyle/>
          <a:p>
            <a:pPr algn="ctr">
              <a:buClr>
                <a:srgbClr val="0F62FE"/>
              </a:buClr>
              <a:buSzPts val="1100"/>
            </a:pPr>
            <a:r>
              <a:rPr lang="en-US" sz="2667" dirty="0">
                <a:solidFill>
                  <a:srgbClr val="0F62FE"/>
                </a:solidFill>
                <a:ea typeface="IBM Plex Sans"/>
                <a:cs typeface="IBM Plex Sans"/>
                <a:sym typeface="IBM Plex Sans"/>
              </a:rPr>
              <a:t>Open</a:t>
            </a:r>
            <a:endParaRPr sz="2667" dirty="0">
              <a:solidFill>
                <a:srgbClr val="0F62FE"/>
              </a:solidFill>
              <a:ea typeface="IBM Plex Sans"/>
              <a:cs typeface="IBM Plex Sans"/>
              <a:sym typeface="IBM Plex Sans"/>
            </a:endParaRPr>
          </a:p>
        </p:txBody>
      </p:sp>
      <p:sp>
        <p:nvSpPr>
          <p:cNvPr id="69" name="Google Shape;301;p45">
            <a:extLst>
              <a:ext uri="{FF2B5EF4-FFF2-40B4-BE49-F238E27FC236}">
                <a16:creationId xmlns:a16="http://schemas.microsoft.com/office/drawing/2014/main" id="{E187C88E-A11A-B17E-E57A-95FAFB3B750C}"/>
              </a:ext>
            </a:extLst>
          </p:cNvPr>
          <p:cNvSpPr txBox="1"/>
          <p:nvPr/>
        </p:nvSpPr>
        <p:spPr>
          <a:xfrm>
            <a:off x="16672288" y="9201487"/>
            <a:ext cx="1630619" cy="410433"/>
          </a:xfrm>
          <a:prstGeom prst="rect">
            <a:avLst/>
          </a:prstGeom>
          <a:noFill/>
          <a:ln>
            <a:noFill/>
          </a:ln>
        </p:spPr>
        <p:txBody>
          <a:bodyPr spcFirstLastPara="1" wrap="square" lIns="0" tIns="0" rIns="0" bIns="0" anchor="t" anchorCtr="0">
            <a:spAutoFit/>
          </a:bodyPr>
          <a:lstStyle/>
          <a:p>
            <a:pPr algn="ctr">
              <a:buClr>
                <a:srgbClr val="0F62FE"/>
              </a:buClr>
              <a:buSzPts val="1100"/>
            </a:pPr>
            <a:r>
              <a:rPr lang="en-US" sz="2667" dirty="0">
                <a:solidFill>
                  <a:srgbClr val="0F62FE"/>
                </a:solidFill>
                <a:ea typeface="IBM Plex Sans"/>
                <a:cs typeface="IBM Plex Sans"/>
                <a:sym typeface="IBM Plex Sans"/>
              </a:rPr>
              <a:t>Targeted</a:t>
            </a:r>
            <a:endParaRPr sz="2667" dirty="0">
              <a:solidFill>
                <a:srgbClr val="0F62FE"/>
              </a:solidFill>
              <a:ea typeface="IBM Plex Sans"/>
              <a:cs typeface="IBM Plex Sans"/>
              <a:sym typeface="IBM Plex Sans"/>
            </a:endParaRPr>
          </a:p>
        </p:txBody>
      </p:sp>
      <p:sp>
        <p:nvSpPr>
          <p:cNvPr id="70" name="Google Shape;303;p45">
            <a:extLst>
              <a:ext uri="{FF2B5EF4-FFF2-40B4-BE49-F238E27FC236}">
                <a16:creationId xmlns:a16="http://schemas.microsoft.com/office/drawing/2014/main" id="{7FEC701A-E571-075B-C1F8-6449211C95BD}"/>
              </a:ext>
            </a:extLst>
          </p:cNvPr>
          <p:cNvSpPr txBox="1"/>
          <p:nvPr/>
        </p:nvSpPr>
        <p:spPr>
          <a:xfrm>
            <a:off x="20212305" y="7321081"/>
            <a:ext cx="1288853" cy="410433"/>
          </a:xfrm>
          <a:prstGeom prst="rect">
            <a:avLst/>
          </a:prstGeom>
          <a:noFill/>
          <a:ln>
            <a:noFill/>
          </a:ln>
        </p:spPr>
        <p:txBody>
          <a:bodyPr spcFirstLastPara="1" wrap="square" lIns="0" tIns="0" rIns="0" bIns="0" anchor="t" anchorCtr="0">
            <a:spAutoFit/>
          </a:bodyPr>
          <a:lstStyle/>
          <a:p>
            <a:pPr algn="ctr">
              <a:buClr>
                <a:srgbClr val="0F62FE"/>
              </a:buClr>
              <a:buSzPts val="1100"/>
            </a:pPr>
            <a:r>
              <a:rPr lang="en-US" sz="2667" dirty="0">
                <a:solidFill>
                  <a:srgbClr val="0F62FE"/>
                </a:solidFill>
                <a:ea typeface="IBM Plex Sans"/>
                <a:cs typeface="IBM Plex Sans"/>
                <a:sym typeface="IBM Plex Sans"/>
              </a:rPr>
              <a:t>Trusted</a:t>
            </a:r>
            <a:endParaRPr sz="2667" dirty="0">
              <a:solidFill>
                <a:srgbClr val="0F62FE"/>
              </a:solidFill>
              <a:ea typeface="IBM Plex Sans"/>
              <a:cs typeface="IBM Plex Sans"/>
              <a:sym typeface="IBM Plex Sans"/>
            </a:endParaRPr>
          </a:p>
        </p:txBody>
      </p:sp>
      <p:sp>
        <p:nvSpPr>
          <p:cNvPr id="71" name="Google Shape;305;p45">
            <a:extLst>
              <a:ext uri="{FF2B5EF4-FFF2-40B4-BE49-F238E27FC236}">
                <a16:creationId xmlns:a16="http://schemas.microsoft.com/office/drawing/2014/main" id="{E46E8056-6274-CFFB-4AA9-CDDF971E9EE1}"/>
              </a:ext>
            </a:extLst>
          </p:cNvPr>
          <p:cNvSpPr txBox="1"/>
          <p:nvPr/>
        </p:nvSpPr>
        <p:spPr>
          <a:xfrm>
            <a:off x="19819457" y="9235183"/>
            <a:ext cx="2050053" cy="410433"/>
          </a:xfrm>
          <a:prstGeom prst="rect">
            <a:avLst/>
          </a:prstGeom>
          <a:noFill/>
          <a:ln>
            <a:noFill/>
          </a:ln>
        </p:spPr>
        <p:txBody>
          <a:bodyPr spcFirstLastPara="1" wrap="square" lIns="0" tIns="0" rIns="0" bIns="0" anchor="t" anchorCtr="0">
            <a:spAutoFit/>
          </a:bodyPr>
          <a:lstStyle/>
          <a:p>
            <a:pPr algn="ctr">
              <a:buClr>
                <a:srgbClr val="0F62FE"/>
              </a:buClr>
              <a:buSzPts val="1100"/>
            </a:pPr>
            <a:r>
              <a:rPr lang="en-US" sz="2667" dirty="0">
                <a:solidFill>
                  <a:srgbClr val="0F62FE"/>
                </a:solidFill>
                <a:ea typeface="IBM Plex Sans"/>
                <a:cs typeface="IBM Plex Sans"/>
                <a:sym typeface="IBM Plex Sans"/>
              </a:rPr>
              <a:t>Empowering</a:t>
            </a:r>
            <a:endParaRPr sz="2667" dirty="0">
              <a:solidFill>
                <a:srgbClr val="0F62FE"/>
              </a:solidFill>
              <a:ea typeface="IBM Plex Sans"/>
              <a:cs typeface="IBM Plex Sans"/>
              <a:sym typeface="IBM Plex Sans"/>
            </a:endParaRPr>
          </a:p>
        </p:txBody>
      </p:sp>
      <p:sp>
        <p:nvSpPr>
          <p:cNvPr id="72" name="Google Shape;299;p45">
            <a:extLst>
              <a:ext uri="{FF2B5EF4-FFF2-40B4-BE49-F238E27FC236}">
                <a16:creationId xmlns:a16="http://schemas.microsoft.com/office/drawing/2014/main" id="{33D2426B-9DB7-8F29-A8C5-32C6F25A3BD1}"/>
              </a:ext>
            </a:extLst>
          </p:cNvPr>
          <p:cNvSpPr txBox="1"/>
          <p:nvPr/>
        </p:nvSpPr>
        <p:spPr>
          <a:xfrm>
            <a:off x="15998279" y="7738383"/>
            <a:ext cx="2988696" cy="1231299"/>
          </a:xfrm>
          <a:prstGeom prst="rect">
            <a:avLst/>
          </a:prstGeom>
          <a:noFill/>
          <a:ln>
            <a:noFill/>
          </a:ln>
        </p:spPr>
        <p:txBody>
          <a:bodyPr spcFirstLastPara="1" wrap="square" lIns="0" tIns="0" rIns="0" bIns="0" anchor="t" anchorCtr="0">
            <a:spAutoFit/>
          </a:bodyPr>
          <a:lstStyle/>
          <a:p>
            <a:pPr algn="ctr">
              <a:buClr>
                <a:srgbClr val="000000"/>
              </a:buClr>
              <a:buSzPts val="1100"/>
            </a:pPr>
            <a:r>
              <a:rPr lang="en-US" sz="2667" dirty="0">
                <a:solidFill>
                  <a:srgbClr val="000000"/>
                </a:solidFill>
                <a:ea typeface="IBM Plex Sans Light"/>
                <a:cs typeface="IBM Plex Sans Light"/>
                <a:sym typeface="IBM Plex Sans Light"/>
              </a:rPr>
              <a:t>Based on the best AI and cloud technologies</a:t>
            </a:r>
            <a:endParaRPr sz="2667" dirty="0">
              <a:solidFill>
                <a:srgbClr val="FF0000"/>
              </a:solidFill>
              <a:ea typeface="IBM Plex Sans Light"/>
              <a:cs typeface="IBM Plex Sans Light"/>
              <a:sym typeface="IBM Plex Sans Light"/>
            </a:endParaRPr>
          </a:p>
        </p:txBody>
      </p:sp>
      <p:sp>
        <p:nvSpPr>
          <p:cNvPr id="73" name="Google Shape;302;p45">
            <a:extLst>
              <a:ext uri="{FF2B5EF4-FFF2-40B4-BE49-F238E27FC236}">
                <a16:creationId xmlns:a16="http://schemas.microsoft.com/office/drawing/2014/main" id="{9AE1FD6B-E5F8-54E7-4356-5AA0AA555D76}"/>
              </a:ext>
            </a:extLst>
          </p:cNvPr>
          <p:cNvSpPr txBox="1"/>
          <p:nvPr/>
        </p:nvSpPr>
        <p:spPr>
          <a:xfrm>
            <a:off x="15998276" y="9679265"/>
            <a:ext cx="2988696" cy="1231299"/>
          </a:xfrm>
          <a:prstGeom prst="rect">
            <a:avLst/>
          </a:prstGeom>
          <a:noFill/>
          <a:ln>
            <a:noFill/>
          </a:ln>
        </p:spPr>
        <p:txBody>
          <a:bodyPr spcFirstLastPara="1" wrap="square" lIns="0" tIns="0" rIns="0" bIns="0" anchor="t" anchorCtr="0">
            <a:spAutoFit/>
          </a:bodyPr>
          <a:lstStyle/>
          <a:p>
            <a:pPr algn="ctr">
              <a:buClr>
                <a:srgbClr val="000000"/>
              </a:buClr>
              <a:buSzPts val="1100"/>
            </a:pPr>
            <a:r>
              <a:rPr lang="en-US" sz="2667" dirty="0">
                <a:solidFill>
                  <a:srgbClr val="000000"/>
                </a:solidFill>
                <a:ea typeface="IBM Plex Sans Light"/>
                <a:cs typeface="IBM Plex Sans Light"/>
                <a:sym typeface="IBM Plex Sans Light"/>
              </a:rPr>
              <a:t>Designed for targeted business use cases</a:t>
            </a:r>
            <a:endParaRPr sz="2667" dirty="0">
              <a:solidFill>
                <a:srgbClr val="FF0000"/>
              </a:solidFill>
              <a:ea typeface="IBM Plex Sans Light"/>
              <a:cs typeface="IBM Plex Sans Light"/>
              <a:sym typeface="IBM Plex Sans Light"/>
            </a:endParaRPr>
          </a:p>
        </p:txBody>
      </p:sp>
      <p:sp>
        <p:nvSpPr>
          <p:cNvPr id="74" name="Google Shape;304;p45">
            <a:extLst>
              <a:ext uri="{FF2B5EF4-FFF2-40B4-BE49-F238E27FC236}">
                <a16:creationId xmlns:a16="http://schemas.microsoft.com/office/drawing/2014/main" id="{0BA15730-C62A-1007-892F-C90FEC374BD9}"/>
              </a:ext>
            </a:extLst>
          </p:cNvPr>
          <p:cNvSpPr txBox="1"/>
          <p:nvPr/>
        </p:nvSpPr>
        <p:spPr>
          <a:xfrm>
            <a:off x="19265842" y="7742452"/>
            <a:ext cx="3401512" cy="1231299"/>
          </a:xfrm>
          <a:prstGeom prst="rect">
            <a:avLst/>
          </a:prstGeom>
          <a:noFill/>
          <a:ln>
            <a:noFill/>
          </a:ln>
        </p:spPr>
        <p:txBody>
          <a:bodyPr spcFirstLastPara="1" wrap="square" lIns="0" tIns="0" rIns="0" bIns="0" anchor="t" anchorCtr="0">
            <a:spAutoFit/>
          </a:bodyPr>
          <a:lstStyle/>
          <a:p>
            <a:pPr algn="ctr">
              <a:buClr>
                <a:srgbClr val="000000"/>
              </a:buClr>
              <a:buSzPts val="1100"/>
            </a:pPr>
            <a:r>
              <a:rPr lang="en-US" sz="2667" dirty="0">
                <a:solidFill>
                  <a:srgbClr val="000000"/>
                </a:solidFill>
                <a:ea typeface="IBM Plex Sans Light"/>
                <a:cs typeface="IBM Plex Sans Light"/>
                <a:sym typeface="IBM Plex Sans Light"/>
              </a:rPr>
              <a:t>Built with governance, transparency, and  ethics</a:t>
            </a:r>
            <a:endParaRPr sz="2667" dirty="0">
              <a:solidFill>
                <a:srgbClr val="FF0000"/>
              </a:solidFill>
              <a:ea typeface="IBM Plex Sans Light"/>
              <a:cs typeface="IBM Plex Sans Light"/>
              <a:sym typeface="IBM Plex Sans Light"/>
            </a:endParaRPr>
          </a:p>
        </p:txBody>
      </p:sp>
      <p:sp>
        <p:nvSpPr>
          <p:cNvPr id="75" name="Google Shape;306;p45">
            <a:extLst>
              <a:ext uri="{FF2B5EF4-FFF2-40B4-BE49-F238E27FC236}">
                <a16:creationId xmlns:a16="http://schemas.microsoft.com/office/drawing/2014/main" id="{FF9243E6-5BB8-81FD-4EE3-04BFE0716C89}"/>
              </a:ext>
            </a:extLst>
          </p:cNvPr>
          <p:cNvSpPr txBox="1"/>
          <p:nvPr/>
        </p:nvSpPr>
        <p:spPr>
          <a:xfrm>
            <a:off x="19137603" y="9679264"/>
            <a:ext cx="3413760" cy="1231299"/>
          </a:xfrm>
          <a:prstGeom prst="rect">
            <a:avLst/>
          </a:prstGeom>
          <a:noFill/>
          <a:ln>
            <a:noFill/>
          </a:ln>
        </p:spPr>
        <p:txBody>
          <a:bodyPr spcFirstLastPara="1" wrap="square" lIns="0" tIns="0" rIns="0" bIns="0" anchor="t" anchorCtr="0">
            <a:spAutoFit/>
          </a:bodyPr>
          <a:lstStyle/>
          <a:p>
            <a:pPr algn="ctr">
              <a:buClr>
                <a:srgbClr val="000000"/>
              </a:buClr>
              <a:buSzPts val="1100"/>
            </a:pPr>
            <a:r>
              <a:rPr lang="en-US" sz="2667" dirty="0">
                <a:solidFill>
                  <a:srgbClr val="000000"/>
                </a:solidFill>
                <a:ea typeface="IBM Plex Sans Light"/>
                <a:cs typeface="IBM Plex Sans Light"/>
                <a:sym typeface="IBM Plex Sans Light"/>
              </a:rPr>
              <a:t>Bring your own data and models, and </a:t>
            </a:r>
            <a:br>
              <a:rPr lang="en-US" sz="2667" dirty="0">
                <a:solidFill>
                  <a:srgbClr val="000000"/>
                </a:solidFill>
                <a:ea typeface="IBM Plex Sans Light"/>
                <a:cs typeface="IBM Plex Sans Light"/>
                <a:sym typeface="IBM Plex Sans Light"/>
              </a:rPr>
            </a:br>
            <a:r>
              <a:rPr lang="en-US" sz="2667" dirty="0">
                <a:solidFill>
                  <a:srgbClr val="000000"/>
                </a:solidFill>
                <a:ea typeface="IBM Plex Sans Light"/>
                <a:cs typeface="IBM Plex Sans Light"/>
                <a:sym typeface="IBM Plex Sans Light"/>
              </a:rPr>
              <a:t>run anywhere </a:t>
            </a:r>
            <a:endParaRPr sz="2667" dirty="0">
              <a:solidFill>
                <a:srgbClr val="FF0000"/>
              </a:solidFill>
              <a:ea typeface="IBM Plex Sans Light"/>
              <a:cs typeface="IBM Plex Sans Light"/>
              <a:sym typeface="IBM Plex Sans Light"/>
            </a:endParaRPr>
          </a:p>
        </p:txBody>
      </p:sp>
      <p:sp>
        <p:nvSpPr>
          <p:cNvPr id="76" name="Google Shape;312;p45">
            <a:extLst>
              <a:ext uri="{FF2B5EF4-FFF2-40B4-BE49-F238E27FC236}">
                <a16:creationId xmlns:a16="http://schemas.microsoft.com/office/drawing/2014/main" id="{C21055C5-378A-1A8F-788F-691E4755A55E}"/>
              </a:ext>
            </a:extLst>
          </p:cNvPr>
          <p:cNvSpPr txBox="1"/>
          <p:nvPr/>
        </p:nvSpPr>
        <p:spPr>
          <a:xfrm>
            <a:off x="11748297" y="9201469"/>
            <a:ext cx="2435789" cy="410433"/>
          </a:xfrm>
          <a:prstGeom prst="rect">
            <a:avLst/>
          </a:prstGeom>
          <a:noFill/>
          <a:ln>
            <a:noFill/>
          </a:ln>
        </p:spPr>
        <p:txBody>
          <a:bodyPr spcFirstLastPara="1" wrap="square" lIns="0" tIns="0" rIns="0" bIns="0" anchor="t" anchorCtr="0">
            <a:spAutoFit/>
          </a:bodyPr>
          <a:lstStyle/>
          <a:p>
            <a:pPr algn="ctr">
              <a:buClr>
                <a:srgbClr val="FF0000"/>
              </a:buClr>
              <a:buSzPts val="2000"/>
            </a:pPr>
            <a:r>
              <a:rPr lang="en-US" sz="2667" dirty="0">
                <a:solidFill>
                  <a:srgbClr val="0F62FE"/>
                </a:solidFill>
                <a:sym typeface="IBM Plex Sans Medium"/>
              </a:rPr>
              <a:t>203% ROI</a:t>
            </a:r>
            <a:endParaRPr sz="2667" dirty="0">
              <a:solidFill>
                <a:srgbClr val="0F62FE"/>
              </a:solidFill>
            </a:endParaRPr>
          </a:p>
        </p:txBody>
      </p:sp>
      <p:sp>
        <p:nvSpPr>
          <p:cNvPr id="77" name="Google Shape;313;p45">
            <a:extLst>
              <a:ext uri="{FF2B5EF4-FFF2-40B4-BE49-F238E27FC236}">
                <a16:creationId xmlns:a16="http://schemas.microsoft.com/office/drawing/2014/main" id="{FFB12499-E19E-49D0-0234-9C3A0CA8A561}"/>
              </a:ext>
            </a:extLst>
          </p:cNvPr>
          <p:cNvSpPr txBox="1"/>
          <p:nvPr/>
        </p:nvSpPr>
        <p:spPr>
          <a:xfrm>
            <a:off x="11657629" y="9645616"/>
            <a:ext cx="2711488" cy="820866"/>
          </a:xfrm>
          <a:prstGeom prst="rect">
            <a:avLst/>
          </a:prstGeom>
          <a:noFill/>
          <a:ln>
            <a:noFill/>
          </a:ln>
        </p:spPr>
        <p:txBody>
          <a:bodyPr spcFirstLastPara="1" wrap="square" lIns="0" tIns="0" rIns="0" bIns="0" anchor="t" anchorCtr="0">
            <a:spAutoFit/>
          </a:bodyPr>
          <a:lstStyle/>
          <a:p>
            <a:pPr algn="ctr">
              <a:buClr>
                <a:srgbClr val="000000"/>
              </a:buClr>
              <a:buSzPts val="1100"/>
            </a:pPr>
            <a:r>
              <a:rPr lang="en-US" sz="2667" dirty="0">
                <a:solidFill>
                  <a:srgbClr val="000000"/>
                </a:solidFill>
                <a:ea typeface="IBM Plex Sans Light"/>
                <a:cs typeface="IBM Plex Sans Light"/>
                <a:sym typeface="IBM Plex Sans Light"/>
              </a:rPr>
              <a:t>Using OpenShift </a:t>
            </a:r>
            <a:r>
              <a:rPr lang="en-US" sz="2667" dirty="0">
                <a:ea typeface="IBM Plex Sans Light"/>
                <a:cs typeface="IBM Plex Sans Light"/>
                <a:sym typeface="IBM Plex Sans Light"/>
              </a:rPr>
              <a:t>Platform Plus</a:t>
            </a:r>
            <a:r>
              <a:rPr lang="en-US" sz="2667" baseline="30000" dirty="0">
                <a:solidFill>
                  <a:srgbClr val="000000"/>
                </a:solidFill>
                <a:ea typeface="IBM Plex Sans Light"/>
                <a:cs typeface="IBM Plex Sans Light"/>
                <a:sym typeface="IBM Plex Sans Light"/>
              </a:rPr>
              <a:t>1</a:t>
            </a:r>
            <a:endParaRPr sz="2667" baseline="30000" dirty="0">
              <a:solidFill>
                <a:srgbClr val="FF0000"/>
              </a:solidFill>
              <a:ea typeface="IBM Plex Sans Light"/>
              <a:cs typeface="IBM Plex Sans Light"/>
              <a:sym typeface="IBM Plex Sans Light"/>
            </a:endParaRPr>
          </a:p>
        </p:txBody>
      </p:sp>
      <p:sp>
        <p:nvSpPr>
          <p:cNvPr id="79" name="Content Placeholder 1">
            <a:extLst>
              <a:ext uri="{FF2B5EF4-FFF2-40B4-BE49-F238E27FC236}">
                <a16:creationId xmlns:a16="http://schemas.microsoft.com/office/drawing/2014/main" id="{D1AC7A68-EC42-A765-D059-851C7CD7D5FB}"/>
              </a:ext>
            </a:extLst>
          </p:cNvPr>
          <p:cNvSpPr txBox="1">
            <a:spLocks/>
          </p:cNvSpPr>
          <p:nvPr/>
        </p:nvSpPr>
        <p:spPr>
          <a:xfrm>
            <a:off x="577585" y="5760477"/>
            <a:ext cx="4437694" cy="4201581"/>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a:spcBef>
                <a:spcPts val="0"/>
              </a:spcBef>
              <a:spcAft>
                <a:spcPts val="0"/>
              </a:spcAft>
              <a:buSzPts val="1080"/>
            </a:pPr>
            <a:r>
              <a:rPr lang="en-US" sz="3200" dirty="0">
                <a:solidFill>
                  <a:srgbClr val="000000"/>
                </a:solidFill>
                <a:latin typeface="IBM Plex Sans Light"/>
                <a:ea typeface="IBM Plex Sans Light"/>
                <a:cs typeface="IBM Plex Sans Light"/>
                <a:sym typeface="IBM Plex Sans Light"/>
              </a:rPr>
              <a:t>A platform approach is the strongest enabler of digital transformation.</a:t>
            </a:r>
          </a:p>
          <a:p>
            <a:pPr>
              <a:spcBef>
                <a:spcPts val="0"/>
              </a:spcBef>
              <a:spcAft>
                <a:spcPts val="0"/>
              </a:spcAft>
              <a:buSzPts val="1080"/>
            </a:pPr>
            <a:endParaRPr lang="en-US" sz="3200" dirty="0">
              <a:solidFill>
                <a:srgbClr val="000000"/>
              </a:solidFill>
              <a:latin typeface="IBM Plex Sans Light"/>
              <a:ea typeface="IBM Plex Sans Light"/>
              <a:cs typeface="IBM Plex Sans Light"/>
              <a:sym typeface="IBM Plex Sans Light"/>
            </a:endParaRPr>
          </a:p>
          <a:p>
            <a:pPr>
              <a:spcBef>
                <a:spcPts val="0"/>
              </a:spcBef>
              <a:spcAft>
                <a:spcPts val="0"/>
              </a:spcAft>
              <a:buSzPts val="1080"/>
            </a:pPr>
            <a:r>
              <a:rPr lang="en-US" sz="3200" dirty="0">
                <a:solidFill>
                  <a:srgbClr val="000000"/>
                </a:solidFill>
                <a:latin typeface="IBM Plex Sans Light"/>
                <a:ea typeface="IBM Plex Sans Light"/>
                <a:cs typeface="IBM Plex Sans Light"/>
                <a:sym typeface="IBM Plex Sans Light"/>
              </a:rPr>
              <a:t>IBM offers flexible, secure, open, hybrid cloud, and AI platforms for a multicloud, multi-AI model world.</a:t>
            </a:r>
            <a:endParaRPr lang="en-US" sz="3200" dirty="0"/>
          </a:p>
        </p:txBody>
      </p:sp>
      <p:sp>
        <p:nvSpPr>
          <p:cNvPr id="80" name="Google Shape;288;p45">
            <a:extLst>
              <a:ext uri="{FF2B5EF4-FFF2-40B4-BE49-F238E27FC236}">
                <a16:creationId xmlns:a16="http://schemas.microsoft.com/office/drawing/2014/main" id="{0608AEB1-146A-CB39-E6B3-49A4D191C460}"/>
              </a:ext>
            </a:extLst>
          </p:cNvPr>
          <p:cNvSpPr txBox="1"/>
          <p:nvPr/>
        </p:nvSpPr>
        <p:spPr>
          <a:xfrm>
            <a:off x="524966" y="1708357"/>
            <a:ext cx="4643382" cy="3163867"/>
          </a:xfrm>
          <a:prstGeom prst="rect">
            <a:avLst/>
          </a:prstGeom>
          <a:noFill/>
          <a:ln>
            <a:noFill/>
          </a:ln>
        </p:spPr>
        <p:txBody>
          <a:bodyPr spcFirstLastPara="1" wrap="square" lIns="0" tIns="0" rIns="0" bIns="0" anchor="t" anchorCtr="0">
            <a:noAutofit/>
          </a:bodyPr>
          <a:lstStyle/>
          <a:p>
            <a:pPr>
              <a:buClr>
                <a:srgbClr val="001141"/>
              </a:buClr>
              <a:buSzPts val="2160"/>
            </a:pPr>
            <a:r>
              <a:rPr lang="en-US" sz="4400" dirty="0">
                <a:solidFill>
                  <a:srgbClr val="000000"/>
                </a:solidFill>
                <a:latin typeface="+mj-lt"/>
                <a:ea typeface="IBM Plex Sans Light"/>
                <a:cs typeface="IBM Plex Sans Light"/>
                <a:sym typeface="IBM Plex Sans Light"/>
              </a:rPr>
              <a:t>IBM hybrid cloud + AI platforms </a:t>
            </a:r>
            <a:br>
              <a:rPr lang="en-US" sz="4400" dirty="0">
                <a:solidFill>
                  <a:srgbClr val="000000"/>
                </a:solidFill>
                <a:latin typeface="+mj-lt"/>
                <a:ea typeface="IBM Plex Sans Light"/>
                <a:cs typeface="IBM Plex Sans Light"/>
                <a:sym typeface="IBM Plex Sans Light"/>
              </a:rPr>
            </a:br>
            <a:r>
              <a:rPr lang="en-US" sz="4400" dirty="0">
                <a:solidFill>
                  <a:srgbClr val="000000"/>
                </a:solidFill>
                <a:latin typeface="+mj-lt"/>
                <a:ea typeface="IBM Plex Sans Light"/>
                <a:cs typeface="IBM Plex Sans Light"/>
                <a:sym typeface="IBM Plex Sans Light"/>
              </a:rPr>
              <a:t>power business</a:t>
            </a:r>
            <a:endParaRPr sz="4400" dirty="0">
              <a:latin typeface="+mj-lt"/>
            </a:endParaRPr>
          </a:p>
        </p:txBody>
      </p:sp>
      <p:sp>
        <p:nvSpPr>
          <p:cNvPr id="81" name="Text Placeholder 1">
            <a:extLst>
              <a:ext uri="{FF2B5EF4-FFF2-40B4-BE49-F238E27FC236}">
                <a16:creationId xmlns:a16="http://schemas.microsoft.com/office/drawing/2014/main" id="{7DF33713-EF86-2A6F-B006-7DF555929F93}"/>
              </a:ext>
            </a:extLst>
          </p:cNvPr>
          <p:cNvSpPr txBox="1">
            <a:spLocks/>
          </p:cNvSpPr>
          <p:nvPr/>
        </p:nvSpPr>
        <p:spPr>
          <a:xfrm>
            <a:off x="8010938" y="11793037"/>
            <a:ext cx="6922307" cy="98320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lvl="1" indent="0" defTabSz="2438430">
              <a:spcBef>
                <a:spcPts val="2133"/>
              </a:spcBef>
              <a:buNone/>
              <a:defRPr/>
            </a:pPr>
            <a:r>
              <a:rPr lang="en-US" sz="2400" kern="0" dirty="0">
                <a:solidFill>
                  <a:schemeClr val="accent1"/>
                </a:solidFill>
              </a:rPr>
              <a:t>AI runs on hybrid cloud </a:t>
            </a:r>
            <a:r>
              <a:rPr lang="en-US" sz="2400" kern="0" dirty="0"/>
              <a:t>– same base open-source tech; inference insights where business runs</a:t>
            </a:r>
            <a:endParaRPr lang="en-US" sz="2400" kern="0" baseline="30000" dirty="0"/>
          </a:p>
        </p:txBody>
      </p:sp>
      <p:sp>
        <p:nvSpPr>
          <p:cNvPr id="82" name="Text Placeholder 1">
            <a:extLst>
              <a:ext uri="{FF2B5EF4-FFF2-40B4-BE49-F238E27FC236}">
                <a16:creationId xmlns:a16="http://schemas.microsoft.com/office/drawing/2014/main" id="{6CE10A61-2EFB-D0B4-E308-95CC421DF3E2}"/>
              </a:ext>
            </a:extLst>
          </p:cNvPr>
          <p:cNvSpPr txBox="1">
            <a:spLocks/>
          </p:cNvSpPr>
          <p:nvPr/>
        </p:nvSpPr>
        <p:spPr>
          <a:xfrm>
            <a:off x="16175995" y="11793037"/>
            <a:ext cx="7419497" cy="98320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lvl="1" indent="0" defTabSz="2438430">
              <a:spcBef>
                <a:spcPts val="2133"/>
              </a:spcBef>
              <a:buNone/>
              <a:defRPr/>
            </a:pPr>
            <a:r>
              <a:rPr lang="en-US" sz="2400" kern="0" dirty="0">
                <a:solidFill>
                  <a:schemeClr val="accent1"/>
                </a:solidFill>
              </a:rPr>
              <a:t>Hybrid cloud is powered by AI </a:t>
            </a:r>
            <a:r>
              <a:rPr lang="en-US" sz="2400" kern="0" dirty="0"/>
              <a:t>– to manage complex IT environments; AI for AIOps; Security (XDR); and more</a:t>
            </a:r>
            <a:endParaRPr lang="en-US" sz="2400" kern="0" baseline="30000" dirty="0"/>
          </a:p>
        </p:txBody>
      </p:sp>
      <p:pic>
        <p:nvPicPr>
          <p:cNvPr id="83" name="Graphic 82" descr="Arrow circle outline">
            <a:extLst>
              <a:ext uri="{FF2B5EF4-FFF2-40B4-BE49-F238E27FC236}">
                <a16:creationId xmlns:a16="http://schemas.microsoft.com/office/drawing/2014/main" id="{DE1613FD-367D-7303-C1FD-28B89F6E99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77317" y="11567458"/>
            <a:ext cx="1208781" cy="1208781"/>
          </a:xfrm>
          <a:prstGeom prst="rect">
            <a:avLst/>
          </a:prstGeom>
        </p:spPr>
      </p:pic>
      <p:sp>
        <p:nvSpPr>
          <p:cNvPr id="84" name="Google Shape;300;p45">
            <a:extLst>
              <a:ext uri="{FF2B5EF4-FFF2-40B4-BE49-F238E27FC236}">
                <a16:creationId xmlns:a16="http://schemas.microsoft.com/office/drawing/2014/main" id="{6B3004A8-5180-0E8E-B540-DEBB19853B13}"/>
              </a:ext>
            </a:extLst>
          </p:cNvPr>
          <p:cNvSpPr txBox="1"/>
          <p:nvPr/>
        </p:nvSpPr>
        <p:spPr>
          <a:xfrm>
            <a:off x="14761332" y="3063542"/>
            <a:ext cx="813909" cy="1477328"/>
          </a:xfrm>
          <a:prstGeom prst="rect">
            <a:avLst/>
          </a:prstGeom>
          <a:noFill/>
          <a:ln>
            <a:noFill/>
          </a:ln>
        </p:spPr>
        <p:txBody>
          <a:bodyPr spcFirstLastPara="1" wrap="square" lIns="0" tIns="0" rIns="0" bIns="0" anchor="t" anchorCtr="0">
            <a:spAutoFit/>
          </a:bodyPr>
          <a:lstStyle/>
          <a:p>
            <a:pPr>
              <a:buClr>
                <a:srgbClr val="000000"/>
              </a:buClr>
              <a:buSzPts val="3600"/>
            </a:pPr>
            <a:r>
              <a:rPr lang="en-US" sz="9600" dirty="0">
                <a:solidFill>
                  <a:srgbClr val="000000"/>
                </a:solidFill>
                <a:latin typeface="IBM Plex Sans Light"/>
                <a:ea typeface="IBM Plex Sans Light"/>
                <a:cs typeface="IBM Plex Sans Light"/>
                <a:sym typeface="IBM Plex Sans Light"/>
              </a:rPr>
              <a:t>+</a:t>
            </a:r>
            <a:endParaRPr sz="9600" dirty="0">
              <a:solidFill>
                <a:srgbClr val="FF0000"/>
              </a:solidFill>
              <a:latin typeface="IBM Plex Sans Light"/>
              <a:ea typeface="IBM Plex Sans Light"/>
              <a:cs typeface="IBM Plex Sans Light"/>
              <a:sym typeface="IBM Plex Sans Light"/>
            </a:endParaRPr>
          </a:p>
        </p:txBody>
      </p:sp>
      <p:sp>
        <p:nvSpPr>
          <p:cNvPr id="85" name="Left Bracket 84">
            <a:extLst>
              <a:ext uri="{FF2B5EF4-FFF2-40B4-BE49-F238E27FC236}">
                <a16:creationId xmlns:a16="http://schemas.microsoft.com/office/drawing/2014/main" id="{AC6ADF0A-14ED-F457-3A4C-3FF4AAFDE66D}"/>
              </a:ext>
            </a:extLst>
          </p:cNvPr>
          <p:cNvSpPr/>
          <p:nvPr/>
        </p:nvSpPr>
        <p:spPr bwMode="auto">
          <a:xfrm rot="5400000">
            <a:off x="11229324" y="3944503"/>
            <a:ext cx="273513" cy="6509753"/>
          </a:xfrm>
          <a:prstGeom prst="leftBracket">
            <a:avLst/>
          </a:prstGeom>
          <a:ln w="19050">
            <a:solidFill>
              <a:srgbClr val="DCDCDC"/>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sz="9600" dirty="0"/>
          </a:p>
        </p:txBody>
      </p:sp>
      <p:sp>
        <p:nvSpPr>
          <p:cNvPr id="86" name="Left Bracket 85">
            <a:extLst>
              <a:ext uri="{FF2B5EF4-FFF2-40B4-BE49-F238E27FC236}">
                <a16:creationId xmlns:a16="http://schemas.microsoft.com/office/drawing/2014/main" id="{85A4163E-5A9C-6885-4DB0-6B8B02B15FA5}"/>
              </a:ext>
            </a:extLst>
          </p:cNvPr>
          <p:cNvSpPr/>
          <p:nvPr/>
        </p:nvSpPr>
        <p:spPr bwMode="auto">
          <a:xfrm rot="16200000" flipV="1">
            <a:off x="11276995" y="7668041"/>
            <a:ext cx="269388" cy="6731255"/>
          </a:xfrm>
          <a:prstGeom prst="leftBracket">
            <a:avLst/>
          </a:prstGeom>
          <a:ln w="19050">
            <a:solidFill>
              <a:srgbClr val="DCDCDC"/>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sz="9600" dirty="0"/>
          </a:p>
        </p:txBody>
      </p:sp>
      <p:sp>
        <p:nvSpPr>
          <p:cNvPr id="87" name="Left Bracket 86">
            <a:extLst>
              <a:ext uri="{FF2B5EF4-FFF2-40B4-BE49-F238E27FC236}">
                <a16:creationId xmlns:a16="http://schemas.microsoft.com/office/drawing/2014/main" id="{E800DDAC-E1EF-ABDD-96D2-7664E7EC7065}"/>
              </a:ext>
            </a:extLst>
          </p:cNvPr>
          <p:cNvSpPr/>
          <p:nvPr/>
        </p:nvSpPr>
        <p:spPr bwMode="auto">
          <a:xfrm rot="5400000">
            <a:off x="18926610" y="4104404"/>
            <a:ext cx="329357" cy="6272323"/>
          </a:xfrm>
          <a:prstGeom prst="leftBracket">
            <a:avLst/>
          </a:prstGeom>
          <a:ln w="19050">
            <a:solidFill>
              <a:schemeClr val="accent1">
                <a:lumMod val="20000"/>
                <a:lumOff val="8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sz="9600" dirty="0"/>
          </a:p>
        </p:txBody>
      </p:sp>
      <p:sp>
        <p:nvSpPr>
          <p:cNvPr id="88" name="Left Bracket 87">
            <a:extLst>
              <a:ext uri="{FF2B5EF4-FFF2-40B4-BE49-F238E27FC236}">
                <a16:creationId xmlns:a16="http://schemas.microsoft.com/office/drawing/2014/main" id="{27B27016-3EAA-B067-46F2-F994074D83FB}"/>
              </a:ext>
            </a:extLst>
          </p:cNvPr>
          <p:cNvSpPr/>
          <p:nvPr/>
        </p:nvSpPr>
        <p:spPr bwMode="auto">
          <a:xfrm rot="16200000" flipV="1">
            <a:off x="18926610" y="7923441"/>
            <a:ext cx="329357" cy="6272323"/>
          </a:xfrm>
          <a:prstGeom prst="leftBracket">
            <a:avLst/>
          </a:prstGeom>
          <a:ln w="19050">
            <a:solidFill>
              <a:schemeClr val="accent1">
                <a:lumMod val="20000"/>
                <a:lumOff val="8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sz="9600" dirty="0"/>
          </a:p>
        </p:txBody>
      </p:sp>
      <p:cxnSp>
        <p:nvCxnSpPr>
          <p:cNvPr id="89" name="Straight Connector 88">
            <a:extLst>
              <a:ext uri="{FF2B5EF4-FFF2-40B4-BE49-F238E27FC236}">
                <a16:creationId xmlns:a16="http://schemas.microsoft.com/office/drawing/2014/main" id="{036313CC-BCF5-ABC1-CC00-B2831436CA11}"/>
              </a:ext>
            </a:extLst>
          </p:cNvPr>
          <p:cNvCxnSpPr>
            <a:cxnSpLocks/>
            <a:stCxn id="48" idx="0"/>
          </p:cNvCxnSpPr>
          <p:nvPr/>
        </p:nvCxnSpPr>
        <p:spPr bwMode="auto">
          <a:xfrm>
            <a:off x="11208735" y="6850640"/>
            <a:ext cx="0" cy="205966"/>
          </a:xfrm>
          <a:prstGeom prst="line">
            <a:avLst/>
          </a:prstGeom>
          <a:ln w="19050">
            <a:solidFill>
              <a:srgbClr val="DCDC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B0D29F80-3021-FFE7-D9C9-D0B1D546AE57}"/>
              </a:ext>
            </a:extLst>
          </p:cNvPr>
          <p:cNvCxnSpPr>
            <a:cxnSpLocks/>
          </p:cNvCxnSpPr>
          <p:nvPr/>
        </p:nvCxnSpPr>
        <p:spPr bwMode="auto">
          <a:xfrm>
            <a:off x="11375037" y="11224282"/>
            <a:ext cx="0" cy="359469"/>
          </a:xfrm>
          <a:prstGeom prst="line">
            <a:avLst/>
          </a:prstGeom>
          <a:ln w="19050">
            <a:solidFill>
              <a:srgbClr val="DCDC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2C893C7-577C-016B-BEE4-7ED9F6BFB630}"/>
              </a:ext>
            </a:extLst>
          </p:cNvPr>
          <p:cNvCxnSpPr>
            <a:cxnSpLocks/>
          </p:cNvCxnSpPr>
          <p:nvPr/>
        </p:nvCxnSpPr>
        <p:spPr bwMode="auto">
          <a:xfrm flipH="1">
            <a:off x="19098324" y="6910277"/>
            <a:ext cx="3" cy="195072"/>
          </a:xfrm>
          <a:prstGeom prst="line">
            <a:avLst/>
          </a:prstGeom>
          <a:ln w="19050">
            <a:solidFill>
              <a:schemeClr val="accent1">
                <a:lumMod val="20000"/>
                <a:lumOff val="8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4B1AF7DF-1DB0-F080-EBE7-2CA90191E650}"/>
              </a:ext>
            </a:extLst>
          </p:cNvPr>
          <p:cNvCxnSpPr>
            <a:cxnSpLocks/>
          </p:cNvCxnSpPr>
          <p:nvPr/>
        </p:nvCxnSpPr>
        <p:spPr bwMode="auto">
          <a:xfrm>
            <a:off x="19098326" y="11224281"/>
            <a:ext cx="0" cy="339283"/>
          </a:xfrm>
          <a:prstGeom prst="line">
            <a:avLst/>
          </a:prstGeom>
          <a:ln w="19050">
            <a:solidFill>
              <a:schemeClr val="accent1">
                <a:lumMod val="20000"/>
                <a:lumOff val="8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itle 2">
            <a:extLst>
              <a:ext uri="{FF2B5EF4-FFF2-40B4-BE49-F238E27FC236}">
                <a16:creationId xmlns:a16="http://schemas.microsoft.com/office/drawing/2014/main" id="{FE95EFBB-C75F-35C2-3686-36C9F698BB50}"/>
              </a:ext>
            </a:extLst>
          </p:cNvPr>
          <p:cNvSpPr txBox="1">
            <a:spLocks/>
          </p:cNvSpPr>
          <p:nvPr/>
        </p:nvSpPr>
        <p:spPr>
          <a:xfrm>
            <a:off x="577585" y="578668"/>
            <a:ext cx="3126840" cy="677020"/>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636"/>
            <a:r>
              <a:rPr lang="en-US" sz="2800" b="1" kern="0" dirty="0">
                <a:solidFill>
                  <a:schemeClr val="tx1"/>
                </a:solidFill>
                <a:latin typeface="+mj-lt"/>
              </a:rPr>
              <a:t>What IBM offers</a:t>
            </a:r>
          </a:p>
        </p:txBody>
      </p:sp>
    </p:spTree>
    <p:extLst>
      <p:ext uri="{BB962C8B-B14F-4D97-AF65-F5344CB8AC3E}">
        <p14:creationId xmlns:p14="http://schemas.microsoft.com/office/powerpoint/2010/main" val="21424855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D31C5036-123F-B6F6-E97C-2ADE718C587C}"/>
              </a:ext>
            </a:extLst>
          </p:cNvPr>
          <p:cNvSpPr/>
          <p:nvPr/>
        </p:nvSpPr>
        <p:spPr bwMode="auto">
          <a:xfrm>
            <a:off x="672483" y="2277728"/>
            <a:ext cx="5967108" cy="10134040"/>
          </a:xfrm>
          <a:prstGeom prst="rect">
            <a:avLst/>
          </a:prstGeom>
          <a:solidFill>
            <a:srgbClr val="EDF5FF"/>
          </a:solidFill>
          <a:ln w="15875">
            <a:solidFill>
              <a:srgbClr val="357B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274284" rIns="274284" bIns="274284" numCol="1" rtlCol="0" anchor="t" anchorCtr="0" compatLnSpc="1">
            <a:prstTxWarp prst="textNoShape">
              <a:avLst/>
            </a:prstTxWarp>
          </a:bodyPr>
          <a:lstStyle/>
          <a:p>
            <a:pPr defTabSz="2437912">
              <a:lnSpc>
                <a:spcPct val="110000"/>
              </a:lnSpc>
              <a:buSzPct val="100000"/>
              <a:defRPr/>
            </a:pPr>
            <a:endParaRPr lang="en-US" sz="2400" b="1" kern="0" dirty="0">
              <a:solidFill>
                <a:srgbClr val="000000"/>
              </a:solidFill>
              <a:latin typeface="IBM Plex Sans Light" panose="020B0403050203000203" pitchFamily="34" charset="0"/>
              <a:sym typeface="IBM Plex Sans Light"/>
            </a:endParaRPr>
          </a:p>
        </p:txBody>
      </p:sp>
      <p:cxnSp>
        <p:nvCxnSpPr>
          <p:cNvPr id="83" name="Straight Arrow Connector 82">
            <a:extLst>
              <a:ext uri="{FF2B5EF4-FFF2-40B4-BE49-F238E27FC236}">
                <a16:creationId xmlns:a16="http://schemas.microsoft.com/office/drawing/2014/main" id="{14699BFE-EA7B-89A4-DBCE-F31509C735BF}"/>
              </a:ext>
            </a:extLst>
          </p:cNvPr>
          <p:cNvCxnSpPr>
            <a:cxnSpLocks/>
          </p:cNvCxnSpPr>
          <p:nvPr/>
        </p:nvCxnSpPr>
        <p:spPr bwMode="auto">
          <a:xfrm flipH="1">
            <a:off x="14661709" y="9298308"/>
            <a:ext cx="4799240" cy="0"/>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19D3DE49-08AA-7700-7F06-B22DFF94B17A}"/>
              </a:ext>
            </a:extLst>
          </p:cNvPr>
          <p:cNvCxnSpPr>
            <a:cxnSpLocks/>
          </p:cNvCxnSpPr>
          <p:nvPr/>
        </p:nvCxnSpPr>
        <p:spPr bwMode="auto">
          <a:xfrm flipH="1">
            <a:off x="18470561" y="5739022"/>
            <a:ext cx="818932" cy="0"/>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289A0369-D36C-BC5D-7CF0-A5D4C64A9EF2}"/>
              </a:ext>
            </a:extLst>
          </p:cNvPr>
          <p:cNvCxnSpPr>
            <a:cxnSpLocks/>
          </p:cNvCxnSpPr>
          <p:nvPr/>
        </p:nvCxnSpPr>
        <p:spPr bwMode="auto">
          <a:xfrm>
            <a:off x="14296224" y="5739022"/>
            <a:ext cx="1098514" cy="6324"/>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20460623-FB01-A41F-FF03-3E5A07635FC6}"/>
              </a:ext>
            </a:extLst>
          </p:cNvPr>
          <p:cNvSpPr txBox="1"/>
          <p:nvPr/>
        </p:nvSpPr>
        <p:spPr>
          <a:xfrm>
            <a:off x="24752839" y="247104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76" indent="-446660" defTabSz="2437912">
              <a:spcBef>
                <a:spcPts val="2900"/>
              </a:spcBef>
              <a:buSzPct val="100000"/>
              <a:buFontTx/>
              <a:buChar char="–"/>
              <a:defRPr/>
            </a:pPr>
            <a:endParaRPr lang="en-US" kern="0" dirty="0">
              <a:solidFill>
                <a:srgbClr val="000000"/>
              </a:solidFill>
              <a:latin typeface="IBM Plex Sans Light"/>
              <a:sym typeface="IBM Plex Sans Light"/>
            </a:endParaRPr>
          </a:p>
        </p:txBody>
      </p:sp>
      <p:sp>
        <p:nvSpPr>
          <p:cNvPr id="5" name="Title 1">
            <a:extLst>
              <a:ext uri="{FF2B5EF4-FFF2-40B4-BE49-F238E27FC236}">
                <a16:creationId xmlns:a16="http://schemas.microsoft.com/office/drawing/2014/main" id="{5915D9A0-B8AD-53E2-050E-E7DBEB44022F}"/>
              </a:ext>
            </a:extLst>
          </p:cNvPr>
          <p:cNvSpPr txBox="1">
            <a:spLocks/>
          </p:cNvSpPr>
          <p:nvPr/>
        </p:nvSpPr>
        <p:spPr>
          <a:xfrm>
            <a:off x="577850" y="1254605"/>
            <a:ext cx="23703928" cy="1221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defRPr/>
            </a:pPr>
            <a:r>
              <a:rPr lang="en-US" sz="4400" kern="0" dirty="0">
                <a:solidFill>
                  <a:srgbClr val="000000"/>
                </a:solidFill>
                <a:ea typeface="+mn-ea"/>
                <a:cs typeface="+mn-cs"/>
              </a:rPr>
              <a:t>Investments in an </a:t>
            </a:r>
            <a:r>
              <a:rPr lang="en-US" sz="4400" kern="0" dirty="0">
                <a:solidFill>
                  <a:schemeClr val="accent1"/>
                </a:solidFill>
                <a:ea typeface="+mn-ea"/>
                <a:cs typeface="+mn-cs"/>
              </a:rPr>
              <a:t>open </a:t>
            </a:r>
            <a:r>
              <a:rPr lang="en-US" sz="4400" kern="0" dirty="0">
                <a:solidFill>
                  <a:srgbClr val="000000"/>
                </a:solidFill>
                <a:ea typeface="+mn-ea"/>
                <a:cs typeface="+mn-cs"/>
              </a:rPr>
              <a:t>and </a:t>
            </a:r>
            <a:r>
              <a:rPr lang="en-US" sz="4400" kern="0" dirty="0">
                <a:solidFill>
                  <a:schemeClr val="accent1"/>
                </a:solidFill>
                <a:ea typeface="+mn-ea"/>
                <a:cs typeface="+mn-cs"/>
              </a:rPr>
              <a:t>trusted</a:t>
            </a:r>
            <a:r>
              <a:rPr lang="en-US" sz="4400" kern="0" dirty="0">
                <a:solidFill>
                  <a:srgbClr val="000000"/>
                </a:solidFill>
                <a:ea typeface="+mn-ea"/>
                <a:cs typeface="+mn-cs"/>
              </a:rPr>
              <a:t> data foundation will accelerate and scale your AI initiatives</a:t>
            </a:r>
          </a:p>
        </p:txBody>
      </p:sp>
      <p:sp>
        <p:nvSpPr>
          <p:cNvPr id="10" name="Rectangle 9">
            <a:extLst>
              <a:ext uri="{FF2B5EF4-FFF2-40B4-BE49-F238E27FC236}">
                <a16:creationId xmlns:a16="http://schemas.microsoft.com/office/drawing/2014/main" id="{253568CF-83C9-CC69-C4C7-7A0480418BBE}"/>
              </a:ext>
            </a:extLst>
          </p:cNvPr>
          <p:cNvSpPr/>
          <p:nvPr/>
        </p:nvSpPr>
        <p:spPr bwMode="auto">
          <a:xfrm>
            <a:off x="19091400" y="2310434"/>
            <a:ext cx="4846294" cy="10169636"/>
          </a:xfrm>
          <a:prstGeom prst="rect">
            <a:avLst/>
          </a:prstGeom>
          <a:solidFill>
            <a:srgbClr val="EDF5FF"/>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274284" rIns="274284" bIns="274284" numCol="1" rtlCol="0" anchor="t" anchorCtr="0" compatLnSpc="1">
            <a:prstTxWarp prst="textNoShape">
              <a:avLst/>
            </a:prstTxWarp>
          </a:bodyPr>
          <a:lstStyle/>
          <a:p>
            <a:pPr defTabSz="2437912">
              <a:defRPr/>
            </a:pPr>
            <a:r>
              <a:rPr lang="en-US" sz="4800" b="1" kern="100" dirty="0">
                <a:solidFill>
                  <a:srgbClr val="000000"/>
                </a:solidFill>
                <a:latin typeface="IBM Plex Sans SmBld" panose="020B0703050203000203" pitchFamily="34" charset="0"/>
                <a:cs typeface="Times New Roman"/>
              </a:rPr>
              <a:t>watson</a:t>
            </a:r>
            <a:r>
              <a:rPr lang="en-US" sz="4800" b="1" kern="100" dirty="0">
                <a:solidFill>
                  <a:srgbClr val="0F62FE"/>
                </a:solidFill>
                <a:latin typeface="IBM Plex Sans SmBld" panose="020B0703050203000203" pitchFamily="34" charset="0"/>
                <a:cs typeface="Times New Roman"/>
              </a:rPr>
              <a:t>x</a:t>
            </a:r>
            <a:r>
              <a:rPr lang="en-US" sz="4000" kern="100" dirty="0">
                <a:solidFill>
                  <a:srgbClr val="000000"/>
                </a:solidFill>
                <a:latin typeface="IBM Plex Sans Light"/>
                <a:cs typeface="Times New Roman"/>
              </a:rPr>
              <a:t>™</a:t>
            </a:r>
            <a:endParaRPr lang="en-US" dirty="0">
              <a:solidFill>
                <a:srgbClr val="FFFFFF"/>
              </a:solidFill>
              <a:latin typeface="IBM Plex Sans Light"/>
            </a:endParaRPr>
          </a:p>
          <a:p>
            <a:pPr defTabSz="2437912">
              <a:defRPr/>
            </a:pPr>
            <a:endParaRPr lang="en-US" sz="2400" b="1" kern="100" dirty="0">
              <a:solidFill>
                <a:srgbClr val="000000"/>
              </a:solidFill>
              <a:latin typeface="IBM Plex Sans Light" panose="020B0403050203000203" pitchFamily="34" charset="0"/>
              <a:cs typeface="Times New Roman"/>
            </a:endParaRPr>
          </a:p>
          <a:p>
            <a:pPr defTabSz="2437912">
              <a:defRPr/>
            </a:pPr>
            <a:r>
              <a:rPr lang="en-US" sz="2400" kern="0" dirty="0">
                <a:solidFill>
                  <a:srgbClr val="000000"/>
                </a:solidFill>
                <a:latin typeface="IBM Plex Sans Light"/>
                <a:sym typeface="IBM Plex Sans Light"/>
              </a:rPr>
              <a:t>Scale and accelerate the impact of AI with trusted data</a:t>
            </a:r>
          </a:p>
          <a:p>
            <a:pPr defTabSz="2437912">
              <a:defRPr/>
            </a:pPr>
            <a:endParaRPr lang="en-US" sz="2400" b="1" kern="100" dirty="0">
              <a:solidFill>
                <a:srgbClr val="000000"/>
              </a:solidFill>
              <a:latin typeface="IBM Plex Sans Light" panose="020B0403050203000203" pitchFamily="34" charset="0"/>
              <a:cs typeface="Times New Roman"/>
            </a:endParaRPr>
          </a:p>
          <a:p>
            <a:pPr defTabSz="2437912">
              <a:defRPr/>
            </a:pPr>
            <a:endParaRPr lang="en-US" sz="2400" b="1" kern="100" dirty="0">
              <a:solidFill>
                <a:srgbClr val="000000"/>
              </a:solidFill>
              <a:latin typeface="IBM Plex Sans Light" panose="020B0403050203000203" pitchFamily="34" charset="0"/>
              <a:cs typeface="Times New Roman"/>
            </a:endParaRPr>
          </a:p>
          <a:p>
            <a:pPr defTabSz="2437912">
              <a:defRPr/>
            </a:pPr>
            <a:r>
              <a:rPr lang="en-US" sz="2400" b="1" kern="100" dirty="0">
                <a:solidFill>
                  <a:srgbClr val="000000"/>
                </a:solidFill>
                <a:latin typeface="IBM Plex Sans Light" panose="020B0403050203000203" pitchFamily="34" charset="0"/>
                <a:cs typeface="Times New Roman"/>
              </a:rPr>
              <a:t>AI and Data Platform</a:t>
            </a:r>
            <a:endParaRPr lang="en-US" dirty="0">
              <a:solidFill>
                <a:srgbClr val="FFFFFF"/>
              </a:solidFill>
              <a:latin typeface="IBM Plex Sans Light" panose="020B0403050203000203" pitchFamily="34" charset="0"/>
            </a:endParaRPr>
          </a:p>
          <a:p>
            <a:pPr defTabSz="2437912">
              <a:defRPr/>
            </a:pPr>
            <a:endParaRPr lang="en-US" sz="2000" kern="100" dirty="0">
              <a:solidFill>
                <a:srgbClr val="000000"/>
              </a:solidFill>
              <a:latin typeface="IBM Plex Sans Light" panose="020B0403050203000203" pitchFamily="34" charset="0"/>
              <a:cs typeface="Times New Roman"/>
            </a:endParaRPr>
          </a:p>
          <a:p>
            <a:pPr defTabSz="2437912">
              <a:defRPr/>
            </a:pPr>
            <a:r>
              <a:rPr lang="en-US" sz="2000" kern="100" dirty="0">
                <a:solidFill>
                  <a:srgbClr val="000000"/>
                </a:solidFill>
                <a:latin typeface="IBM Plex Sans Light" panose="020B0403050203000203" pitchFamily="34" charset="0"/>
                <a:cs typeface="Times New Roman"/>
              </a:rPr>
              <a:t>watson</a:t>
            </a:r>
            <a:r>
              <a:rPr lang="en-US" sz="2000" kern="100" dirty="0">
                <a:solidFill>
                  <a:srgbClr val="0F62FE"/>
                </a:solidFill>
                <a:latin typeface="IBM Plex Sans Light" panose="020B0403050203000203" pitchFamily="34" charset="0"/>
                <a:cs typeface="Times New Roman"/>
              </a:rPr>
              <a:t>x</a:t>
            </a:r>
            <a:r>
              <a:rPr lang="en-US" sz="2000" kern="100" dirty="0">
                <a:solidFill>
                  <a:srgbClr val="000000"/>
                </a:solidFill>
                <a:latin typeface="IBM Plex Sans Light" panose="020B0403050203000203" pitchFamily="34" charset="0"/>
                <a:cs typeface="Times New Roman"/>
              </a:rPr>
              <a:t>.ai</a:t>
            </a:r>
            <a:endParaRPr lang="en-US" dirty="0">
              <a:solidFill>
                <a:srgbClr val="FFFFFF"/>
              </a:solidFill>
              <a:latin typeface="IBM Plex Sans Light" panose="020B0403050203000203" pitchFamily="34" charset="0"/>
            </a:endParaRPr>
          </a:p>
          <a:p>
            <a:pPr defTabSz="2437912">
              <a:defRPr/>
            </a:pPr>
            <a:r>
              <a:rPr lang="en-US" sz="2000" kern="100" dirty="0">
                <a:solidFill>
                  <a:srgbClr val="000000"/>
                </a:solidFill>
                <a:latin typeface="IBM Plex Sans Light" panose="020B0403050203000203" pitchFamily="34" charset="0"/>
                <a:cs typeface="Times New Roman"/>
              </a:rPr>
              <a:t>watson</a:t>
            </a:r>
            <a:r>
              <a:rPr lang="en-US" sz="2000" kern="100" dirty="0">
                <a:solidFill>
                  <a:srgbClr val="0F62FE"/>
                </a:solidFill>
                <a:latin typeface="IBM Plex Sans Light" panose="020B0403050203000203" pitchFamily="34" charset="0"/>
                <a:cs typeface="Times New Roman"/>
              </a:rPr>
              <a:t>x</a:t>
            </a:r>
            <a:r>
              <a:rPr lang="en-US" sz="2000" kern="100" dirty="0">
                <a:solidFill>
                  <a:srgbClr val="000000"/>
                </a:solidFill>
                <a:latin typeface="IBM Plex Sans Light" panose="020B0403050203000203" pitchFamily="34" charset="0"/>
                <a:cs typeface="Times New Roman"/>
              </a:rPr>
              <a:t>.data</a:t>
            </a:r>
            <a:endParaRPr lang="en-US" dirty="0">
              <a:solidFill>
                <a:srgbClr val="FFFFFF"/>
              </a:solidFill>
              <a:latin typeface="IBM Plex Sans Light" panose="020B0403050203000203" pitchFamily="34" charset="0"/>
            </a:endParaRPr>
          </a:p>
          <a:p>
            <a:pPr defTabSz="2437912">
              <a:defRPr/>
            </a:pPr>
            <a:r>
              <a:rPr lang="en-US" sz="2000" kern="100" dirty="0">
                <a:solidFill>
                  <a:srgbClr val="000000"/>
                </a:solidFill>
                <a:latin typeface="IBM Plex Sans Light" panose="020B0403050203000203" pitchFamily="34" charset="0"/>
                <a:cs typeface="Times New Roman"/>
              </a:rPr>
              <a:t>watson</a:t>
            </a:r>
            <a:r>
              <a:rPr lang="en-US" sz="2000" kern="100" dirty="0">
                <a:solidFill>
                  <a:srgbClr val="0F62FE"/>
                </a:solidFill>
                <a:latin typeface="IBM Plex Sans Light" panose="020B0403050203000203" pitchFamily="34" charset="0"/>
                <a:cs typeface="Times New Roman"/>
              </a:rPr>
              <a:t>x</a:t>
            </a:r>
            <a:r>
              <a:rPr lang="en-US" sz="2000" kern="100" dirty="0">
                <a:solidFill>
                  <a:srgbClr val="000000"/>
                </a:solidFill>
                <a:latin typeface="IBM Plex Sans Light" panose="020B0403050203000203" pitchFamily="34" charset="0"/>
                <a:cs typeface="Times New Roman"/>
              </a:rPr>
              <a:t>.governance</a:t>
            </a:r>
            <a:endParaRPr lang="en-US" dirty="0">
              <a:solidFill>
                <a:srgbClr val="FFFFFF"/>
              </a:solidFill>
              <a:latin typeface="IBM Plex Sans Light" panose="020B0403050203000203" pitchFamily="34" charset="0"/>
            </a:endParaRPr>
          </a:p>
          <a:p>
            <a:pPr defTabSz="2437912">
              <a:defRPr/>
            </a:pPr>
            <a:endParaRPr lang="en-US" sz="2400" b="1" kern="100" dirty="0">
              <a:solidFill>
                <a:srgbClr val="000000"/>
              </a:solidFill>
              <a:latin typeface="IBM Plex Sans Light" panose="020B0403050203000203" pitchFamily="34" charset="0"/>
              <a:cs typeface="Times New Roman"/>
            </a:endParaRPr>
          </a:p>
          <a:p>
            <a:pPr defTabSz="2437912">
              <a:defRPr/>
            </a:pPr>
            <a:endParaRPr lang="en-US" sz="2400" b="1" kern="100" dirty="0">
              <a:solidFill>
                <a:srgbClr val="000000"/>
              </a:solidFill>
              <a:latin typeface="IBM Plex Sans Light" panose="020B0403050203000203" pitchFamily="34" charset="0"/>
              <a:cs typeface="Times New Roman"/>
            </a:endParaRPr>
          </a:p>
          <a:p>
            <a:pPr defTabSz="2437912">
              <a:defRPr/>
            </a:pPr>
            <a:endParaRPr lang="en-US" sz="2400" b="1" kern="100" dirty="0">
              <a:solidFill>
                <a:srgbClr val="000000"/>
              </a:solidFill>
              <a:latin typeface="IBM Plex Sans Light" panose="020B0403050203000203" pitchFamily="34" charset="0"/>
              <a:cs typeface="Times New Roman"/>
            </a:endParaRPr>
          </a:p>
          <a:p>
            <a:pPr defTabSz="2437912">
              <a:defRPr/>
            </a:pPr>
            <a:r>
              <a:rPr lang="en-US" sz="2400" b="1" kern="100" dirty="0">
                <a:solidFill>
                  <a:srgbClr val="000000"/>
                </a:solidFill>
                <a:latin typeface="IBM Plex Sans Light" panose="020B0403050203000203" pitchFamily="34" charset="0"/>
                <a:cs typeface="Times New Roman"/>
              </a:rPr>
              <a:t>AI Assistants</a:t>
            </a:r>
            <a:endParaRPr lang="en-US" dirty="0">
              <a:solidFill>
                <a:srgbClr val="FFFFFF"/>
              </a:solidFill>
              <a:latin typeface="IBM Plex Sans Light"/>
            </a:endParaRPr>
          </a:p>
          <a:p>
            <a:pPr defTabSz="2437912">
              <a:defRPr/>
            </a:pPr>
            <a:endParaRPr lang="en-US" sz="2000" kern="100" dirty="0">
              <a:solidFill>
                <a:srgbClr val="000000"/>
              </a:solidFill>
              <a:latin typeface="IBM Plex Sans Light" panose="020B0403050203000203" pitchFamily="34" charset="0"/>
              <a:cs typeface="Times New Roman"/>
            </a:endParaRPr>
          </a:p>
          <a:p>
            <a:pPr defTabSz="2437912">
              <a:defRPr/>
            </a:pPr>
            <a:r>
              <a:rPr lang="en-US" sz="2000" kern="100" dirty="0">
                <a:solidFill>
                  <a:srgbClr val="000000"/>
                </a:solidFill>
                <a:latin typeface="IBM Plex Sans Light" panose="020B0403050203000203" pitchFamily="34" charset="0"/>
                <a:cs typeface="Times New Roman"/>
              </a:rPr>
              <a:t>watson</a:t>
            </a:r>
            <a:r>
              <a:rPr lang="en-US" sz="2000" kern="100" dirty="0">
                <a:solidFill>
                  <a:srgbClr val="0F62FE"/>
                </a:solidFill>
                <a:latin typeface="IBM Plex Sans Light" panose="020B0403050203000203" pitchFamily="34" charset="0"/>
                <a:cs typeface="Times New Roman"/>
              </a:rPr>
              <a:t>x</a:t>
            </a:r>
            <a:r>
              <a:rPr lang="en-US" sz="2000" kern="100" dirty="0">
                <a:solidFill>
                  <a:srgbClr val="000000"/>
                </a:solidFill>
                <a:latin typeface="IBM Plex Sans Light" panose="020B0403050203000203" pitchFamily="34" charset="0"/>
                <a:cs typeface="Times New Roman"/>
              </a:rPr>
              <a:t> Orchestrate </a:t>
            </a:r>
            <a:endParaRPr lang="en-US" dirty="0">
              <a:solidFill>
                <a:srgbClr val="FFFFFF"/>
              </a:solidFill>
              <a:latin typeface="IBM Plex Sans Light"/>
            </a:endParaRPr>
          </a:p>
          <a:p>
            <a:pPr defTabSz="2437912">
              <a:defRPr/>
            </a:pPr>
            <a:r>
              <a:rPr lang="en-US" sz="2000" kern="100" dirty="0">
                <a:solidFill>
                  <a:srgbClr val="000000"/>
                </a:solidFill>
                <a:latin typeface="IBM Plex Sans Light" panose="020B0403050203000203" pitchFamily="34" charset="0"/>
                <a:cs typeface="Times New Roman"/>
              </a:rPr>
              <a:t>watson</a:t>
            </a:r>
            <a:r>
              <a:rPr lang="en-US" sz="2000" kern="100" dirty="0">
                <a:solidFill>
                  <a:srgbClr val="0F62FE"/>
                </a:solidFill>
                <a:latin typeface="IBM Plex Sans Light" panose="020B0403050203000203" pitchFamily="34" charset="0"/>
                <a:cs typeface="Times New Roman"/>
              </a:rPr>
              <a:t>x</a:t>
            </a:r>
            <a:r>
              <a:rPr lang="en-US" sz="2000" kern="100" dirty="0">
                <a:solidFill>
                  <a:srgbClr val="000000"/>
                </a:solidFill>
                <a:latin typeface="IBM Plex Sans Light" panose="020B0403050203000203" pitchFamily="34" charset="0"/>
                <a:cs typeface="Times New Roman"/>
              </a:rPr>
              <a:t> Assistant</a:t>
            </a:r>
            <a:endParaRPr lang="en-US" dirty="0">
              <a:solidFill>
                <a:srgbClr val="FFFFFF"/>
              </a:solidFill>
              <a:latin typeface="IBM Plex Sans Light" panose="020B0403050203000203" pitchFamily="34" charset="0"/>
            </a:endParaRPr>
          </a:p>
          <a:p>
            <a:pPr defTabSz="2437912">
              <a:defRPr/>
            </a:pPr>
            <a:r>
              <a:rPr lang="en-US" sz="2000" kern="100" dirty="0">
                <a:solidFill>
                  <a:srgbClr val="000000"/>
                </a:solidFill>
                <a:latin typeface="IBM Plex Sans Light" panose="020B0403050203000203" pitchFamily="34" charset="0"/>
                <a:cs typeface="Times New Roman"/>
              </a:rPr>
              <a:t>watson</a:t>
            </a:r>
            <a:r>
              <a:rPr lang="en-US" sz="2000" kern="100" dirty="0">
                <a:solidFill>
                  <a:srgbClr val="0F62FE"/>
                </a:solidFill>
                <a:latin typeface="IBM Plex Sans Light" panose="020B0403050203000203" pitchFamily="34" charset="0"/>
                <a:cs typeface="Times New Roman"/>
              </a:rPr>
              <a:t>x </a:t>
            </a:r>
            <a:r>
              <a:rPr lang="en-US" sz="2000" kern="100" dirty="0">
                <a:solidFill>
                  <a:srgbClr val="000000"/>
                </a:solidFill>
                <a:latin typeface="IBM Plex Sans Light" panose="020B0403050203000203" pitchFamily="34" charset="0"/>
                <a:cs typeface="Times New Roman"/>
              </a:rPr>
              <a:t>Code Assistant</a:t>
            </a:r>
            <a:endParaRPr lang="en-US" dirty="0">
              <a:solidFill>
                <a:srgbClr val="FFFFFF"/>
              </a:solidFill>
              <a:latin typeface="IBM Plex Sans Light" panose="020B0403050203000203" pitchFamily="34" charset="0"/>
            </a:endParaRPr>
          </a:p>
          <a:p>
            <a:pPr defTabSz="2437912">
              <a:lnSpc>
                <a:spcPct val="110000"/>
              </a:lnSpc>
              <a:defRPr/>
            </a:pPr>
            <a:endParaRPr lang="en-US" sz="2400" b="1" kern="100" dirty="0">
              <a:solidFill>
                <a:srgbClr val="000000"/>
              </a:solidFill>
              <a:latin typeface="IBM Plex Sans Light" panose="020B0403050203000203" pitchFamily="34" charset="0"/>
              <a:cs typeface="Times New Roman"/>
            </a:endParaRPr>
          </a:p>
        </p:txBody>
      </p:sp>
      <p:sp>
        <p:nvSpPr>
          <p:cNvPr id="11" name="Rectangle 10">
            <a:extLst>
              <a:ext uri="{FF2B5EF4-FFF2-40B4-BE49-F238E27FC236}">
                <a16:creationId xmlns:a16="http://schemas.microsoft.com/office/drawing/2014/main" id="{4214C0E5-3A89-2DF6-D2D6-2AB612396FE5}"/>
              </a:ext>
            </a:extLst>
          </p:cNvPr>
          <p:cNvSpPr/>
          <p:nvPr/>
        </p:nvSpPr>
        <p:spPr bwMode="auto">
          <a:xfrm>
            <a:off x="7647998" y="2277728"/>
            <a:ext cx="7012742" cy="10134044"/>
          </a:xfrm>
          <a:prstGeom prst="rect">
            <a:avLst/>
          </a:prstGeom>
          <a:solidFill>
            <a:srgbClr val="EDF5FF"/>
          </a:solidFill>
          <a:ln w="15875">
            <a:solidFill>
              <a:srgbClr val="357B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274284" rIns="274284" bIns="274284" numCol="1" rtlCol="0" anchor="t" anchorCtr="0" compatLnSpc="1">
            <a:prstTxWarp prst="textNoShape">
              <a:avLst/>
            </a:prstTxWarp>
          </a:bodyPr>
          <a:lstStyle/>
          <a:p>
            <a:pPr defTabSz="2437912">
              <a:lnSpc>
                <a:spcPct val="110000"/>
              </a:lnSpc>
              <a:buSzPct val="100000"/>
              <a:defRPr/>
            </a:pPr>
            <a:r>
              <a:rPr lang="en-US" sz="2400" b="1" kern="0" dirty="0">
                <a:solidFill>
                  <a:srgbClr val="000000"/>
                </a:solidFill>
                <a:latin typeface="IBM Plex Sans Light" panose="020B0403050203000203" pitchFamily="34" charset="0"/>
                <a:sym typeface="IBM Plex Sans Light"/>
              </a:rPr>
              <a:t>Data Fabric</a:t>
            </a:r>
          </a:p>
        </p:txBody>
      </p:sp>
      <p:sp>
        <p:nvSpPr>
          <p:cNvPr id="12" name="Title 1">
            <a:extLst>
              <a:ext uri="{FF2B5EF4-FFF2-40B4-BE49-F238E27FC236}">
                <a16:creationId xmlns:a16="http://schemas.microsoft.com/office/drawing/2014/main" id="{BF929CD1-B1DD-9991-53AA-8E198BCF3BA8}"/>
              </a:ext>
            </a:extLst>
          </p:cNvPr>
          <p:cNvSpPr>
            <a:spLocks noGrp="1"/>
          </p:cNvSpPr>
          <p:nvPr>
            <p:ph type="title"/>
          </p:nvPr>
        </p:nvSpPr>
        <p:spPr>
          <a:xfrm>
            <a:off x="8580302" y="11601531"/>
            <a:ext cx="3903950" cy="465786"/>
          </a:xfrm>
        </p:spPr>
        <p:txBody>
          <a:bodyPr>
            <a:normAutofit fontScale="90000"/>
          </a:bodyPr>
          <a:lstStyle/>
          <a:p>
            <a:r>
              <a:rPr lang="en-US" sz="2000" dirty="0"/>
              <a:t>IBM Cloud Pak for Data</a:t>
            </a:r>
            <a:br>
              <a:rPr lang="en-US" sz="2400" dirty="0"/>
            </a:br>
            <a:endParaRPr lang="en-US" sz="2000" dirty="0"/>
          </a:p>
        </p:txBody>
      </p:sp>
      <p:sp>
        <p:nvSpPr>
          <p:cNvPr id="29" name="Rectangle 28">
            <a:extLst>
              <a:ext uri="{FF2B5EF4-FFF2-40B4-BE49-F238E27FC236}">
                <a16:creationId xmlns:a16="http://schemas.microsoft.com/office/drawing/2014/main" id="{8AE55B64-3CC2-55CE-3ADB-0BEFB65E77E2}"/>
              </a:ext>
            </a:extLst>
          </p:cNvPr>
          <p:cNvSpPr/>
          <p:nvPr/>
        </p:nvSpPr>
        <p:spPr bwMode="auto">
          <a:xfrm>
            <a:off x="7647997" y="2258510"/>
            <a:ext cx="95472" cy="993316"/>
          </a:xfrm>
          <a:prstGeom prst="rect">
            <a:avLst/>
          </a:prstGeom>
          <a:solidFill>
            <a:srgbClr val="357B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dirty="0">
              <a:solidFill>
                <a:srgbClr val="FFFFFF"/>
              </a:solidFill>
              <a:latin typeface="IBM Plex Sans Light"/>
            </a:endParaRPr>
          </a:p>
        </p:txBody>
      </p:sp>
      <p:pic>
        <p:nvPicPr>
          <p:cNvPr id="30" name="Picture 29" descr="A blue hexagon with dots&#10;&#10;Description automatically generated with low confidence">
            <a:extLst>
              <a:ext uri="{FF2B5EF4-FFF2-40B4-BE49-F238E27FC236}">
                <a16:creationId xmlns:a16="http://schemas.microsoft.com/office/drawing/2014/main" id="{4B57A10E-BB78-2598-A98B-64F017CBBEFB}"/>
              </a:ext>
            </a:extLst>
          </p:cNvPr>
          <p:cNvPicPr>
            <a:picLocks noChangeAspect="1"/>
          </p:cNvPicPr>
          <p:nvPr/>
        </p:nvPicPr>
        <p:blipFill>
          <a:blip r:embed="rId3"/>
          <a:stretch>
            <a:fillRect/>
          </a:stretch>
        </p:blipFill>
        <p:spPr>
          <a:xfrm>
            <a:off x="7726075" y="11383292"/>
            <a:ext cx="647476" cy="647476"/>
          </a:xfrm>
          <a:prstGeom prst="rect">
            <a:avLst/>
          </a:prstGeom>
        </p:spPr>
      </p:pic>
      <p:cxnSp>
        <p:nvCxnSpPr>
          <p:cNvPr id="2" name="Straight Arrow Connector 1">
            <a:extLst>
              <a:ext uri="{FF2B5EF4-FFF2-40B4-BE49-F238E27FC236}">
                <a16:creationId xmlns:a16="http://schemas.microsoft.com/office/drawing/2014/main" id="{6EAD792D-4DEC-53E8-7A15-1FEC5E3DE069}"/>
              </a:ext>
            </a:extLst>
          </p:cNvPr>
          <p:cNvCxnSpPr>
            <a:cxnSpLocks/>
          </p:cNvCxnSpPr>
          <p:nvPr/>
        </p:nvCxnSpPr>
        <p:spPr bwMode="auto">
          <a:xfrm>
            <a:off x="14206453" y="12879778"/>
            <a:ext cx="7020093" cy="0"/>
          </a:xfrm>
          <a:prstGeom prst="straightConnector1">
            <a:avLst/>
          </a:prstGeom>
          <a:ln w="60325">
            <a:solidFill>
              <a:srgbClr val="82CFFF"/>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2BA6332F-CF19-DE79-2872-C53CA406A512}"/>
              </a:ext>
            </a:extLst>
          </p:cNvPr>
          <p:cNvSpPr txBox="1"/>
          <p:nvPr/>
        </p:nvSpPr>
        <p:spPr>
          <a:xfrm>
            <a:off x="3041650" y="12958392"/>
            <a:ext cx="18294350" cy="677108"/>
          </a:xfrm>
          <a:prstGeom prst="rect">
            <a:avLst/>
          </a:prstGeom>
          <a:noFill/>
        </p:spPr>
        <p:txBody>
          <a:bodyPr wrap="square" lIns="182880" tIns="182880" rIns="182880" bIns="182880" rtlCol="0">
            <a:spAutoFit/>
          </a:bodyPr>
          <a:lstStyle/>
          <a:p>
            <a:pPr algn="ctr" defTabSz="1828800">
              <a:spcBef>
                <a:spcPts val="2200"/>
              </a:spcBef>
              <a:defRPr/>
            </a:pPr>
            <a:r>
              <a:rPr lang="en-US" sz="2000" b="1" kern="0" dirty="0">
                <a:solidFill>
                  <a:srgbClr val="000000"/>
                </a:solidFill>
                <a:latin typeface="IBM Plex Sans Light" panose="020B0403050203000203" pitchFamily="34" charset="0"/>
                <a:sym typeface="IBM Plex Sans Light"/>
              </a:rPr>
              <a:t>Gain deeper visibility into your data and its journey from source to end-use for regulatory compliance and AI use cases with Manta, an IBM company.</a:t>
            </a:r>
          </a:p>
        </p:txBody>
      </p:sp>
      <p:cxnSp>
        <p:nvCxnSpPr>
          <p:cNvPr id="6" name="Straight Arrow Connector 5">
            <a:extLst>
              <a:ext uri="{FF2B5EF4-FFF2-40B4-BE49-F238E27FC236}">
                <a16:creationId xmlns:a16="http://schemas.microsoft.com/office/drawing/2014/main" id="{DD3B9438-61CC-0BE2-711C-0E349E3C1482}"/>
              </a:ext>
            </a:extLst>
          </p:cNvPr>
          <p:cNvCxnSpPr>
            <a:cxnSpLocks/>
          </p:cNvCxnSpPr>
          <p:nvPr/>
        </p:nvCxnSpPr>
        <p:spPr bwMode="auto">
          <a:xfrm flipH="1">
            <a:off x="3041650" y="12818642"/>
            <a:ext cx="6836632" cy="0"/>
          </a:xfrm>
          <a:prstGeom prst="straightConnector1">
            <a:avLst/>
          </a:prstGeom>
          <a:ln w="60325">
            <a:solidFill>
              <a:srgbClr val="82CFFF"/>
            </a:solidFill>
            <a:prstDash val="solid"/>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32A7FE5-87EF-15DD-A5A1-B93988CA136E}"/>
              </a:ext>
            </a:extLst>
          </p:cNvPr>
          <p:cNvCxnSpPr>
            <a:cxnSpLocks/>
            <a:stCxn id="44" idx="2"/>
          </p:cNvCxnSpPr>
          <p:nvPr/>
        </p:nvCxnSpPr>
        <p:spPr>
          <a:xfrm flipH="1">
            <a:off x="3641318" y="5421699"/>
            <a:ext cx="16262" cy="4661858"/>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95BB1D-1A99-538C-1D82-D566EF688662}"/>
              </a:ext>
            </a:extLst>
          </p:cNvPr>
          <p:cNvSpPr txBox="1"/>
          <p:nvPr/>
        </p:nvSpPr>
        <p:spPr>
          <a:xfrm>
            <a:off x="9878282" y="12461395"/>
            <a:ext cx="4570800" cy="757357"/>
          </a:xfrm>
          <a:prstGeom prst="rect">
            <a:avLst/>
          </a:prstGeom>
          <a:noFill/>
        </p:spPr>
        <p:txBody>
          <a:bodyPr wrap="square" lIns="182880" tIns="182880" rIns="182880" bIns="182880" rtlCol="0">
            <a:spAutoFit/>
          </a:bodyPr>
          <a:lstStyle/>
          <a:p>
            <a:pPr algn="ctr" defTabSz="1828800">
              <a:spcBef>
                <a:spcPts val="2200"/>
              </a:spcBef>
              <a:defRPr/>
            </a:pPr>
            <a:r>
              <a:rPr lang="en-US" sz="2400" b="1" dirty="0">
                <a:solidFill>
                  <a:srgbClr val="0070C0"/>
                </a:solidFill>
                <a:latin typeface="IBM Plex Sans Light" panose="020B0403050203000203" pitchFamily="34" charset="0"/>
                <a:ea typeface="IBM Plex Sans" charset="0"/>
                <a:cs typeface="IBM Plex Sans" charset="0"/>
              </a:rPr>
              <a:t>Automated data lineage</a:t>
            </a:r>
          </a:p>
        </p:txBody>
      </p:sp>
      <p:sp>
        <p:nvSpPr>
          <p:cNvPr id="7" name="Rectangle 6">
            <a:extLst>
              <a:ext uri="{FF2B5EF4-FFF2-40B4-BE49-F238E27FC236}">
                <a16:creationId xmlns:a16="http://schemas.microsoft.com/office/drawing/2014/main" id="{803435EC-7980-7C16-EF8E-1759280B7567}"/>
              </a:ext>
            </a:extLst>
          </p:cNvPr>
          <p:cNvSpPr/>
          <p:nvPr/>
        </p:nvSpPr>
        <p:spPr bwMode="auto">
          <a:xfrm>
            <a:off x="19091399" y="2325176"/>
            <a:ext cx="95472" cy="993316"/>
          </a:xfrm>
          <a:prstGeom prst="rect">
            <a:avLst/>
          </a:prstGeom>
          <a:solidFill>
            <a:srgbClr val="357B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dirty="0">
              <a:solidFill>
                <a:srgbClr val="FFFFFF"/>
              </a:solidFill>
              <a:latin typeface="IBM Plex Sans Light"/>
            </a:endParaRPr>
          </a:p>
        </p:txBody>
      </p:sp>
      <p:sp>
        <p:nvSpPr>
          <p:cNvPr id="49" name="Rounded Rectangle 48">
            <a:extLst>
              <a:ext uri="{FF2B5EF4-FFF2-40B4-BE49-F238E27FC236}">
                <a16:creationId xmlns:a16="http://schemas.microsoft.com/office/drawing/2014/main" id="{12C6C47F-C151-F15F-054C-AAF5EBCB01CC}"/>
              </a:ext>
            </a:extLst>
          </p:cNvPr>
          <p:cNvSpPr/>
          <p:nvPr/>
        </p:nvSpPr>
        <p:spPr bwMode="auto">
          <a:xfrm>
            <a:off x="934466" y="9991205"/>
            <a:ext cx="5446226" cy="2089306"/>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182880" rIns="274284" bIns="274284" numCol="1" rtlCol="0" anchor="t" anchorCtr="0" compatLnSpc="1">
            <a:prstTxWarp prst="textNoShape">
              <a:avLst/>
            </a:prstTxWarp>
          </a:bodyPr>
          <a:lstStyle/>
          <a:p>
            <a:pPr defTabSz="2437912">
              <a:lnSpc>
                <a:spcPct val="110000"/>
              </a:lnSpc>
              <a:spcAft>
                <a:spcPts val="600"/>
              </a:spcAft>
              <a:buSzPct val="100000"/>
              <a:defRPr/>
            </a:pPr>
            <a:r>
              <a:rPr lang="en-US" sz="2000" b="1" kern="100" dirty="0">
                <a:solidFill>
                  <a:srgbClr val="000000"/>
                </a:solidFill>
                <a:latin typeface="IBM Plex Sans Light" panose="020B0403050203000203" pitchFamily="34" charset="0"/>
                <a:cs typeface="Times New Roman" panose="02020603050405020304" pitchFamily="18" charset="0"/>
                <a:sym typeface="IBM Plex Sans Light"/>
              </a:rPr>
              <a:t>3rd Party Databases</a:t>
            </a:r>
          </a:p>
        </p:txBody>
      </p:sp>
      <p:pic>
        <p:nvPicPr>
          <p:cNvPr id="32" name="Picture 31">
            <a:extLst>
              <a:ext uri="{FF2B5EF4-FFF2-40B4-BE49-F238E27FC236}">
                <a16:creationId xmlns:a16="http://schemas.microsoft.com/office/drawing/2014/main" id="{4DF15C7A-F185-7F14-AED2-92AD1097DCB5}"/>
              </a:ext>
            </a:extLst>
          </p:cNvPr>
          <p:cNvPicPr>
            <a:picLocks noChangeAspect="1"/>
          </p:cNvPicPr>
          <p:nvPr/>
        </p:nvPicPr>
        <p:blipFill rotWithShape="1">
          <a:blip r:embed="rId4">
            <a:clrChange>
              <a:clrFrom>
                <a:srgbClr val="FFFFFF"/>
              </a:clrFrom>
              <a:clrTo>
                <a:srgbClr val="FFFFFF">
                  <a:alpha val="0"/>
                </a:srgbClr>
              </a:clrTo>
            </a:clrChange>
          </a:blip>
          <a:srcRect t="31543" r="2669" b="31543"/>
          <a:stretch/>
        </p:blipFill>
        <p:spPr>
          <a:xfrm>
            <a:off x="1143874" y="11454397"/>
            <a:ext cx="908362" cy="279914"/>
          </a:xfrm>
          <a:prstGeom prst="rect">
            <a:avLst/>
          </a:prstGeom>
        </p:spPr>
      </p:pic>
      <p:pic>
        <p:nvPicPr>
          <p:cNvPr id="37" name="Picture 36">
            <a:extLst>
              <a:ext uri="{FF2B5EF4-FFF2-40B4-BE49-F238E27FC236}">
                <a16:creationId xmlns:a16="http://schemas.microsoft.com/office/drawing/2014/main" id="{358CD386-307B-D4E2-322C-F7FF42DEBEAB}"/>
              </a:ext>
            </a:extLst>
          </p:cNvPr>
          <p:cNvPicPr>
            <a:picLocks noChangeAspect="1"/>
          </p:cNvPicPr>
          <p:nvPr/>
        </p:nvPicPr>
        <p:blipFill>
          <a:blip r:embed="rId5"/>
          <a:stretch>
            <a:fillRect/>
          </a:stretch>
        </p:blipFill>
        <p:spPr>
          <a:xfrm>
            <a:off x="3733892" y="11515652"/>
            <a:ext cx="376750" cy="228740"/>
          </a:xfrm>
          <a:prstGeom prst="rect">
            <a:avLst/>
          </a:prstGeom>
        </p:spPr>
      </p:pic>
      <p:pic>
        <p:nvPicPr>
          <p:cNvPr id="40" name="Picture 39">
            <a:extLst>
              <a:ext uri="{FF2B5EF4-FFF2-40B4-BE49-F238E27FC236}">
                <a16:creationId xmlns:a16="http://schemas.microsoft.com/office/drawing/2014/main" id="{451317BC-379B-35E1-0838-0E7CC772EB8F}"/>
              </a:ext>
            </a:extLst>
          </p:cNvPr>
          <p:cNvPicPr>
            <a:picLocks noChangeAspect="1"/>
          </p:cNvPicPr>
          <p:nvPr/>
        </p:nvPicPr>
        <p:blipFill>
          <a:blip r:embed="rId6"/>
          <a:stretch>
            <a:fillRect/>
          </a:stretch>
        </p:blipFill>
        <p:spPr>
          <a:xfrm>
            <a:off x="3242185" y="11472216"/>
            <a:ext cx="324736" cy="324736"/>
          </a:xfrm>
          <a:prstGeom prst="rect">
            <a:avLst/>
          </a:prstGeom>
        </p:spPr>
      </p:pic>
      <p:pic>
        <p:nvPicPr>
          <p:cNvPr id="46" name="Picture 45">
            <a:extLst>
              <a:ext uri="{FF2B5EF4-FFF2-40B4-BE49-F238E27FC236}">
                <a16:creationId xmlns:a16="http://schemas.microsoft.com/office/drawing/2014/main" id="{35D6C2A4-FC6C-6047-D197-80A30CCC4C47}"/>
              </a:ext>
            </a:extLst>
          </p:cNvPr>
          <p:cNvPicPr>
            <a:picLocks noChangeAspect="1"/>
          </p:cNvPicPr>
          <p:nvPr/>
        </p:nvPicPr>
        <p:blipFill>
          <a:blip r:embed="rId7"/>
          <a:stretch>
            <a:fillRect/>
          </a:stretch>
        </p:blipFill>
        <p:spPr>
          <a:xfrm>
            <a:off x="2646551" y="11467994"/>
            <a:ext cx="280284" cy="280284"/>
          </a:xfrm>
          <a:prstGeom prst="rect">
            <a:avLst/>
          </a:prstGeom>
        </p:spPr>
      </p:pic>
      <p:pic>
        <p:nvPicPr>
          <p:cNvPr id="50" name="Picture 49">
            <a:extLst>
              <a:ext uri="{FF2B5EF4-FFF2-40B4-BE49-F238E27FC236}">
                <a16:creationId xmlns:a16="http://schemas.microsoft.com/office/drawing/2014/main" id="{D8EA3162-135D-3434-FC17-B55FC90600E4}"/>
              </a:ext>
            </a:extLst>
          </p:cNvPr>
          <p:cNvPicPr>
            <a:picLocks noChangeAspect="1"/>
          </p:cNvPicPr>
          <p:nvPr/>
        </p:nvPicPr>
        <p:blipFill>
          <a:blip r:embed="rId8"/>
          <a:stretch>
            <a:fillRect/>
          </a:stretch>
        </p:blipFill>
        <p:spPr>
          <a:xfrm>
            <a:off x="2134323" y="11424684"/>
            <a:ext cx="324736" cy="324736"/>
          </a:xfrm>
          <a:prstGeom prst="rect">
            <a:avLst/>
          </a:prstGeom>
        </p:spPr>
      </p:pic>
      <p:pic>
        <p:nvPicPr>
          <p:cNvPr id="51" name="Image" descr="Image">
            <a:extLst>
              <a:ext uri="{FF2B5EF4-FFF2-40B4-BE49-F238E27FC236}">
                <a16:creationId xmlns:a16="http://schemas.microsoft.com/office/drawing/2014/main" id="{056217CD-FD0C-D972-5B10-829419095095}"/>
              </a:ext>
            </a:extLst>
          </p:cNvPr>
          <p:cNvPicPr>
            <a:picLocks noChangeAspect="1"/>
          </p:cNvPicPr>
          <p:nvPr/>
        </p:nvPicPr>
        <p:blipFill>
          <a:blip r:embed="rId9"/>
          <a:stretch>
            <a:fillRect/>
          </a:stretch>
        </p:blipFill>
        <p:spPr>
          <a:xfrm>
            <a:off x="2248990" y="10824844"/>
            <a:ext cx="441570" cy="408740"/>
          </a:xfrm>
          <a:prstGeom prst="rect">
            <a:avLst/>
          </a:prstGeom>
          <a:ln w="12700" cap="flat">
            <a:noFill/>
            <a:miter lim="400000"/>
          </a:ln>
          <a:effectLst/>
        </p:spPr>
      </p:pic>
      <p:sp>
        <p:nvSpPr>
          <p:cNvPr id="73" name="Rounded Rectangle 72">
            <a:extLst>
              <a:ext uri="{FF2B5EF4-FFF2-40B4-BE49-F238E27FC236}">
                <a16:creationId xmlns:a16="http://schemas.microsoft.com/office/drawing/2014/main" id="{FA4C4ED1-329F-BE39-1624-03DA911EDBFC}"/>
              </a:ext>
            </a:extLst>
          </p:cNvPr>
          <p:cNvSpPr/>
          <p:nvPr/>
        </p:nvSpPr>
        <p:spPr bwMode="auto">
          <a:xfrm>
            <a:off x="15412933" y="4718584"/>
            <a:ext cx="3114780" cy="2526064"/>
          </a:xfrm>
          <a:prstGeom prst="roundRect">
            <a:avLst>
              <a:gd name="adj" fmla="val 1720"/>
            </a:avLst>
          </a:prstGeom>
          <a:solidFill>
            <a:schemeClr val="bg1"/>
          </a:solidFill>
          <a:ln w="15875">
            <a:solidFill>
              <a:srgbClr val="133D1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182880" rIns="548640" bIns="274284" numCol="1" rtlCol="0" anchor="t" anchorCtr="0" compatLnSpc="1">
            <a:prstTxWarp prst="textNoShape">
              <a:avLst/>
            </a:prstTxWarp>
          </a:bodyPr>
          <a:lstStyle/>
          <a:p>
            <a:pPr defTabSz="2437912">
              <a:lnSpc>
                <a:spcPct val="110000"/>
              </a:lnSpc>
              <a:spcAft>
                <a:spcPts val="600"/>
              </a:spcAft>
              <a:buSzPct val="100000"/>
              <a:defRPr/>
            </a:pPr>
            <a:r>
              <a:rPr lang="en-US" sz="2400" b="1" kern="0" dirty="0">
                <a:solidFill>
                  <a:srgbClr val="000000"/>
                </a:solidFill>
                <a:latin typeface="IBM Plex Sans Light" panose="020B0403050203000203" pitchFamily="34" charset="0"/>
                <a:sym typeface="IBM Plex Sans Light"/>
              </a:rPr>
              <a:t>Data</a:t>
            </a:r>
          </a:p>
          <a:p>
            <a:pPr defTabSz="2437912">
              <a:lnSpc>
                <a:spcPct val="110000"/>
              </a:lnSpc>
              <a:spcAft>
                <a:spcPts val="600"/>
              </a:spcAft>
              <a:buSzPct val="100000"/>
              <a:defRPr/>
            </a:pPr>
            <a:r>
              <a:rPr lang="en-US" sz="2000" kern="0" dirty="0">
                <a:solidFill>
                  <a:srgbClr val="000000"/>
                </a:solidFill>
                <a:latin typeface="IBM Plex Sans Light" panose="020B0403050203000203" pitchFamily="34" charset="0"/>
                <a:sym typeface="IBM Plex Sans Light"/>
              </a:rPr>
              <a:t>Delivering quality data to consumers and users</a:t>
            </a:r>
          </a:p>
        </p:txBody>
      </p:sp>
      <p:sp>
        <p:nvSpPr>
          <p:cNvPr id="78" name="Rounded Rectangle 77">
            <a:extLst>
              <a:ext uri="{FF2B5EF4-FFF2-40B4-BE49-F238E27FC236}">
                <a16:creationId xmlns:a16="http://schemas.microsoft.com/office/drawing/2014/main" id="{9C5EE122-2575-8C2D-61F0-587C0265AD60}"/>
              </a:ext>
            </a:extLst>
          </p:cNvPr>
          <p:cNvSpPr/>
          <p:nvPr/>
        </p:nvSpPr>
        <p:spPr bwMode="auto">
          <a:xfrm>
            <a:off x="15411966" y="8110101"/>
            <a:ext cx="3114778" cy="2526066"/>
          </a:xfrm>
          <a:prstGeom prst="roundRect">
            <a:avLst>
              <a:gd name="adj" fmla="val 2481"/>
            </a:avLst>
          </a:prstGeom>
          <a:solidFill>
            <a:schemeClr val="bg1"/>
          </a:solidFill>
          <a:ln w="15875">
            <a:solidFill>
              <a:srgbClr val="EA78B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182880" rIns="548640" bIns="274284" numCol="1" rtlCol="0" anchor="t" anchorCtr="0" compatLnSpc="1">
            <a:prstTxWarp prst="textNoShape">
              <a:avLst/>
            </a:prstTxWarp>
          </a:bodyPr>
          <a:lstStyle/>
          <a:p>
            <a:pPr defTabSz="2437912">
              <a:lnSpc>
                <a:spcPct val="110000"/>
              </a:lnSpc>
              <a:spcAft>
                <a:spcPts val="600"/>
              </a:spcAft>
              <a:buSzPct val="100000"/>
              <a:defRPr/>
            </a:pPr>
            <a:r>
              <a:rPr lang="en-US" sz="2400" b="1" kern="0" dirty="0">
                <a:solidFill>
                  <a:srgbClr val="000000"/>
                </a:solidFill>
                <a:latin typeface="IBM Plex Sans Light" panose="020B0403050203000203" pitchFamily="34" charset="0"/>
                <a:sym typeface="IBM Plex Sans Light"/>
              </a:rPr>
              <a:t>AI</a:t>
            </a:r>
            <a:r>
              <a:rPr lang="en-US" sz="2000" b="1" kern="0" dirty="0">
                <a:solidFill>
                  <a:srgbClr val="000000"/>
                </a:solidFill>
                <a:latin typeface="IBM Plex Sans Light" panose="020B0403050203000203" pitchFamily="34" charset="0"/>
                <a:sym typeface="IBM Plex Sans Light"/>
              </a:rPr>
              <a:t> </a:t>
            </a:r>
          </a:p>
          <a:p>
            <a:pPr defTabSz="2437912">
              <a:lnSpc>
                <a:spcPct val="110000"/>
              </a:lnSpc>
              <a:spcAft>
                <a:spcPts val="600"/>
              </a:spcAft>
              <a:buSzPct val="100000"/>
              <a:defRPr/>
            </a:pPr>
            <a:r>
              <a:rPr lang="en-US" sz="2000" kern="0" dirty="0">
                <a:solidFill>
                  <a:srgbClr val="000000"/>
                </a:solidFill>
                <a:latin typeface="IBM Plex Sans Light" panose="020B0403050203000203" pitchFamily="34" charset="0"/>
                <a:sym typeface="IBM Plex Sans Light"/>
              </a:rPr>
              <a:t>Enabling data teams to be more productive with automated insights</a:t>
            </a:r>
          </a:p>
        </p:txBody>
      </p:sp>
      <p:pic>
        <p:nvPicPr>
          <p:cNvPr id="80" name="Picture 79" descr="A white line on a green background&#10;&#10;Description automatically generated">
            <a:extLst>
              <a:ext uri="{FF2B5EF4-FFF2-40B4-BE49-F238E27FC236}">
                <a16:creationId xmlns:a16="http://schemas.microsoft.com/office/drawing/2014/main" id="{63D4A27A-B0A1-2C3A-8159-C074606AF644}"/>
              </a:ext>
            </a:extLst>
          </p:cNvPr>
          <p:cNvPicPr>
            <a:picLocks noChangeAspect="1"/>
          </p:cNvPicPr>
          <p:nvPr/>
        </p:nvPicPr>
        <p:blipFill>
          <a:blip r:embed="rId10"/>
          <a:stretch>
            <a:fillRect/>
          </a:stretch>
        </p:blipFill>
        <p:spPr>
          <a:xfrm>
            <a:off x="17891743" y="4725176"/>
            <a:ext cx="635000" cy="660400"/>
          </a:xfrm>
          <a:prstGeom prst="rect">
            <a:avLst/>
          </a:prstGeom>
        </p:spPr>
      </p:pic>
      <p:pic>
        <p:nvPicPr>
          <p:cNvPr id="82" name="Picture 81" descr="A white brain on a pink background&#10;&#10;Description automatically generated">
            <a:extLst>
              <a:ext uri="{FF2B5EF4-FFF2-40B4-BE49-F238E27FC236}">
                <a16:creationId xmlns:a16="http://schemas.microsoft.com/office/drawing/2014/main" id="{545AA6F3-81F1-B9C8-92C0-DA9D247A5EE3}"/>
              </a:ext>
            </a:extLst>
          </p:cNvPr>
          <p:cNvPicPr>
            <a:picLocks noChangeAspect="1"/>
          </p:cNvPicPr>
          <p:nvPr/>
        </p:nvPicPr>
        <p:blipFill>
          <a:blip r:embed="rId11"/>
          <a:stretch>
            <a:fillRect/>
          </a:stretch>
        </p:blipFill>
        <p:spPr>
          <a:xfrm>
            <a:off x="17812367" y="8110100"/>
            <a:ext cx="685800" cy="685800"/>
          </a:xfrm>
          <a:prstGeom prst="rect">
            <a:avLst/>
          </a:prstGeom>
        </p:spPr>
      </p:pic>
      <p:sp>
        <p:nvSpPr>
          <p:cNvPr id="21" name="TextBox 20">
            <a:extLst>
              <a:ext uri="{FF2B5EF4-FFF2-40B4-BE49-F238E27FC236}">
                <a16:creationId xmlns:a16="http://schemas.microsoft.com/office/drawing/2014/main" id="{398830F8-1B03-C23D-5185-C55A9E79D06E}"/>
              </a:ext>
            </a:extLst>
          </p:cNvPr>
          <p:cNvSpPr txBox="1"/>
          <p:nvPr/>
        </p:nvSpPr>
        <p:spPr>
          <a:xfrm>
            <a:off x="7785214" y="3026763"/>
            <a:ext cx="6683542" cy="1188082"/>
          </a:xfrm>
          <a:prstGeom prst="rect">
            <a:avLst/>
          </a:prstGeom>
          <a:noFill/>
        </p:spPr>
        <p:txBody>
          <a:bodyPr wrap="square">
            <a:spAutoFit/>
          </a:bodyPr>
          <a:lstStyle/>
          <a:p>
            <a:pPr defTabSz="2437912">
              <a:lnSpc>
                <a:spcPct val="110000"/>
              </a:lnSpc>
              <a:buSzPct val="100000"/>
              <a:defRPr/>
            </a:pPr>
            <a:r>
              <a:rPr lang="en-US" sz="2200" kern="0" dirty="0">
                <a:solidFill>
                  <a:srgbClr val="000000"/>
                </a:solidFill>
                <a:latin typeface="IBM Plex Sans Light"/>
                <a:sym typeface="IBM Plex Sans Light"/>
              </a:rPr>
              <a:t>Simplify data access across the enterprise </a:t>
            </a:r>
            <a:br>
              <a:rPr lang="en-US" sz="2200" kern="0" dirty="0">
                <a:solidFill>
                  <a:srgbClr val="000000"/>
                </a:solidFill>
                <a:latin typeface="IBM Plex Sans Light"/>
                <a:sym typeface="IBM Plex Sans Light"/>
              </a:rPr>
            </a:br>
            <a:r>
              <a:rPr lang="en-US" sz="2200" kern="0" dirty="0">
                <a:solidFill>
                  <a:srgbClr val="000000"/>
                </a:solidFill>
                <a:latin typeface="IBM Plex Sans Light"/>
                <a:sym typeface="IBM Plex Sans Light"/>
              </a:rPr>
              <a:t>and hybrid cloud environments with a data </a:t>
            </a:r>
            <a:br>
              <a:rPr lang="en-US" sz="2200" kern="0" dirty="0">
                <a:solidFill>
                  <a:srgbClr val="000000"/>
                </a:solidFill>
                <a:latin typeface="IBM Plex Sans Light"/>
                <a:sym typeface="IBM Plex Sans Light"/>
              </a:rPr>
            </a:br>
            <a:r>
              <a:rPr lang="en-US" sz="2200" kern="0" dirty="0">
                <a:solidFill>
                  <a:srgbClr val="000000"/>
                </a:solidFill>
                <a:latin typeface="IBM Plex Sans Light"/>
                <a:sym typeface="IBM Plex Sans Light"/>
              </a:rPr>
              <a:t>fabric architecture</a:t>
            </a:r>
          </a:p>
        </p:txBody>
      </p:sp>
      <p:sp>
        <p:nvSpPr>
          <p:cNvPr id="9" name="TextBox 8">
            <a:extLst>
              <a:ext uri="{FF2B5EF4-FFF2-40B4-BE49-F238E27FC236}">
                <a16:creationId xmlns:a16="http://schemas.microsoft.com/office/drawing/2014/main" id="{48434CFB-C25E-23F0-0177-6F76CDA02C5D}"/>
              </a:ext>
            </a:extLst>
          </p:cNvPr>
          <p:cNvSpPr txBox="1"/>
          <p:nvPr/>
        </p:nvSpPr>
        <p:spPr>
          <a:xfrm>
            <a:off x="858292" y="2774039"/>
            <a:ext cx="5172442" cy="1046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78" tIns="182878" rIns="182878" bIns="182878" numCol="1" spcCol="38100" rtlCol="0" anchor="t">
            <a:spAutoFit/>
          </a:bodyPr>
          <a:lstStyle/>
          <a:p>
            <a:pPr defTabSz="1371964" hangingPunct="0">
              <a:defRPr/>
            </a:pPr>
            <a:r>
              <a:rPr lang="en-US" sz="2200" dirty="0">
                <a:solidFill>
                  <a:srgbClr val="000000"/>
                </a:solidFill>
                <a:latin typeface="IBM Plex Sans Light"/>
                <a:sym typeface="IBM Plex Sans Light"/>
              </a:rPr>
              <a:t>Store, unify, and share data with open formats and native integrations</a:t>
            </a:r>
          </a:p>
        </p:txBody>
      </p:sp>
      <p:pic>
        <p:nvPicPr>
          <p:cNvPr id="1026" name="Picture 2">
            <a:extLst>
              <a:ext uri="{FF2B5EF4-FFF2-40B4-BE49-F238E27FC236}">
                <a16:creationId xmlns:a16="http://schemas.microsoft.com/office/drawing/2014/main" id="{EAF4BD20-E39C-3CE4-43BD-E2A9C0ED23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38235" y="10852584"/>
            <a:ext cx="1259516" cy="3394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 at Scale with SingleStore Ultra-Fast Analytics">
            <a:extLst>
              <a:ext uri="{FF2B5EF4-FFF2-40B4-BE49-F238E27FC236}">
                <a16:creationId xmlns:a16="http://schemas.microsoft.com/office/drawing/2014/main" id="{3555C19E-2248-1E31-B1EC-1DDF4D2B1A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8297" y="10902644"/>
            <a:ext cx="1129380" cy="2555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stgresql original wordmark logo - Social media &amp; Logos Icons">
            <a:extLst>
              <a:ext uri="{FF2B5EF4-FFF2-40B4-BE49-F238E27FC236}">
                <a16:creationId xmlns:a16="http://schemas.microsoft.com/office/drawing/2014/main" id="{FA6190F7-8892-281F-8FF4-AF4275AE5BD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20640" y="10663707"/>
            <a:ext cx="569878" cy="56987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5D9748FF-9697-25A5-DA7A-C5FB7D118E94}"/>
              </a:ext>
            </a:extLst>
          </p:cNvPr>
          <p:cNvSpPr txBox="1"/>
          <p:nvPr/>
        </p:nvSpPr>
        <p:spPr>
          <a:xfrm>
            <a:off x="4444505" y="11367257"/>
            <a:ext cx="1521168" cy="400037"/>
          </a:xfrm>
          <a:prstGeom prst="rect">
            <a:avLst/>
          </a:prstGeom>
          <a:noFill/>
        </p:spPr>
        <p:txBody>
          <a:bodyPr wrap="square" lIns="91404" tIns="91404" rIns="91404" bIns="91404" rtlCol="0">
            <a:spAutoFit/>
          </a:bodyPr>
          <a:lstStyle/>
          <a:p>
            <a:pPr defTabSz="1828282">
              <a:spcBef>
                <a:spcPts val="1100"/>
              </a:spcBef>
              <a:defRPr/>
            </a:pPr>
            <a:r>
              <a:rPr lang="en-US" sz="1400" dirty="0">
                <a:solidFill>
                  <a:srgbClr val="0F62FE"/>
                </a:solidFill>
                <a:latin typeface="IBM Plex Sans Light"/>
                <a:ea typeface="IBM Plex Sans" charset="0"/>
                <a:cs typeface="IBM Plex Sans" charset="0"/>
              </a:rPr>
              <a:t>Any many more</a:t>
            </a:r>
            <a:endParaRPr lang="en-US" sz="1000" dirty="0">
              <a:solidFill>
                <a:srgbClr val="0F62FE"/>
              </a:solidFill>
              <a:latin typeface="IBM Plex Sans Light"/>
              <a:ea typeface="IBM Plex Sans" charset="0"/>
              <a:cs typeface="IBM Plex Sans" charset="0"/>
            </a:endParaRPr>
          </a:p>
        </p:txBody>
      </p:sp>
      <p:sp>
        <p:nvSpPr>
          <p:cNvPr id="57" name="TextBox 56">
            <a:extLst>
              <a:ext uri="{FF2B5EF4-FFF2-40B4-BE49-F238E27FC236}">
                <a16:creationId xmlns:a16="http://schemas.microsoft.com/office/drawing/2014/main" id="{D3AA2DD8-66E1-9E97-02D9-52524752B8D7}"/>
              </a:ext>
            </a:extLst>
          </p:cNvPr>
          <p:cNvSpPr txBox="1"/>
          <p:nvPr/>
        </p:nvSpPr>
        <p:spPr>
          <a:xfrm>
            <a:off x="848802" y="2425828"/>
            <a:ext cx="4005990" cy="475130"/>
          </a:xfrm>
          <a:prstGeom prst="rect">
            <a:avLst/>
          </a:prstGeom>
          <a:noFill/>
        </p:spPr>
        <p:txBody>
          <a:bodyPr wrap="square">
            <a:spAutoFit/>
          </a:bodyPr>
          <a:lstStyle/>
          <a:p>
            <a:pPr defTabSz="2437912">
              <a:lnSpc>
                <a:spcPct val="110000"/>
              </a:lnSpc>
              <a:buSzPct val="100000"/>
              <a:defRPr/>
            </a:pPr>
            <a:r>
              <a:rPr lang="en-US" sz="2400" b="1" kern="0" dirty="0">
                <a:solidFill>
                  <a:srgbClr val="000000"/>
                </a:solidFill>
                <a:latin typeface="IBM Plex Sans Light" panose="020B0403050203000203" pitchFamily="34" charset="0"/>
                <a:sym typeface="IBM Plex Sans Light"/>
              </a:rPr>
              <a:t>Databases</a:t>
            </a:r>
          </a:p>
        </p:txBody>
      </p:sp>
      <p:sp>
        <p:nvSpPr>
          <p:cNvPr id="59" name="Rectangle 58">
            <a:extLst>
              <a:ext uri="{FF2B5EF4-FFF2-40B4-BE49-F238E27FC236}">
                <a16:creationId xmlns:a16="http://schemas.microsoft.com/office/drawing/2014/main" id="{E230C914-8276-4071-9451-1B1FDB02100F}"/>
              </a:ext>
            </a:extLst>
          </p:cNvPr>
          <p:cNvSpPr/>
          <p:nvPr/>
        </p:nvSpPr>
        <p:spPr bwMode="auto">
          <a:xfrm>
            <a:off x="668449" y="2292464"/>
            <a:ext cx="95472" cy="993316"/>
          </a:xfrm>
          <a:prstGeom prst="rect">
            <a:avLst/>
          </a:prstGeom>
          <a:solidFill>
            <a:srgbClr val="357B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dirty="0">
              <a:solidFill>
                <a:srgbClr val="FFFFFF"/>
              </a:solidFill>
              <a:latin typeface="IBM Plex Sans Light"/>
            </a:endParaRPr>
          </a:p>
        </p:txBody>
      </p:sp>
      <p:cxnSp>
        <p:nvCxnSpPr>
          <p:cNvPr id="88" name="Straight Arrow Connector 87">
            <a:extLst>
              <a:ext uri="{FF2B5EF4-FFF2-40B4-BE49-F238E27FC236}">
                <a16:creationId xmlns:a16="http://schemas.microsoft.com/office/drawing/2014/main" id="{8F350821-0A87-A096-B580-21008D74CF7E}"/>
              </a:ext>
            </a:extLst>
          </p:cNvPr>
          <p:cNvCxnSpPr>
            <a:cxnSpLocks/>
          </p:cNvCxnSpPr>
          <p:nvPr/>
        </p:nvCxnSpPr>
        <p:spPr bwMode="auto">
          <a:xfrm>
            <a:off x="6639592" y="7532688"/>
            <a:ext cx="1008406" cy="0"/>
          </a:xfrm>
          <a:prstGeom prst="straightConnector1">
            <a:avLst/>
          </a:prstGeom>
          <a:ln w="12700">
            <a:solidFill>
              <a:schemeClr val="tx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pic>
        <p:nvPicPr>
          <p:cNvPr id="22" name="Picture 2" descr="DataStax Closes Strong Fiscal Year Capped with a New Mandate | Business Wire">
            <a:extLst>
              <a:ext uri="{FF2B5EF4-FFF2-40B4-BE49-F238E27FC236}">
                <a16:creationId xmlns:a16="http://schemas.microsoft.com/office/drawing/2014/main" id="{082B0EDC-475B-64F8-7C33-C3607C61666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500" t="36206" r="7695" b="39422"/>
          <a:stretch/>
        </p:blipFill>
        <p:spPr bwMode="auto">
          <a:xfrm>
            <a:off x="4836396" y="10922031"/>
            <a:ext cx="1194338" cy="171618"/>
          </a:xfrm>
          <a:prstGeom prst="rect">
            <a:avLst/>
          </a:prstGeom>
          <a:noFill/>
          <a:extLst>
            <a:ext uri="{909E8E84-426E-40DD-AFC4-6F175D3DCCD1}">
              <a14:hiddenFill xmlns:a14="http://schemas.microsoft.com/office/drawing/2010/main">
                <a:solidFill>
                  <a:srgbClr val="FFFFFF"/>
                </a:solidFill>
              </a14:hiddenFill>
            </a:ext>
          </a:extLst>
        </p:spPr>
      </p:pic>
      <p:sp>
        <p:nvSpPr>
          <p:cNvPr id="44" name="Rounded Rectangle 43">
            <a:extLst>
              <a:ext uri="{FF2B5EF4-FFF2-40B4-BE49-F238E27FC236}">
                <a16:creationId xmlns:a16="http://schemas.microsoft.com/office/drawing/2014/main" id="{55236C0B-30C4-A688-5EB0-F064735DBFF6}"/>
              </a:ext>
            </a:extLst>
          </p:cNvPr>
          <p:cNvSpPr/>
          <p:nvPr/>
        </p:nvSpPr>
        <p:spPr bwMode="auto">
          <a:xfrm>
            <a:off x="934466" y="3866033"/>
            <a:ext cx="5446226" cy="1555666"/>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182880" rIns="274284" bIns="274284" numCol="1" rtlCol="0" anchor="t" anchorCtr="0" compatLnSpc="1">
            <a:prstTxWarp prst="textNoShape">
              <a:avLst/>
            </a:prstTxWarp>
          </a:bodyPr>
          <a:lstStyle/>
          <a:p>
            <a:pPr defTabSz="2437912">
              <a:lnSpc>
                <a:spcPct val="110000"/>
              </a:lnSpc>
              <a:spcAft>
                <a:spcPts val="600"/>
              </a:spcAft>
              <a:buSzPct val="100000"/>
              <a:defRPr/>
            </a:pPr>
            <a:r>
              <a:rPr lang="en-US" sz="2000" b="1" kern="0" dirty="0">
                <a:solidFill>
                  <a:srgbClr val="000000"/>
                </a:solidFill>
                <a:latin typeface="IBM Plex Sans Light" panose="020B0403050203000203" pitchFamily="34" charset="0"/>
                <a:sym typeface="IBM Plex Sans Light"/>
              </a:rPr>
              <a:t>Database</a:t>
            </a:r>
            <a:endParaRPr lang="en-US" sz="2000" kern="0" dirty="0">
              <a:solidFill>
                <a:srgbClr val="000000"/>
              </a:solidFill>
              <a:latin typeface="IBM Plex Sans Light" panose="020B0403050203000203" pitchFamily="34" charset="0"/>
              <a:sym typeface="IBM Plex Sans Light"/>
            </a:endParaRPr>
          </a:p>
          <a:p>
            <a:pPr defTabSz="2437912">
              <a:lnSpc>
                <a:spcPct val="110000"/>
              </a:lnSpc>
              <a:buSzPct val="100000"/>
              <a:defRPr/>
            </a:pPr>
            <a:r>
              <a:rPr lang="en-US" sz="2000" kern="0" dirty="0">
                <a:solidFill>
                  <a:srgbClr val="000000"/>
                </a:solidFill>
                <a:latin typeface="IBM Plex Sans Light" panose="020B0403050203000203" pitchFamily="34" charset="0"/>
                <a:sym typeface="IBM Plex Sans Light"/>
              </a:rPr>
              <a:t>IBM Db2</a:t>
            </a:r>
          </a:p>
          <a:p>
            <a:pPr defTabSz="2437912">
              <a:lnSpc>
                <a:spcPct val="110000"/>
              </a:lnSpc>
              <a:buSzPct val="100000"/>
              <a:defRPr/>
            </a:pPr>
            <a:r>
              <a:rPr lang="en-US" sz="2000" kern="0" dirty="0">
                <a:solidFill>
                  <a:srgbClr val="000000"/>
                </a:solidFill>
                <a:latin typeface="IBM Plex Sans Light" panose="020B0403050203000203" pitchFamily="34" charset="0"/>
                <a:sym typeface="IBM Plex Sans Light"/>
              </a:rPr>
              <a:t>IBM Informix</a:t>
            </a:r>
          </a:p>
        </p:txBody>
      </p:sp>
      <p:sp>
        <p:nvSpPr>
          <p:cNvPr id="45" name="Rounded Rectangle 44">
            <a:extLst>
              <a:ext uri="{FF2B5EF4-FFF2-40B4-BE49-F238E27FC236}">
                <a16:creationId xmlns:a16="http://schemas.microsoft.com/office/drawing/2014/main" id="{B24CA1F0-B2D1-6880-D745-9403017EEEC9}"/>
              </a:ext>
            </a:extLst>
          </p:cNvPr>
          <p:cNvSpPr/>
          <p:nvPr/>
        </p:nvSpPr>
        <p:spPr bwMode="auto">
          <a:xfrm>
            <a:off x="934466" y="5890983"/>
            <a:ext cx="5446226" cy="1555666"/>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182880" rIns="274284" bIns="274284" numCol="1" rtlCol="0" anchor="t" anchorCtr="0" compatLnSpc="1">
            <a:prstTxWarp prst="textNoShape">
              <a:avLst/>
            </a:prstTxWarp>
          </a:bodyPr>
          <a:lstStyle/>
          <a:p>
            <a:pPr defTabSz="2437912">
              <a:lnSpc>
                <a:spcPct val="110000"/>
              </a:lnSpc>
              <a:spcAft>
                <a:spcPts val="600"/>
              </a:spcAft>
              <a:buSzPct val="100000"/>
              <a:defRPr/>
            </a:pPr>
            <a:r>
              <a:rPr lang="en-US" sz="2000" b="1" kern="0" dirty="0">
                <a:solidFill>
                  <a:srgbClr val="000000"/>
                </a:solidFill>
                <a:latin typeface="IBM Plex Sans Light" panose="020B0403050203000203" pitchFamily="34" charset="0"/>
                <a:sym typeface="IBM Plex Sans Light"/>
              </a:rPr>
              <a:t>Data Warehouse</a:t>
            </a:r>
            <a:endParaRPr lang="en-US" sz="1600" kern="0" dirty="0">
              <a:solidFill>
                <a:srgbClr val="000000"/>
              </a:solidFill>
              <a:latin typeface="IBM Plex Sans Light" panose="020B0403050203000203" pitchFamily="34" charset="0"/>
              <a:sym typeface="IBM Plex Sans Light"/>
            </a:endParaRPr>
          </a:p>
          <a:p>
            <a:pPr defTabSz="2437912">
              <a:lnSpc>
                <a:spcPct val="110000"/>
              </a:lnSpc>
              <a:buSzPct val="100000"/>
              <a:defRPr/>
            </a:pPr>
            <a:r>
              <a:rPr lang="en-US" sz="2000" kern="0" dirty="0">
                <a:solidFill>
                  <a:srgbClr val="000000"/>
                </a:solidFill>
                <a:latin typeface="IBM Plex Sans Light" panose="020B0403050203000203" pitchFamily="34" charset="0"/>
                <a:sym typeface="IBM Plex Sans Light"/>
              </a:rPr>
              <a:t>IBM Db2 Warehouse</a:t>
            </a:r>
          </a:p>
          <a:p>
            <a:pPr defTabSz="2437912">
              <a:lnSpc>
                <a:spcPct val="110000"/>
              </a:lnSpc>
              <a:buSzPct val="100000"/>
              <a:defRPr/>
            </a:pPr>
            <a:r>
              <a:rPr lang="en-US" sz="2000" kern="0" dirty="0">
                <a:solidFill>
                  <a:srgbClr val="000000"/>
                </a:solidFill>
                <a:latin typeface="IBM Plex Sans Light" panose="020B0403050203000203" pitchFamily="34" charset="0"/>
                <a:sym typeface="IBM Plex Sans Light"/>
              </a:rPr>
              <a:t>IBM Netezza</a:t>
            </a:r>
          </a:p>
        </p:txBody>
      </p:sp>
      <p:sp>
        <p:nvSpPr>
          <p:cNvPr id="48" name="Rounded Rectangle 47">
            <a:extLst>
              <a:ext uri="{FF2B5EF4-FFF2-40B4-BE49-F238E27FC236}">
                <a16:creationId xmlns:a16="http://schemas.microsoft.com/office/drawing/2014/main" id="{F0FAEF6A-F955-BE8F-52F1-3119C6263B30}"/>
              </a:ext>
            </a:extLst>
          </p:cNvPr>
          <p:cNvSpPr/>
          <p:nvPr/>
        </p:nvSpPr>
        <p:spPr bwMode="auto">
          <a:xfrm>
            <a:off x="889974" y="7996106"/>
            <a:ext cx="5446226" cy="1571132"/>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182880" rIns="274284" bIns="274284" numCol="1" rtlCol="0" anchor="t" anchorCtr="0" compatLnSpc="1">
            <a:prstTxWarp prst="textNoShape">
              <a:avLst/>
            </a:prstTxWarp>
          </a:bodyPr>
          <a:lstStyle/>
          <a:p>
            <a:pPr defTabSz="2437912">
              <a:lnSpc>
                <a:spcPct val="110000"/>
              </a:lnSpc>
              <a:spcAft>
                <a:spcPts val="600"/>
              </a:spcAft>
              <a:buSzPct val="100000"/>
              <a:defRPr/>
            </a:pPr>
            <a:r>
              <a:rPr lang="en-US" sz="2000" b="1" kern="100" dirty="0">
                <a:solidFill>
                  <a:srgbClr val="000000"/>
                </a:solidFill>
                <a:latin typeface="IBM Plex Sans Light" panose="020B0403050203000203" pitchFamily="34" charset="0"/>
                <a:ea typeface="Calibri" panose="020F0502020204030204" pitchFamily="34" charset="0"/>
                <a:cs typeface="Times New Roman" panose="02020603050405020304" pitchFamily="18" charset="0"/>
              </a:rPr>
              <a:t>Data Lakehouse</a:t>
            </a:r>
            <a:endParaRPr lang="en-US" sz="1600" kern="100" dirty="0">
              <a:solidFill>
                <a:srgbClr val="000000"/>
              </a:solidFill>
              <a:latin typeface="IBM Plex Sans Light" panose="020B0403050203000203" pitchFamily="34" charset="0"/>
              <a:ea typeface="Calibri" panose="020F0502020204030204" pitchFamily="34" charset="0"/>
              <a:cs typeface="Times New Roman" panose="02020603050405020304" pitchFamily="18" charset="0"/>
            </a:endParaRPr>
          </a:p>
          <a:p>
            <a:pPr defTabSz="2437912">
              <a:lnSpc>
                <a:spcPct val="110000"/>
              </a:lnSpc>
              <a:buSzPct val="100000"/>
              <a:defRPr/>
            </a:pPr>
            <a:r>
              <a:rPr lang="en-US" sz="2000" kern="100" dirty="0">
                <a:solidFill>
                  <a:srgbClr val="000000"/>
                </a:solidFill>
                <a:latin typeface="IBM Plex Sans Light" panose="020B0403050203000203" pitchFamily="34" charset="0"/>
                <a:ea typeface="Calibri" panose="020F0502020204030204" pitchFamily="34" charset="0"/>
                <a:cs typeface="Times New Roman" panose="02020603050405020304" pitchFamily="18" charset="0"/>
              </a:rPr>
              <a:t>IBM watson</a:t>
            </a:r>
            <a:r>
              <a:rPr lang="en-US" sz="2000" kern="100" dirty="0">
                <a:solidFill>
                  <a:srgbClr val="0F62FE"/>
                </a:solidFill>
                <a:latin typeface="IBM Plex Sans Light" panose="020B0403050203000203" pitchFamily="34" charset="0"/>
                <a:ea typeface="Calibri" panose="020F0502020204030204" pitchFamily="34" charset="0"/>
                <a:cs typeface="Times New Roman" panose="02020603050405020304" pitchFamily="18" charset="0"/>
              </a:rPr>
              <a:t>x.</a:t>
            </a:r>
            <a:r>
              <a:rPr lang="en-US" sz="2000" kern="100" dirty="0">
                <a:solidFill>
                  <a:srgbClr val="000000"/>
                </a:solidFill>
                <a:latin typeface="IBM Plex Sans Light" panose="020B0403050203000203" pitchFamily="34" charset="0"/>
                <a:ea typeface="Calibri" panose="020F0502020204030204" pitchFamily="34" charset="0"/>
                <a:cs typeface="Times New Roman" panose="02020603050405020304" pitchFamily="18" charset="0"/>
              </a:rPr>
              <a:t>data</a:t>
            </a:r>
          </a:p>
        </p:txBody>
      </p:sp>
      <p:sp>
        <p:nvSpPr>
          <p:cNvPr id="52" name="Rounded Rectangle 51">
            <a:extLst>
              <a:ext uri="{FF2B5EF4-FFF2-40B4-BE49-F238E27FC236}">
                <a16:creationId xmlns:a16="http://schemas.microsoft.com/office/drawing/2014/main" id="{62D470CD-118E-6115-14EB-230D4EE6947B}"/>
              </a:ext>
            </a:extLst>
          </p:cNvPr>
          <p:cNvSpPr/>
          <p:nvPr/>
        </p:nvSpPr>
        <p:spPr bwMode="auto">
          <a:xfrm>
            <a:off x="7824252" y="4391690"/>
            <a:ext cx="3238778" cy="2315092"/>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182880" rIns="274284" bIns="274284" numCol="1" rtlCol="0" anchor="t" anchorCtr="0" compatLnSpc="1">
            <a:prstTxWarp prst="textNoShape">
              <a:avLst/>
            </a:prstTxWarp>
          </a:bodyPr>
          <a:lstStyle/>
          <a:p>
            <a:pPr defTabSz="2437912">
              <a:lnSpc>
                <a:spcPct val="110000"/>
              </a:lnSpc>
              <a:spcAft>
                <a:spcPts val="600"/>
              </a:spcAft>
              <a:buSzPct val="100000"/>
              <a:defRPr/>
            </a:pPr>
            <a:r>
              <a:rPr lang="en-US" sz="2000" b="1" kern="0" dirty="0">
                <a:solidFill>
                  <a:srgbClr val="000000"/>
                </a:solidFill>
                <a:latin typeface="IBM Plex Sans Light" panose="020B0403050203000203" pitchFamily="34" charset="0"/>
                <a:sym typeface="IBM Plex Sans Light"/>
              </a:rPr>
              <a:t>Data Governance</a:t>
            </a:r>
            <a:endParaRPr lang="en-US" sz="2000" kern="0" dirty="0">
              <a:solidFill>
                <a:srgbClr val="000000"/>
              </a:solidFill>
              <a:latin typeface="IBM Plex Sans Light" panose="020B0403050203000203" pitchFamily="34" charset="0"/>
              <a:sym typeface="IBM Plex Sans Light"/>
            </a:endParaRPr>
          </a:p>
          <a:p>
            <a:pPr defTabSz="2437912">
              <a:lnSpc>
                <a:spcPct val="110000"/>
              </a:lnSpc>
              <a:buSzPct val="100000"/>
              <a:defRPr/>
            </a:pPr>
            <a:r>
              <a:rPr lang="en-US" sz="2000" kern="0" dirty="0">
                <a:solidFill>
                  <a:srgbClr val="000000"/>
                </a:solidFill>
                <a:latin typeface="IBM Plex Sans Light"/>
                <a:sym typeface="IBM Plex Sans Light"/>
              </a:rPr>
              <a:t>IBM Knowledge Catalog</a:t>
            </a:r>
            <a:endParaRPr lang="en-US" sz="2000" kern="0" dirty="0">
              <a:solidFill>
                <a:srgbClr val="000000"/>
              </a:solidFill>
              <a:latin typeface="IBM Plex Sans Light"/>
            </a:endParaRPr>
          </a:p>
          <a:p>
            <a:pPr defTabSz="2437912">
              <a:lnSpc>
                <a:spcPct val="110000"/>
              </a:lnSpc>
              <a:buSzPct val="100000"/>
              <a:defRPr/>
            </a:pPr>
            <a:r>
              <a:rPr lang="en-US" sz="2000" kern="0" dirty="0">
                <a:solidFill>
                  <a:srgbClr val="000000"/>
                </a:solidFill>
                <a:latin typeface="IBM Plex Sans Light"/>
                <a:sym typeface="IBM Plex Sans Light"/>
              </a:rPr>
              <a:t>Manta Data Lineage</a:t>
            </a:r>
          </a:p>
        </p:txBody>
      </p:sp>
      <p:sp>
        <p:nvSpPr>
          <p:cNvPr id="53" name="Rounded Rectangle 52">
            <a:extLst>
              <a:ext uri="{FF2B5EF4-FFF2-40B4-BE49-F238E27FC236}">
                <a16:creationId xmlns:a16="http://schemas.microsoft.com/office/drawing/2014/main" id="{222EB14B-D19D-EECD-0D4C-D9399C5A0A9F}"/>
              </a:ext>
            </a:extLst>
          </p:cNvPr>
          <p:cNvSpPr/>
          <p:nvPr/>
        </p:nvSpPr>
        <p:spPr bwMode="auto">
          <a:xfrm>
            <a:off x="11229978" y="4391690"/>
            <a:ext cx="3238778" cy="2315092"/>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182880" rIns="274284" bIns="274284" numCol="1" rtlCol="0" anchor="t" anchorCtr="0" compatLnSpc="1">
            <a:prstTxWarp prst="textNoShape">
              <a:avLst/>
            </a:prstTxWarp>
          </a:bodyPr>
          <a:lstStyle/>
          <a:p>
            <a:pPr defTabSz="2437912">
              <a:lnSpc>
                <a:spcPct val="110000"/>
              </a:lnSpc>
              <a:spcAft>
                <a:spcPts val="600"/>
              </a:spcAft>
              <a:buSzPct val="100000"/>
              <a:defRPr/>
            </a:pPr>
            <a:r>
              <a:rPr lang="en-US" sz="2000" b="1" kern="0" dirty="0">
                <a:solidFill>
                  <a:srgbClr val="000000"/>
                </a:solidFill>
                <a:latin typeface="IBM Plex Sans Light" panose="020B0403050203000203" pitchFamily="34" charset="0"/>
                <a:sym typeface="IBM Plex Sans Light"/>
              </a:rPr>
              <a:t>Data Integration </a:t>
            </a:r>
            <a:endParaRPr lang="en-US" sz="2000" kern="0" dirty="0">
              <a:solidFill>
                <a:srgbClr val="000000"/>
              </a:solidFill>
              <a:latin typeface="IBM Plex Sans Light" panose="020B0403050203000203" pitchFamily="34" charset="0"/>
              <a:sym typeface="IBM Plex Sans Light"/>
            </a:endParaRPr>
          </a:p>
          <a:p>
            <a:pPr defTabSz="2437912">
              <a:lnSpc>
                <a:spcPct val="110000"/>
              </a:lnSpc>
              <a:buSzPct val="100000"/>
              <a:defRPr/>
            </a:pPr>
            <a:r>
              <a:rPr lang="en-US" sz="2000" kern="0" dirty="0">
                <a:solidFill>
                  <a:srgbClr val="000000"/>
                </a:solidFill>
                <a:latin typeface="IBM Plex Sans Light" panose="020B0403050203000203" pitchFamily="34" charset="0"/>
                <a:sym typeface="IBM Plex Sans Light"/>
              </a:rPr>
              <a:t>IBM DataStage</a:t>
            </a:r>
          </a:p>
          <a:p>
            <a:pPr defTabSz="2437912">
              <a:lnSpc>
                <a:spcPct val="110000"/>
              </a:lnSpc>
              <a:buSzPct val="100000"/>
              <a:defRPr/>
            </a:pPr>
            <a:r>
              <a:rPr lang="en-US" sz="2000" kern="0" dirty="0">
                <a:solidFill>
                  <a:srgbClr val="000000"/>
                </a:solidFill>
                <a:latin typeface="IBM Plex Sans Light" panose="020B0403050203000203" pitchFamily="34" charset="0"/>
                <a:sym typeface="IBM Plex Sans Light"/>
              </a:rPr>
              <a:t>IBM Data Replication</a:t>
            </a:r>
          </a:p>
          <a:p>
            <a:pPr defTabSz="2437912">
              <a:lnSpc>
                <a:spcPct val="110000"/>
              </a:lnSpc>
              <a:buSzPct val="100000"/>
              <a:defRPr/>
            </a:pPr>
            <a:r>
              <a:rPr lang="en-US" sz="2000" kern="0" dirty="0">
                <a:solidFill>
                  <a:srgbClr val="000000"/>
                </a:solidFill>
                <a:latin typeface="IBM Plex Sans Light" panose="020B0403050203000203" pitchFamily="34" charset="0"/>
                <a:sym typeface="IBM Plex Sans Light"/>
              </a:rPr>
              <a:t>IBM Data Virtualization</a:t>
            </a:r>
          </a:p>
        </p:txBody>
      </p:sp>
      <p:sp>
        <p:nvSpPr>
          <p:cNvPr id="54" name="Rounded Rectangle 53">
            <a:extLst>
              <a:ext uri="{FF2B5EF4-FFF2-40B4-BE49-F238E27FC236}">
                <a16:creationId xmlns:a16="http://schemas.microsoft.com/office/drawing/2014/main" id="{CDF599DA-2E92-4471-5BEA-1F9EC33ABE74}"/>
              </a:ext>
            </a:extLst>
          </p:cNvPr>
          <p:cNvSpPr/>
          <p:nvPr/>
        </p:nvSpPr>
        <p:spPr bwMode="auto">
          <a:xfrm>
            <a:off x="7824252" y="8758304"/>
            <a:ext cx="3238778" cy="2315092"/>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182880" rIns="274284" bIns="274284" numCol="1" rtlCol="0" anchor="t" anchorCtr="0" compatLnSpc="1">
            <a:prstTxWarp prst="textNoShape">
              <a:avLst/>
            </a:prstTxWarp>
          </a:bodyPr>
          <a:lstStyle/>
          <a:p>
            <a:pPr defTabSz="2437912">
              <a:lnSpc>
                <a:spcPct val="110000"/>
              </a:lnSpc>
              <a:spcAft>
                <a:spcPts val="600"/>
              </a:spcAft>
              <a:buSzPct val="100000"/>
              <a:defRPr/>
            </a:pPr>
            <a:r>
              <a:rPr lang="en-US" sz="2000" b="1" kern="0" dirty="0">
                <a:solidFill>
                  <a:srgbClr val="000000"/>
                </a:solidFill>
                <a:latin typeface="IBM Plex Sans Light" panose="020B0403050203000203" pitchFamily="34" charset="0"/>
                <a:sym typeface="IBM Plex Sans Light"/>
              </a:rPr>
              <a:t>Data Observability </a:t>
            </a:r>
            <a:endParaRPr lang="en-US" sz="2000" kern="0" dirty="0">
              <a:solidFill>
                <a:srgbClr val="000000"/>
              </a:solidFill>
              <a:latin typeface="IBM Plex Sans Light" panose="020B0403050203000203" pitchFamily="34" charset="0"/>
              <a:sym typeface="IBM Plex Sans Light"/>
            </a:endParaRPr>
          </a:p>
          <a:p>
            <a:pPr defTabSz="2437912">
              <a:lnSpc>
                <a:spcPct val="110000"/>
              </a:lnSpc>
              <a:buSzPct val="100000"/>
              <a:defRPr/>
            </a:pPr>
            <a:r>
              <a:rPr lang="en-US" sz="2000" kern="0" dirty="0">
                <a:solidFill>
                  <a:srgbClr val="000000"/>
                </a:solidFill>
                <a:latin typeface="IBM Plex Sans Light" panose="020B0403050203000203" pitchFamily="34" charset="0"/>
                <a:sym typeface="IBM Plex Sans Light"/>
              </a:rPr>
              <a:t>IBM Databand</a:t>
            </a:r>
          </a:p>
        </p:txBody>
      </p:sp>
      <p:sp>
        <p:nvSpPr>
          <p:cNvPr id="55" name="Rounded Rectangle 54">
            <a:extLst>
              <a:ext uri="{FF2B5EF4-FFF2-40B4-BE49-F238E27FC236}">
                <a16:creationId xmlns:a16="http://schemas.microsoft.com/office/drawing/2014/main" id="{F16237A0-2A5C-4DBF-EF3F-2A2E92F91947}"/>
              </a:ext>
            </a:extLst>
          </p:cNvPr>
          <p:cNvSpPr/>
          <p:nvPr/>
        </p:nvSpPr>
        <p:spPr bwMode="auto">
          <a:xfrm>
            <a:off x="11227184" y="8758304"/>
            <a:ext cx="3238778" cy="2315092"/>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182880" rIns="274284" bIns="274284" numCol="1" rtlCol="0" anchor="t" anchorCtr="0" compatLnSpc="1">
            <a:prstTxWarp prst="textNoShape">
              <a:avLst/>
            </a:prstTxWarp>
          </a:bodyPr>
          <a:lstStyle/>
          <a:p>
            <a:pPr defTabSz="2437912">
              <a:lnSpc>
                <a:spcPct val="110000"/>
              </a:lnSpc>
              <a:spcAft>
                <a:spcPts val="600"/>
              </a:spcAft>
              <a:buSzPct val="100000"/>
              <a:defRPr/>
            </a:pPr>
            <a:r>
              <a:rPr lang="en-US" sz="2000" b="1" kern="0" dirty="0">
                <a:solidFill>
                  <a:srgbClr val="000000"/>
                </a:solidFill>
                <a:latin typeface="IBM Plex Sans Light" panose="020B0403050203000203" pitchFamily="34" charset="0"/>
                <a:sym typeface="IBM Plex Sans Light"/>
              </a:rPr>
              <a:t>Master Data Management</a:t>
            </a:r>
            <a:endParaRPr lang="en-US" sz="2000" kern="0" dirty="0">
              <a:solidFill>
                <a:srgbClr val="000000"/>
              </a:solidFill>
              <a:latin typeface="IBM Plex Sans Light" panose="020B0403050203000203" pitchFamily="34" charset="0"/>
              <a:sym typeface="IBM Plex Sans Light"/>
            </a:endParaRPr>
          </a:p>
          <a:p>
            <a:pPr defTabSz="2437912">
              <a:lnSpc>
                <a:spcPct val="110000"/>
              </a:lnSpc>
              <a:buSzPct val="100000"/>
              <a:defRPr/>
            </a:pPr>
            <a:r>
              <a:rPr lang="en-US" sz="2000" kern="0" dirty="0">
                <a:solidFill>
                  <a:srgbClr val="000000"/>
                </a:solidFill>
                <a:latin typeface="IBM Plex Sans Light" panose="020B0403050203000203" pitchFamily="34" charset="0"/>
                <a:sym typeface="IBM Plex Sans Light"/>
              </a:rPr>
              <a:t>IBM Master Data Management</a:t>
            </a:r>
          </a:p>
        </p:txBody>
      </p:sp>
      <p:sp>
        <p:nvSpPr>
          <p:cNvPr id="16" name="Rounded Rectangle 15">
            <a:extLst>
              <a:ext uri="{FF2B5EF4-FFF2-40B4-BE49-F238E27FC236}">
                <a16:creationId xmlns:a16="http://schemas.microsoft.com/office/drawing/2014/main" id="{0369F26A-42D8-2799-6938-D4B16CB6008E}"/>
              </a:ext>
            </a:extLst>
          </p:cNvPr>
          <p:cNvSpPr/>
          <p:nvPr/>
        </p:nvSpPr>
        <p:spPr bwMode="auto">
          <a:xfrm>
            <a:off x="7842365" y="7178271"/>
            <a:ext cx="6623596" cy="1102858"/>
          </a:xfrm>
          <a:prstGeom prst="roundRect">
            <a:avLst>
              <a:gd name="adj" fmla="val 6271"/>
            </a:avLst>
          </a:prstGeom>
          <a:solidFill>
            <a:schemeClr val="bg1"/>
          </a:solidFill>
          <a:ln w="9525" cap="rnd">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182880" rIns="274284" bIns="274284" numCol="1" rtlCol="0" anchor="t" anchorCtr="0" compatLnSpc="1">
            <a:prstTxWarp prst="textNoShape">
              <a:avLst/>
            </a:prstTxWarp>
          </a:bodyPr>
          <a:lstStyle/>
          <a:p>
            <a:pPr defTabSz="2437912">
              <a:lnSpc>
                <a:spcPct val="110000"/>
              </a:lnSpc>
              <a:spcAft>
                <a:spcPts val="600"/>
              </a:spcAft>
              <a:buSzPct val="100000"/>
              <a:defRPr/>
            </a:pPr>
            <a:r>
              <a:rPr lang="en-US" sz="2000" b="1" kern="0" dirty="0">
                <a:solidFill>
                  <a:srgbClr val="000000"/>
                </a:solidFill>
                <a:latin typeface="IBM Plex Sans Light" panose="020B0403050203000203" pitchFamily="34" charset="0"/>
                <a:sym typeface="IBM Plex Sans Light"/>
              </a:rPr>
              <a:t>Data as a Product</a:t>
            </a:r>
          </a:p>
          <a:p>
            <a:pPr defTabSz="2437912">
              <a:lnSpc>
                <a:spcPct val="110000"/>
              </a:lnSpc>
              <a:spcAft>
                <a:spcPts val="600"/>
              </a:spcAft>
              <a:buSzPct val="100000"/>
              <a:defRPr/>
            </a:pPr>
            <a:r>
              <a:rPr lang="en-US" sz="2000" kern="0" dirty="0">
                <a:solidFill>
                  <a:srgbClr val="000000"/>
                </a:solidFill>
                <a:latin typeface="IBM Plex Sans Light" panose="020B0403050203000203" pitchFamily="34" charset="0"/>
                <a:sym typeface="IBM Plex Sans Light"/>
              </a:rPr>
              <a:t>Delivering data products</a:t>
            </a:r>
          </a:p>
          <a:p>
            <a:pPr defTabSz="2437912">
              <a:lnSpc>
                <a:spcPct val="110000"/>
              </a:lnSpc>
              <a:spcAft>
                <a:spcPts val="600"/>
              </a:spcAft>
              <a:buSzPct val="100000"/>
              <a:defRPr/>
            </a:pPr>
            <a:endParaRPr lang="en-US" sz="2000" kern="0" dirty="0">
              <a:solidFill>
                <a:srgbClr val="000000"/>
              </a:solidFill>
              <a:latin typeface="IBM Plex Sans Light" panose="020B0403050203000203" pitchFamily="34" charset="0"/>
              <a:sym typeface="IBM Plex Sans Light"/>
            </a:endParaRPr>
          </a:p>
        </p:txBody>
      </p:sp>
      <p:sp>
        <p:nvSpPr>
          <p:cNvPr id="14" name="Title 2">
            <a:extLst>
              <a:ext uri="{FF2B5EF4-FFF2-40B4-BE49-F238E27FC236}">
                <a16:creationId xmlns:a16="http://schemas.microsoft.com/office/drawing/2014/main" id="{CFA1EB64-5222-8165-6C4D-2122DED7025C}"/>
              </a:ext>
            </a:extLst>
          </p:cNvPr>
          <p:cNvSpPr txBox="1">
            <a:spLocks/>
          </p:cNvSpPr>
          <p:nvPr/>
        </p:nvSpPr>
        <p:spPr>
          <a:xfrm>
            <a:off x="577850" y="577850"/>
            <a:ext cx="7240491" cy="1048875"/>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j-lt"/>
              </a:rPr>
              <a:t>What IBM offers</a:t>
            </a:r>
          </a:p>
        </p:txBody>
      </p:sp>
    </p:spTree>
    <p:extLst>
      <p:ext uri="{BB962C8B-B14F-4D97-AF65-F5344CB8AC3E}">
        <p14:creationId xmlns:p14="http://schemas.microsoft.com/office/powerpoint/2010/main" val="264737264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DA90F-9984-CF21-29C3-0EEFA6D2BE7A}"/>
              </a:ext>
            </a:extLst>
          </p:cNvPr>
          <p:cNvSpPr>
            <a:spLocks noGrp="1"/>
          </p:cNvSpPr>
          <p:nvPr>
            <p:ph type="title"/>
          </p:nvPr>
        </p:nvSpPr>
        <p:spPr>
          <a:xfrm>
            <a:off x="617626" y="3688397"/>
            <a:ext cx="4949825" cy="1266189"/>
          </a:xfrm>
        </p:spPr>
        <p:txBody>
          <a:bodyPr/>
          <a:lstStyle/>
          <a:p>
            <a:pPr>
              <a:spcBef>
                <a:spcPts val="600"/>
              </a:spcBef>
            </a:pPr>
            <a:r>
              <a:rPr lang="en-US" sz="4800" b="1" dirty="0">
                <a:latin typeface="IBM Plex Sans SmBld" panose="020B0503050203000203" pitchFamily="34" charset="0"/>
              </a:rPr>
              <a:t>watson</a:t>
            </a:r>
            <a:r>
              <a:rPr lang="en-US" sz="4800" b="1" dirty="0">
                <a:solidFill>
                  <a:srgbClr val="0F62FE"/>
                </a:solidFill>
                <a:latin typeface="IBM Plex Sans SmBld" panose="020B0503050203000203" pitchFamily="34" charset="0"/>
              </a:rPr>
              <a:t>x</a:t>
            </a:r>
            <a:br>
              <a:rPr lang="en-US" sz="4800" b="1" dirty="0">
                <a:solidFill>
                  <a:schemeClr val="accent1">
                    <a:lumMod val="60000"/>
                    <a:lumOff val="40000"/>
                  </a:schemeClr>
                </a:solidFill>
                <a:latin typeface="IBM Plex Sans SmBld" panose="020B0503050203000203" pitchFamily="34" charset="0"/>
              </a:rPr>
            </a:br>
            <a:br>
              <a:rPr lang="en-US" b="1" dirty="0">
                <a:solidFill>
                  <a:schemeClr val="accent1">
                    <a:lumMod val="60000"/>
                    <a:lumOff val="40000"/>
                  </a:schemeClr>
                </a:solidFill>
                <a:latin typeface="IBM Plex Sans SmBld" panose="020B0503050203000203" pitchFamily="34" charset="0"/>
              </a:rPr>
            </a:br>
            <a:endParaRPr lang="en-US" sz="3200" dirty="0"/>
          </a:p>
        </p:txBody>
      </p:sp>
      <p:sp>
        <p:nvSpPr>
          <p:cNvPr id="4" name="Text Placeholder 3">
            <a:extLst>
              <a:ext uri="{FF2B5EF4-FFF2-40B4-BE49-F238E27FC236}">
                <a16:creationId xmlns:a16="http://schemas.microsoft.com/office/drawing/2014/main" id="{6858B625-2EBE-5717-F8C2-E879B513CD43}"/>
              </a:ext>
            </a:extLst>
          </p:cNvPr>
          <p:cNvSpPr>
            <a:spLocks noGrp="1"/>
          </p:cNvSpPr>
          <p:nvPr>
            <p:ph type="body" sz="quarter" idx="15"/>
          </p:nvPr>
        </p:nvSpPr>
        <p:spPr>
          <a:xfrm>
            <a:off x="12739220" y="3429000"/>
            <a:ext cx="4956175" cy="3429000"/>
          </a:xfrm>
        </p:spPr>
        <p:txBody>
          <a:bodyPr lIns="0" tIns="0" rIns="0" bIns="0" anchor="t"/>
          <a:lstStyle/>
          <a:p>
            <a:r>
              <a:rPr lang="en-US" sz="2800" dirty="0">
                <a:latin typeface="IBM Plex Sans Light"/>
                <a:ea typeface="IBM Plex Sans" charset="0"/>
                <a:cs typeface="IBM Plex Sans" charset="0"/>
              </a:rPr>
              <a:t>A hybrid, open data lakehouse to power AI and analytics with all your data, anywhere – supported by querying, governance, and open data formats to access and</a:t>
            </a:r>
            <a:br>
              <a:rPr lang="en-US" sz="2800" dirty="0">
                <a:latin typeface="IBM Plex Sans Light"/>
                <a:ea typeface="IBM Plex Sans" charset="0"/>
                <a:cs typeface="IBM Plex Sans" charset="0"/>
              </a:rPr>
            </a:br>
            <a:r>
              <a:rPr lang="en-US" sz="2800" dirty="0">
                <a:latin typeface="IBM Plex Sans Light"/>
                <a:ea typeface="IBM Plex Sans" charset="0"/>
                <a:cs typeface="IBM Plex Sans" charset="0"/>
              </a:rPr>
              <a:t>share data.</a:t>
            </a:r>
          </a:p>
        </p:txBody>
      </p:sp>
      <p:sp>
        <p:nvSpPr>
          <p:cNvPr id="5" name="Text Placeholder 4">
            <a:extLst>
              <a:ext uri="{FF2B5EF4-FFF2-40B4-BE49-F238E27FC236}">
                <a16:creationId xmlns:a16="http://schemas.microsoft.com/office/drawing/2014/main" id="{3719A63C-C39C-8EA3-CFA4-C7BE7E2AE724}"/>
              </a:ext>
            </a:extLst>
          </p:cNvPr>
          <p:cNvSpPr>
            <a:spLocks noGrp="1"/>
          </p:cNvSpPr>
          <p:nvPr>
            <p:ph type="body" sz="quarter" idx="16"/>
          </p:nvPr>
        </p:nvSpPr>
        <p:spPr>
          <a:xfrm>
            <a:off x="18867246" y="3429000"/>
            <a:ext cx="4881197" cy="3429000"/>
          </a:xfrm>
        </p:spPr>
        <p:txBody>
          <a:bodyPr/>
          <a:lstStyle/>
          <a:p>
            <a:r>
              <a:rPr lang="en-US" sz="2800" dirty="0">
                <a:latin typeface="IBM Plex Sans Light" panose="020B0403050203000203" pitchFamily="34" charset="0"/>
              </a:rPr>
              <a:t>End-to-end toolkit for AI governance across the entire model lifecycle to enable responsible, transparent, </a:t>
            </a:r>
            <a:br>
              <a:rPr lang="en-US" sz="2800" dirty="0">
                <a:latin typeface="IBM Plex Sans Light" panose="020B0403050203000203" pitchFamily="34" charset="0"/>
              </a:rPr>
            </a:br>
            <a:r>
              <a:rPr lang="en-US" sz="2800" dirty="0">
                <a:latin typeface="IBM Plex Sans Light" panose="020B0403050203000203" pitchFamily="34" charset="0"/>
              </a:rPr>
              <a:t>and explainable AI workflows.</a:t>
            </a:r>
          </a:p>
          <a:p>
            <a:endParaRPr lang="en-US" sz="2800" dirty="0">
              <a:latin typeface="IBM Plex Sans Light" panose="020B0403050203000203" pitchFamily="34" charset="0"/>
            </a:endParaRPr>
          </a:p>
          <a:p>
            <a:endParaRPr lang="en-US" sz="2800" dirty="0">
              <a:latin typeface="IBM Plex Sans Light" panose="020B0403050203000203" pitchFamily="34" charset="0"/>
            </a:endParaRPr>
          </a:p>
        </p:txBody>
      </p:sp>
      <p:sp>
        <p:nvSpPr>
          <p:cNvPr id="6" name="Text Placeholder 5">
            <a:extLst>
              <a:ext uri="{FF2B5EF4-FFF2-40B4-BE49-F238E27FC236}">
                <a16:creationId xmlns:a16="http://schemas.microsoft.com/office/drawing/2014/main" id="{0919B406-6574-C5EA-1C4D-B59C8876F2FE}"/>
              </a:ext>
            </a:extLst>
          </p:cNvPr>
          <p:cNvSpPr>
            <a:spLocks noGrp="1"/>
          </p:cNvSpPr>
          <p:nvPr>
            <p:ph type="body" sz="quarter" idx="17"/>
          </p:nvPr>
        </p:nvSpPr>
        <p:spPr>
          <a:xfrm>
            <a:off x="6667500" y="577851"/>
            <a:ext cx="4959350" cy="1637680"/>
          </a:xfrm>
        </p:spPr>
        <p:txBody>
          <a:bodyPr/>
          <a:lstStyle/>
          <a:p>
            <a:r>
              <a:rPr lang="en-US" sz="4000" b="1" dirty="0">
                <a:latin typeface="IBM Plex Sans SmBld" panose="020B0503050203000203" pitchFamily="34" charset="0"/>
              </a:rPr>
              <a:t>watson</a:t>
            </a:r>
            <a:r>
              <a:rPr lang="en-US" sz="4000" b="1" dirty="0">
                <a:solidFill>
                  <a:srgbClr val="0F62FE"/>
                </a:solidFill>
                <a:latin typeface="IBM Plex Sans SmBld" panose="020B0503050203000203" pitchFamily="34" charset="0"/>
              </a:rPr>
              <a:t>x</a:t>
            </a:r>
            <a:r>
              <a:rPr lang="en-US" sz="4000" b="1" dirty="0">
                <a:latin typeface="IBM Plex Sans SmBld" panose="020B0503050203000203" pitchFamily="34" charset="0"/>
              </a:rPr>
              <a:t>.ai</a:t>
            </a:r>
          </a:p>
          <a:p>
            <a:pPr>
              <a:spcBef>
                <a:spcPts val="1332"/>
              </a:spcBef>
            </a:pPr>
            <a:r>
              <a:rPr lang="en-US" sz="2800" dirty="0">
                <a:ea typeface="+mn-ea"/>
                <a:cs typeface="+mn-cs"/>
              </a:rPr>
              <a:t>Train, validate, tune, </a:t>
            </a:r>
            <a:br>
              <a:rPr lang="en-US" sz="2800" dirty="0">
                <a:ea typeface="+mn-ea"/>
                <a:cs typeface="+mn-cs"/>
              </a:rPr>
            </a:br>
            <a:r>
              <a:rPr lang="en-US" sz="2800" dirty="0">
                <a:ea typeface="+mn-ea"/>
                <a:cs typeface="+mn-cs"/>
              </a:rPr>
              <a:t>and deploy AI models</a:t>
            </a:r>
          </a:p>
        </p:txBody>
      </p:sp>
      <p:sp>
        <p:nvSpPr>
          <p:cNvPr id="3" name="Text Placeholder 2">
            <a:extLst>
              <a:ext uri="{FF2B5EF4-FFF2-40B4-BE49-F238E27FC236}">
                <a16:creationId xmlns:a16="http://schemas.microsoft.com/office/drawing/2014/main" id="{8AA4982A-045A-5B77-2BC2-0F9C6763F1B9}"/>
              </a:ext>
            </a:extLst>
          </p:cNvPr>
          <p:cNvSpPr>
            <a:spLocks noGrp="1"/>
          </p:cNvSpPr>
          <p:nvPr>
            <p:ph type="body" sz="quarter" idx="10"/>
          </p:nvPr>
        </p:nvSpPr>
        <p:spPr>
          <a:xfrm>
            <a:off x="6667500" y="3429000"/>
            <a:ext cx="4554682" cy="5143500"/>
          </a:xfrm>
        </p:spPr>
        <p:txBody>
          <a:bodyPr/>
          <a:lstStyle/>
          <a:p>
            <a:r>
              <a:rPr lang="en-US" sz="2800" dirty="0">
                <a:solidFill>
                  <a:srgbClr val="000000"/>
                </a:solidFill>
                <a:latin typeface="IBM Plex Sans Light" panose="020B0403050203000203" pitchFamily="34" charset="0"/>
                <a:ea typeface="IBM Plex Sans Light" panose="020B0403050203000203" pitchFamily="34" charset="0"/>
                <a:cs typeface="IBM Plex Sans Light" panose="020B0403050203000203" pitchFamily="34" charset="0"/>
              </a:rPr>
              <a:t>A next generation enterprise studio for AI builders to train, validate, tune, and deploy both traditional machine learning and new generative AI capabilities powered by foundation models. </a:t>
            </a:r>
            <a:r>
              <a:rPr lang="en-US" sz="2800" dirty="0">
                <a:latin typeface="IBM Plex Sans Light" panose="020B0403050203000203" pitchFamily="34" charset="0"/>
                <a:ea typeface="IBM Plex Sans" charset="0"/>
                <a:cs typeface="IBM Plex Sans" charset="0"/>
              </a:rPr>
              <a:t>It enables you </a:t>
            </a:r>
            <a:br>
              <a:rPr lang="en-US" sz="2800" dirty="0">
                <a:latin typeface="IBM Plex Sans Light" panose="020B0403050203000203" pitchFamily="34" charset="0"/>
                <a:ea typeface="IBM Plex Sans" charset="0"/>
                <a:cs typeface="IBM Plex Sans" charset="0"/>
              </a:rPr>
            </a:br>
            <a:r>
              <a:rPr lang="en-US" sz="2800" dirty="0">
                <a:latin typeface="IBM Plex Sans Light" panose="020B0403050203000203" pitchFamily="34" charset="0"/>
                <a:ea typeface="IBM Plex Sans" charset="0"/>
                <a:cs typeface="IBM Plex Sans" charset="0"/>
              </a:rPr>
              <a:t>to build AI applications </a:t>
            </a:r>
            <a:br>
              <a:rPr lang="en-US" sz="2800" dirty="0">
                <a:latin typeface="IBM Plex Sans Light" panose="020B0403050203000203" pitchFamily="34" charset="0"/>
                <a:ea typeface="IBM Plex Sans" charset="0"/>
                <a:cs typeface="IBM Plex Sans" charset="0"/>
              </a:rPr>
            </a:br>
            <a:r>
              <a:rPr lang="en-US" sz="2800" dirty="0">
                <a:latin typeface="IBM Plex Sans Light" panose="020B0403050203000203" pitchFamily="34" charset="0"/>
                <a:ea typeface="IBM Plex Sans" charset="0"/>
                <a:cs typeface="IBM Plex Sans" charset="0"/>
              </a:rPr>
              <a:t>in a fraction of the time </a:t>
            </a:r>
            <a:br>
              <a:rPr lang="en-US" sz="2800" dirty="0">
                <a:latin typeface="IBM Plex Sans Light" panose="020B0403050203000203" pitchFamily="34" charset="0"/>
                <a:ea typeface="IBM Plex Sans" charset="0"/>
                <a:cs typeface="IBM Plex Sans" charset="0"/>
              </a:rPr>
            </a:br>
            <a:r>
              <a:rPr lang="en-US" sz="2800" dirty="0">
                <a:latin typeface="IBM Plex Sans Light" panose="020B0403050203000203" pitchFamily="34" charset="0"/>
                <a:ea typeface="IBM Plex Sans" charset="0"/>
                <a:cs typeface="IBM Plex Sans" charset="0"/>
              </a:rPr>
              <a:t>with a fraction of the data.</a:t>
            </a:r>
          </a:p>
          <a:p>
            <a:endParaRPr lang="en-US" sz="2800" dirty="0"/>
          </a:p>
        </p:txBody>
      </p:sp>
      <p:sp>
        <p:nvSpPr>
          <p:cNvPr id="7" name="Text Placeholder 6">
            <a:extLst>
              <a:ext uri="{FF2B5EF4-FFF2-40B4-BE49-F238E27FC236}">
                <a16:creationId xmlns:a16="http://schemas.microsoft.com/office/drawing/2014/main" id="{6E70416C-F9E5-1E4D-8E9B-4ED03CAAAA65}"/>
              </a:ext>
            </a:extLst>
          </p:cNvPr>
          <p:cNvSpPr>
            <a:spLocks noGrp="1"/>
          </p:cNvSpPr>
          <p:nvPr>
            <p:ph type="body" sz="quarter" idx="20"/>
          </p:nvPr>
        </p:nvSpPr>
        <p:spPr>
          <a:xfrm>
            <a:off x="12739220" y="576072"/>
            <a:ext cx="4963923" cy="2852928"/>
          </a:xfrm>
        </p:spPr>
        <p:txBody>
          <a:bodyPr/>
          <a:lstStyle/>
          <a:p>
            <a:r>
              <a:rPr lang="en-US" sz="4000" b="1" dirty="0">
                <a:latin typeface="IBM Plex Sans SmBld" panose="020B0503050203000203" pitchFamily="34" charset="0"/>
              </a:rPr>
              <a:t>watson</a:t>
            </a:r>
            <a:r>
              <a:rPr lang="en-US" sz="4000" b="1" dirty="0">
                <a:solidFill>
                  <a:srgbClr val="0F62FE"/>
                </a:solidFill>
                <a:latin typeface="IBM Plex Sans SmBld" panose="020B0503050203000203" pitchFamily="34" charset="0"/>
              </a:rPr>
              <a:t>x</a:t>
            </a:r>
            <a:r>
              <a:rPr lang="en-US" sz="4000" b="1" dirty="0">
                <a:latin typeface="IBM Plex Sans SmBld" panose="020B0503050203000203" pitchFamily="34" charset="0"/>
              </a:rPr>
              <a:t>.data</a:t>
            </a:r>
          </a:p>
          <a:p>
            <a:pPr>
              <a:spcBef>
                <a:spcPts val="1332"/>
              </a:spcBef>
            </a:pPr>
            <a:r>
              <a:rPr lang="en-US" sz="2800" dirty="0">
                <a:ea typeface="+mn-ea"/>
                <a:cs typeface="+mn-cs"/>
              </a:rPr>
              <a:t>Scale AI workloads, for </a:t>
            </a:r>
            <a:br>
              <a:rPr lang="en-US" sz="2800" dirty="0">
                <a:ea typeface="+mn-ea"/>
                <a:cs typeface="+mn-cs"/>
              </a:rPr>
            </a:br>
            <a:r>
              <a:rPr lang="en-US" sz="2800" dirty="0">
                <a:ea typeface="+mn-ea"/>
                <a:cs typeface="+mn-cs"/>
              </a:rPr>
              <a:t>all your data, anywhere</a:t>
            </a:r>
          </a:p>
        </p:txBody>
      </p:sp>
      <p:sp>
        <p:nvSpPr>
          <p:cNvPr id="8" name="Text Placeholder 7">
            <a:extLst>
              <a:ext uri="{FF2B5EF4-FFF2-40B4-BE49-F238E27FC236}">
                <a16:creationId xmlns:a16="http://schemas.microsoft.com/office/drawing/2014/main" id="{59456179-F3FC-BEFD-D9BF-5F1F78A04A1F}"/>
              </a:ext>
            </a:extLst>
          </p:cNvPr>
          <p:cNvSpPr>
            <a:spLocks noGrp="1"/>
          </p:cNvSpPr>
          <p:nvPr>
            <p:ph type="body" sz="quarter" idx="21"/>
          </p:nvPr>
        </p:nvSpPr>
        <p:spPr>
          <a:xfrm>
            <a:off x="18859499" y="576073"/>
            <a:ext cx="4899867" cy="2852928"/>
          </a:xfrm>
        </p:spPr>
        <p:txBody>
          <a:bodyPr/>
          <a:lstStyle/>
          <a:p>
            <a:r>
              <a:rPr lang="en-US" sz="4000" b="1" dirty="0">
                <a:latin typeface="IBM Plex Sans SmBld" panose="020B0503050203000203" pitchFamily="34" charset="0"/>
              </a:rPr>
              <a:t>watson</a:t>
            </a:r>
            <a:r>
              <a:rPr lang="en-US" sz="4000" b="1" dirty="0">
                <a:solidFill>
                  <a:srgbClr val="0F62FE"/>
                </a:solidFill>
                <a:latin typeface="IBM Plex Sans SmBld" panose="020B0503050203000203" pitchFamily="34" charset="0"/>
              </a:rPr>
              <a:t>x</a:t>
            </a:r>
            <a:r>
              <a:rPr lang="en-US" sz="4000" b="1" dirty="0">
                <a:latin typeface="IBM Plex Sans SmBld" panose="020B0503050203000203" pitchFamily="34" charset="0"/>
              </a:rPr>
              <a:t>.governance</a:t>
            </a:r>
          </a:p>
          <a:p>
            <a:pPr>
              <a:spcBef>
                <a:spcPts val="1332"/>
              </a:spcBef>
            </a:pPr>
            <a:r>
              <a:rPr lang="en-US" sz="2800" dirty="0">
                <a:ea typeface="+mn-ea"/>
                <a:cs typeface="+mn-cs"/>
              </a:rPr>
              <a:t>Accelerate responsible, transparent, and explainable </a:t>
            </a:r>
          </a:p>
          <a:p>
            <a:r>
              <a:rPr lang="en-US" sz="2800" dirty="0">
                <a:ea typeface="+mn-ea"/>
                <a:cs typeface="+mn-cs"/>
              </a:rPr>
              <a:t>AI workflows</a:t>
            </a:r>
          </a:p>
        </p:txBody>
      </p:sp>
      <p:sp>
        <p:nvSpPr>
          <p:cNvPr id="12" name="Title 2">
            <a:extLst>
              <a:ext uri="{FF2B5EF4-FFF2-40B4-BE49-F238E27FC236}">
                <a16:creationId xmlns:a16="http://schemas.microsoft.com/office/drawing/2014/main" id="{DEDB2F3E-683B-0AE0-65C8-E6D6CBE40D5D}"/>
              </a:ext>
            </a:extLst>
          </p:cNvPr>
          <p:cNvSpPr txBox="1">
            <a:spLocks/>
          </p:cNvSpPr>
          <p:nvPr/>
        </p:nvSpPr>
        <p:spPr>
          <a:xfrm>
            <a:off x="576072" y="1714500"/>
            <a:ext cx="4755436" cy="1775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400" kern="0" dirty="0">
                <a:solidFill>
                  <a:srgbClr val="000000"/>
                </a:solidFill>
              </a:rPr>
              <a:t>The platform</a:t>
            </a:r>
            <a:br>
              <a:rPr lang="en-US" sz="4400" kern="0" dirty="0">
                <a:solidFill>
                  <a:srgbClr val="000000"/>
                </a:solidFill>
              </a:rPr>
            </a:br>
            <a:r>
              <a:rPr lang="en-US" sz="4400" kern="0" dirty="0">
                <a:solidFill>
                  <a:srgbClr val="000000"/>
                </a:solidFill>
              </a:rPr>
              <a:t>for AI and data</a:t>
            </a:r>
          </a:p>
        </p:txBody>
      </p:sp>
      <p:sp>
        <p:nvSpPr>
          <p:cNvPr id="10" name="Title 2">
            <a:extLst>
              <a:ext uri="{FF2B5EF4-FFF2-40B4-BE49-F238E27FC236}">
                <a16:creationId xmlns:a16="http://schemas.microsoft.com/office/drawing/2014/main" id="{EE6D6552-D859-3B55-A7CF-FCB991D16A9B}"/>
              </a:ext>
            </a:extLst>
          </p:cNvPr>
          <p:cNvSpPr txBox="1">
            <a:spLocks/>
          </p:cNvSpPr>
          <p:nvPr/>
        </p:nvSpPr>
        <p:spPr>
          <a:xfrm>
            <a:off x="577850" y="577850"/>
            <a:ext cx="5372587" cy="674480"/>
          </a:xfrm>
          <a:prstGeom prst="rect">
            <a:avLst/>
          </a:prstGeom>
        </p:spPr>
        <p:txBody>
          <a:bodyPr vert="horz" lIns="0" tIns="0" rIns="0" bIns="0" rtlCol="0" anchor="t">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1523940"/>
            <a:r>
              <a:rPr lang="en-US" sz="2800" b="1" kern="0" dirty="0">
                <a:solidFill>
                  <a:schemeClr val="tx1"/>
                </a:solidFill>
                <a:latin typeface="+mj-lt"/>
              </a:rPr>
              <a:t>What IBM offers</a:t>
            </a:r>
          </a:p>
        </p:txBody>
      </p:sp>
    </p:spTree>
    <p:extLst>
      <p:ext uri="{BB962C8B-B14F-4D97-AF65-F5344CB8AC3E}">
        <p14:creationId xmlns:p14="http://schemas.microsoft.com/office/powerpoint/2010/main" val="343327321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diagram of a diagram of a diagram of a diagram of a diagram of a diagram of a diagram of a diagram of a diagram of a diagram of a diagram of a diagram of&#10;&#10;Description automatically generated with medium confidence">
            <a:extLst>
              <a:ext uri="{FF2B5EF4-FFF2-40B4-BE49-F238E27FC236}">
                <a16:creationId xmlns:a16="http://schemas.microsoft.com/office/drawing/2014/main" id="{224AAF9B-036D-8B23-F5FF-F675CF31C114}"/>
              </a:ext>
            </a:extLst>
          </p:cNvPr>
          <p:cNvPicPr>
            <a:picLocks noChangeAspect="1"/>
          </p:cNvPicPr>
          <p:nvPr/>
        </p:nvPicPr>
        <p:blipFill>
          <a:blip r:embed="rId3"/>
          <a:stretch>
            <a:fillRect/>
          </a:stretch>
        </p:blipFill>
        <p:spPr>
          <a:xfrm>
            <a:off x="1587" y="-22860"/>
            <a:ext cx="24384000" cy="13716000"/>
          </a:xfrm>
          <a:prstGeom prst="rect">
            <a:avLst/>
          </a:prstGeom>
        </p:spPr>
      </p:pic>
      <p:sp>
        <p:nvSpPr>
          <p:cNvPr id="3" name="TextBox 2">
            <a:extLst>
              <a:ext uri="{FF2B5EF4-FFF2-40B4-BE49-F238E27FC236}">
                <a16:creationId xmlns:a16="http://schemas.microsoft.com/office/drawing/2014/main" id="{70397290-F8D1-2EDF-E337-3A01D933814A}"/>
              </a:ext>
            </a:extLst>
          </p:cNvPr>
          <p:cNvSpPr txBox="1"/>
          <p:nvPr/>
        </p:nvSpPr>
        <p:spPr>
          <a:xfrm>
            <a:off x="5280574" y="9209313"/>
            <a:ext cx="2428102" cy="4898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4876800">
              <a:spcBef>
                <a:spcPts val="5800"/>
              </a:spcBef>
              <a:buSzPct val="100000"/>
            </a:pPr>
            <a:r>
              <a:rPr lang="en-US" sz="2000" kern="0" dirty="0">
                <a:solidFill>
                  <a:schemeClr val="accent1"/>
                </a:solidFill>
                <a:ea typeface="+mj-ea"/>
                <a:cs typeface="+mj-cs"/>
                <a:sym typeface="IBM Plex Sans Light"/>
              </a:rPr>
              <a:t>Train</a:t>
            </a:r>
          </a:p>
        </p:txBody>
      </p:sp>
      <p:sp>
        <p:nvSpPr>
          <p:cNvPr id="4" name="TextBox 3">
            <a:extLst>
              <a:ext uri="{FF2B5EF4-FFF2-40B4-BE49-F238E27FC236}">
                <a16:creationId xmlns:a16="http://schemas.microsoft.com/office/drawing/2014/main" id="{C71B5C38-3E2E-2F25-0A17-F820EF146567}"/>
              </a:ext>
            </a:extLst>
          </p:cNvPr>
          <p:cNvSpPr txBox="1"/>
          <p:nvPr/>
        </p:nvSpPr>
        <p:spPr>
          <a:xfrm>
            <a:off x="6690572" y="10069285"/>
            <a:ext cx="2428102" cy="4898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4876800">
              <a:spcBef>
                <a:spcPts val="5800"/>
              </a:spcBef>
              <a:buSzPct val="100000"/>
            </a:pPr>
            <a:r>
              <a:rPr lang="en-US" sz="2000" kern="0" dirty="0">
                <a:solidFill>
                  <a:schemeClr val="accent1"/>
                </a:solidFill>
                <a:ea typeface="+mj-ea"/>
                <a:cs typeface="+mj-cs"/>
                <a:sym typeface="IBM Plex Sans Light"/>
              </a:rPr>
              <a:t>Validate</a:t>
            </a:r>
          </a:p>
        </p:txBody>
      </p:sp>
      <p:sp>
        <p:nvSpPr>
          <p:cNvPr id="5" name="TextBox 4">
            <a:extLst>
              <a:ext uri="{FF2B5EF4-FFF2-40B4-BE49-F238E27FC236}">
                <a16:creationId xmlns:a16="http://schemas.microsoft.com/office/drawing/2014/main" id="{E739082A-F74C-9F0A-205C-2DBA3D8A3774}"/>
              </a:ext>
            </a:extLst>
          </p:cNvPr>
          <p:cNvSpPr txBox="1"/>
          <p:nvPr/>
        </p:nvSpPr>
        <p:spPr>
          <a:xfrm>
            <a:off x="8100570" y="10896599"/>
            <a:ext cx="2428102" cy="4898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4876800">
              <a:spcBef>
                <a:spcPts val="5800"/>
              </a:spcBef>
              <a:buSzPct val="100000"/>
            </a:pPr>
            <a:r>
              <a:rPr lang="en-US" sz="2000" kern="0" dirty="0">
                <a:solidFill>
                  <a:schemeClr val="accent1"/>
                </a:solidFill>
                <a:ea typeface="+mj-ea"/>
                <a:cs typeface="+mj-cs"/>
                <a:sym typeface="IBM Plex Sans Light"/>
              </a:rPr>
              <a:t>Tune</a:t>
            </a:r>
          </a:p>
        </p:txBody>
      </p:sp>
      <p:sp>
        <p:nvSpPr>
          <p:cNvPr id="6" name="TextBox 5">
            <a:extLst>
              <a:ext uri="{FF2B5EF4-FFF2-40B4-BE49-F238E27FC236}">
                <a16:creationId xmlns:a16="http://schemas.microsoft.com/office/drawing/2014/main" id="{0C4C2C5F-0686-01CF-4E5C-E70DA1DDE74C}"/>
              </a:ext>
            </a:extLst>
          </p:cNvPr>
          <p:cNvSpPr txBox="1"/>
          <p:nvPr/>
        </p:nvSpPr>
        <p:spPr>
          <a:xfrm>
            <a:off x="9543224" y="11767455"/>
            <a:ext cx="2428102" cy="4898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4876800">
              <a:spcBef>
                <a:spcPts val="5800"/>
              </a:spcBef>
              <a:buSzPct val="100000"/>
            </a:pPr>
            <a:r>
              <a:rPr lang="en-US" sz="2000" kern="0" dirty="0">
                <a:solidFill>
                  <a:schemeClr val="accent1"/>
                </a:solidFill>
                <a:ea typeface="+mj-ea"/>
                <a:cs typeface="+mj-cs"/>
                <a:sym typeface="IBM Plex Sans Light"/>
              </a:rPr>
              <a:t>Deploy</a:t>
            </a:r>
          </a:p>
        </p:txBody>
      </p:sp>
      <p:sp>
        <p:nvSpPr>
          <p:cNvPr id="9" name="Title 2">
            <a:extLst>
              <a:ext uri="{FF2B5EF4-FFF2-40B4-BE49-F238E27FC236}">
                <a16:creationId xmlns:a16="http://schemas.microsoft.com/office/drawing/2014/main" id="{88EBE5E3-CEAD-249B-FA18-6EF3AEF91AA4}"/>
              </a:ext>
            </a:extLst>
          </p:cNvPr>
          <p:cNvSpPr txBox="1">
            <a:spLocks/>
          </p:cNvSpPr>
          <p:nvPr/>
        </p:nvSpPr>
        <p:spPr>
          <a:xfrm>
            <a:off x="609621" y="1664426"/>
            <a:ext cx="6705579" cy="20412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nSpc>
                <a:spcPct val="100000"/>
              </a:lnSpc>
            </a:pPr>
            <a:r>
              <a:rPr lang="en-US" sz="4800" b="1" dirty="0">
                <a:latin typeface="IBM Plex Sans SmBld" panose="020B0703050203000203" pitchFamily="34" charset="0"/>
              </a:rPr>
              <a:t>watson</a:t>
            </a:r>
            <a:r>
              <a:rPr lang="en-US" sz="4800" b="1" dirty="0">
                <a:solidFill>
                  <a:schemeClr val="accent1"/>
                </a:solidFill>
                <a:latin typeface="IBM Plex Sans SmBld" panose="020B0703050203000203" pitchFamily="34" charset="0"/>
              </a:rPr>
              <a:t>x</a:t>
            </a:r>
            <a:r>
              <a:rPr lang="en-US" sz="4400" dirty="0">
                <a:latin typeface="+mj-lt"/>
              </a:rPr>
              <a:t>: With flexible deployment based on </a:t>
            </a:r>
            <a:br>
              <a:rPr lang="en-US" sz="4400" dirty="0">
                <a:latin typeface="+mj-lt"/>
              </a:rPr>
            </a:br>
            <a:r>
              <a:rPr lang="en-US" sz="4400" dirty="0">
                <a:latin typeface="+mj-lt"/>
              </a:rPr>
              <a:t>Red Hat OpenShift</a:t>
            </a:r>
            <a:endParaRPr lang="en-US" sz="4400" kern="0" dirty="0">
              <a:latin typeface="IBM Plex Sans Light" panose="020B0403050203000203" pitchFamily="34" charset="0"/>
            </a:endParaRPr>
          </a:p>
        </p:txBody>
      </p:sp>
      <p:sp>
        <p:nvSpPr>
          <p:cNvPr id="7" name="Title 2">
            <a:extLst>
              <a:ext uri="{FF2B5EF4-FFF2-40B4-BE49-F238E27FC236}">
                <a16:creationId xmlns:a16="http://schemas.microsoft.com/office/drawing/2014/main" id="{E68E8DB3-469F-9DDF-E4AC-64301224CD8B}"/>
              </a:ext>
            </a:extLst>
          </p:cNvPr>
          <p:cNvSpPr txBox="1">
            <a:spLocks/>
          </p:cNvSpPr>
          <p:nvPr/>
        </p:nvSpPr>
        <p:spPr>
          <a:xfrm>
            <a:off x="577850" y="577850"/>
            <a:ext cx="5372587" cy="674480"/>
          </a:xfrm>
          <a:prstGeom prst="rect">
            <a:avLst/>
          </a:prstGeom>
        </p:spPr>
        <p:txBody>
          <a:bodyPr vert="horz" lIns="0" tIns="0" rIns="0" bIns="0" rtlCol="0" anchor="t">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1523940"/>
            <a:r>
              <a:rPr lang="en-US" sz="2800" b="1" kern="0" dirty="0">
                <a:solidFill>
                  <a:schemeClr val="tx1"/>
                </a:solidFill>
                <a:latin typeface="+mj-lt"/>
              </a:rPr>
              <a:t>What IBM offers</a:t>
            </a:r>
          </a:p>
        </p:txBody>
      </p:sp>
    </p:spTree>
    <p:extLst>
      <p:ext uri="{BB962C8B-B14F-4D97-AF65-F5344CB8AC3E}">
        <p14:creationId xmlns:p14="http://schemas.microsoft.com/office/powerpoint/2010/main" val="50341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F4727F4-3B29-1361-145F-A1EDD1836144}"/>
              </a:ext>
            </a:extLst>
          </p:cNvPr>
          <p:cNvSpPr/>
          <p:nvPr/>
        </p:nvSpPr>
        <p:spPr>
          <a:xfrm>
            <a:off x="12195176" y="0"/>
            <a:ext cx="12192000" cy="13716000"/>
          </a:xfrm>
          <a:prstGeom prst="rect">
            <a:avLst/>
          </a:prstGeom>
          <a:solidFill>
            <a:srgbClr val="E5F6FF"/>
          </a:solidFill>
          <a:ln w="12700">
            <a:miter lim="400000"/>
          </a:ln>
        </p:spPr>
        <p:txBody>
          <a:bodyPr tIns="91440" bIns="91440"/>
          <a:lstStyle/>
          <a:p>
            <a:pPr defTabSz="1828460" hangingPunct="0">
              <a:defRPr sz="2800"/>
            </a:pPr>
            <a:endParaRPr sz="2800" kern="0" dirty="0">
              <a:solidFill>
                <a:srgbClr val="FFFFFF"/>
              </a:solidFill>
              <a:latin typeface="IBM Plex Sans Light"/>
              <a:sym typeface="IBM Plex Sans Light"/>
            </a:endParaRPr>
          </a:p>
        </p:txBody>
      </p:sp>
      <p:sp>
        <p:nvSpPr>
          <p:cNvPr id="678" name="Title 1"/>
          <p:cNvSpPr txBox="1">
            <a:spLocks noGrp="1"/>
          </p:cNvSpPr>
          <p:nvPr>
            <p:ph type="title"/>
          </p:nvPr>
        </p:nvSpPr>
        <p:spPr>
          <a:xfrm>
            <a:off x="576074" y="2000251"/>
            <a:ext cx="9123386" cy="3048000"/>
          </a:xfrm>
          <a:prstGeom prst="rect">
            <a:avLst/>
          </a:prstGeom>
        </p:spPr>
        <p:txBody>
          <a:bodyPr>
            <a:noAutofit/>
          </a:bodyPr>
          <a:lstStyle>
            <a:lvl1pPr>
              <a:defRPr sz="21300">
                <a:solidFill>
                  <a:schemeClr val="accent1"/>
                </a:solidFill>
                <a:latin typeface="IBM Plex Sans"/>
                <a:ea typeface="IBM Plex Sans"/>
                <a:cs typeface="IBM Plex Sans"/>
                <a:sym typeface="IBM Plex Sans"/>
              </a:defRPr>
            </a:lvl1pPr>
          </a:lstStyle>
          <a:p>
            <a:r>
              <a:rPr lang="en-US" sz="20000" dirty="0">
                <a:latin typeface="+mn-lt"/>
              </a:rPr>
              <a:t>75%</a:t>
            </a:r>
          </a:p>
        </p:txBody>
      </p:sp>
      <p:sp>
        <p:nvSpPr>
          <p:cNvPr id="680" name="TextBox 4"/>
          <p:cNvSpPr txBox="1"/>
          <p:nvPr/>
        </p:nvSpPr>
        <p:spPr>
          <a:xfrm>
            <a:off x="592550" y="5143500"/>
            <a:ext cx="8911287" cy="16004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04" tIns="121904" rIns="121904" bIns="121904">
            <a:spAutoFit/>
          </a:bodyPr>
          <a:lstStyle>
            <a:lvl1pPr defTabSz="1828992">
              <a:defRPr sz="4000">
                <a:solidFill>
                  <a:srgbClr val="000000"/>
                </a:solidFill>
              </a:defRPr>
            </a:lvl1pPr>
          </a:lstStyle>
          <a:p>
            <a:pPr defTabSz="1829015" hangingPunct="0"/>
            <a:r>
              <a:rPr sz="4400" kern="0" dirty="0">
                <a:latin typeface="IBM Plex Sans Light"/>
                <a:sym typeface="IBM Plex Sans Light"/>
              </a:rPr>
              <a:t>of CEOs say their competitive advantage rests on generative AI</a:t>
            </a:r>
            <a:r>
              <a:rPr lang="en-US" sz="4400" kern="0" baseline="30000" dirty="0">
                <a:latin typeface="IBM Plex Sans Light"/>
                <a:sym typeface="IBM Plex Sans Light"/>
              </a:rPr>
              <a:t>1</a:t>
            </a:r>
            <a:r>
              <a:rPr sz="4400" kern="0" dirty="0">
                <a:latin typeface="IBM Plex Sans Light"/>
                <a:sym typeface="IBM Plex Sans Light"/>
              </a:rPr>
              <a:t> </a:t>
            </a:r>
          </a:p>
        </p:txBody>
      </p:sp>
      <p:sp>
        <p:nvSpPr>
          <p:cNvPr id="3" name="Title 4">
            <a:extLst>
              <a:ext uri="{FF2B5EF4-FFF2-40B4-BE49-F238E27FC236}">
                <a16:creationId xmlns:a16="http://schemas.microsoft.com/office/drawing/2014/main" id="{9A9D5086-8447-6854-667D-35A49D30075D}"/>
              </a:ext>
            </a:extLst>
          </p:cNvPr>
          <p:cNvSpPr txBox="1">
            <a:spLocks/>
          </p:cNvSpPr>
          <p:nvPr/>
        </p:nvSpPr>
        <p:spPr>
          <a:xfrm>
            <a:off x="576073" y="600710"/>
            <a:ext cx="6002527" cy="9061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172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2800" b="1" kern="0" dirty="0">
                <a:latin typeface="+mj-lt"/>
              </a:rPr>
              <a:t>The impact of generative AI </a:t>
            </a:r>
            <a:r>
              <a:rPr lang="en-US" sz="2800" kern="0" dirty="0">
                <a:latin typeface="+mj-lt"/>
              </a:rPr>
              <a:t>|</a:t>
            </a:r>
            <a:r>
              <a:rPr lang="en-US" sz="2800" b="1" kern="0" dirty="0">
                <a:latin typeface="+mj-lt"/>
              </a:rPr>
              <a:t> </a:t>
            </a:r>
            <a:br>
              <a:rPr lang="en-US" sz="2800" b="1" kern="0" dirty="0">
                <a:latin typeface="+mj-lt"/>
              </a:rPr>
            </a:br>
            <a:r>
              <a:rPr lang="en-US" sz="2800" kern="0" dirty="0">
                <a:latin typeface="+mj-lt"/>
              </a:rPr>
              <a:t>The opportunity</a:t>
            </a:r>
            <a:br>
              <a:rPr lang="en-US" sz="2800" kern="0" dirty="0">
                <a:latin typeface="+mn-lt"/>
              </a:rPr>
            </a:br>
            <a:endParaRPr lang="en-US" sz="2800" kern="0" dirty="0">
              <a:latin typeface="+mn-lt"/>
            </a:endParaRPr>
          </a:p>
        </p:txBody>
      </p:sp>
      <p:sp>
        <p:nvSpPr>
          <p:cNvPr id="6" name="TextBox 5">
            <a:extLst>
              <a:ext uri="{FF2B5EF4-FFF2-40B4-BE49-F238E27FC236}">
                <a16:creationId xmlns:a16="http://schemas.microsoft.com/office/drawing/2014/main" id="{D8AF0927-BCB0-48D7-AA4A-D1B19B61F470}"/>
              </a:ext>
            </a:extLst>
          </p:cNvPr>
          <p:cNvSpPr txBox="1"/>
          <p:nvPr/>
        </p:nvSpPr>
        <p:spPr>
          <a:xfrm>
            <a:off x="12753561" y="5143500"/>
            <a:ext cx="11041064" cy="541686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438400">
              <a:buSzPct val="100000"/>
            </a:pPr>
            <a:r>
              <a:rPr lang="en-US" sz="8800" i="1" dirty="0">
                <a:latin typeface="IBM Plex Sans Light"/>
                <a:sym typeface="IBM Plex Sans Light"/>
              </a:rPr>
              <a:t>“Generative AI models surprise, impress, and scare us, all at the same time.”</a:t>
            </a:r>
            <a:r>
              <a:rPr lang="en-US" sz="8800" dirty="0">
                <a:latin typeface="IBM Plex Sans Light"/>
                <a:ea typeface="+mj-ea"/>
                <a:cs typeface="+mj-cs"/>
                <a:sym typeface="IBM Plex Sans Light"/>
              </a:rPr>
              <a:t> </a:t>
            </a:r>
          </a:p>
        </p:txBody>
      </p:sp>
      <p:sp>
        <p:nvSpPr>
          <p:cNvPr id="7" name="Title 1">
            <a:extLst>
              <a:ext uri="{FF2B5EF4-FFF2-40B4-BE49-F238E27FC236}">
                <a16:creationId xmlns:a16="http://schemas.microsoft.com/office/drawing/2014/main" id="{0270C29A-7AB7-8692-E567-5EC8CFAB3A1E}"/>
              </a:ext>
            </a:extLst>
          </p:cNvPr>
          <p:cNvSpPr txBox="1">
            <a:spLocks/>
          </p:cNvSpPr>
          <p:nvPr/>
        </p:nvSpPr>
        <p:spPr>
          <a:xfrm>
            <a:off x="20535900" y="10560368"/>
            <a:ext cx="3495720" cy="8409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0" tIns="0" rIns="0" bIns="0" anchor="t"/>
          <a:lstStyle>
            <a:lvl1pPr marL="0" marR="0" indent="0" algn="l" defTabSz="2438400" rtl="0" eaLnBrk="1" latinLnBrk="0" hangingPunct="1">
              <a:lnSpc>
                <a:spcPct val="100000"/>
              </a:lnSpc>
              <a:spcBef>
                <a:spcPts val="0"/>
              </a:spcBef>
              <a:spcAft>
                <a:spcPts val="0"/>
              </a:spcAft>
              <a:buClrTx/>
              <a:buSzTx/>
              <a:buFontTx/>
              <a:buNone/>
              <a:tabLst/>
              <a:defRPr sz="172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just" defTabSz="1218971">
              <a:lnSpc>
                <a:spcPct val="90000"/>
              </a:lnSpc>
              <a:defRPr/>
            </a:pPr>
            <a:r>
              <a:rPr lang="en-US" sz="3200" b="1" kern="0" dirty="0">
                <a:latin typeface="IBM Plex Sans Light"/>
              </a:rPr>
              <a:t>Gonzalo Gortázar </a:t>
            </a:r>
            <a:endParaRPr lang="en-US" sz="3200" dirty="0"/>
          </a:p>
          <a:p>
            <a:pPr algn="just" defTabSz="1218971">
              <a:defRPr/>
            </a:pPr>
            <a:r>
              <a:rPr lang="en-US" sz="3200" kern="0" dirty="0">
                <a:latin typeface="IBM Plex Sans Light"/>
              </a:rPr>
              <a:t>CEO, CaixaBank </a:t>
            </a:r>
            <a:endParaRPr lang="en-US" sz="3200" dirty="0"/>
          </a:p>
          <a:p>
            <a:pPr marL="0" marR="0" lvl="0" indent="0" algn="just" defTabSz="1218971">
              <a:lnSpc>
                <a:spcPct val="90000"/>
              </a:lnSpc>
              <a:spcBef>
                <a:spcPts val="0"/>
              </a:spcBef>
              <a:spcAft>
                <a:spcPts val="0"/>
              </a:spcAft>
              <a:buClrTx/>
              <a:buSzTx/>
              <a:buFontTx/>
              <a:buNone/>
              <a:tabLst/>
              <a:defRPr/>
            </a:pPr>
            <a:br>
              <a:rPr lang="en-US" sz="9600" b="0" i="0" u="none" strike="noStrike" kern="0" cap="none" spc="0" normalizeH="0" baseline="0" noProof="0" dirty="0">
                <a:ln>
                  <a:noFill/>
                </a:ln>
                <a:effectLst/>
                <a:uLnTx/>
                <a:uFillTx/>
                <a:latin typeface="IBM Plex Sans Light"/>
              </a:rPr>
            </a:br>
            <a:br>
              <a:rPr lang="en-US" sz="8550" b="0" i="0" u="none" strike="noStrike" cap="none" spc="0" normalizeH="0" baseline="0" noProof="0" dirty="0">
                <a:ln>
                  <a:noFill/>
                </a:ln>
                <a:effectLst/>
                <a:uLnTx/>
                <a:uFillTx/>
                <a:latin typeface="IBM Plex Sans"/>
              </a:rPr>
            </a:br>
            <a:endParaRPr lang="en-US" sz="8550" b="0" i="0" u="none" strike="noStrike" kern="1200" cap="none" spc="0" normalizeH="0" baseline="0" noProof="0" dirty="0">
              <a:ln>
                <a:noFill/>
              </a:ln>
              <a:solidFill>
                <a:srgbClr val="262626"/>
              </a:solidFill>
              <a:effectLst/>
              <a:uLnTx/>
              <a:uFillTx/>
              <a:latin typeface="IBM Plex Sans" panose="020B0503050203000203" pitchFamily="34" charset="0"/>
            </a:endParaRPr>
          </a:p>
        </p:txBody>
      </p:sp>
    </p:spTree>
    <p:extLst>
      <p:ext uri="{BB962C8B-B14F-4D97-AF65-F5344CB8AC3E}">
        <p14:creationId xmlns:p14="http://schemas.microsoft.com/office/powerpoint/2010/main" val="271055436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creenshot, rectangle, square, design&#10;&#10;Description automatically generated">
            <a:extLst>
              <a:ext uri="{FF2B5EF4-FFF2-40B4-BE49-F238E27FC236}">
                <a16:creationId xmlns:a16="http://schemas.microsoft.com/office/drawing/2014/main" id="{63630808-D2A3-E944-05B1-41DE301329BA}"/>
              </a:ext>
            </a:extLst>
          </p:cNvPr>
          <p:cNvPicPr>
            <a:picLocks noChangeAspect="1"/>
          </p:cNvPicPr>
          <p:nvPr/>
        </p:nvPicPr>
        <p:blipFill>
          <a:blip r:embed="rId3"/>
          <a:stretch>
            <a:fillRect/>
          </a:stretch>
        </p:blipFill>
        <p:spPr>
          <a:xfrm>
            <a:off x="1587" y="0"/>
            <a:ext cx="24384000" cy="13716000"/>
          </a:xfrm>
          <a:prstGeom prst="rect">
            <a:avLst/>
          </a:prstGeom>
        </p:spPr>
      </p:pic>
      <p:sp>
        <p:nvSpPr>
          <p:cNvPr id="2" name="TextBox 1">
            <a:extLst>
              <a:ext uri="{FF2B5EF4-FFF2-40B4-BE49-F238E27FC236}">
                <a16:creationId xmlns:a16="http://schemas.microsoft.com/office/drawing/2014/main" id="{4F3774ED-AAE8-5E6E-4EF0-543F2C5A80B5}"/>
              </a:ext>
            </a:extLst>
          </p:cNvPr>
          <p:cNvSpPr txBox="1"/>
          <p:nvPr/>
        </p:nvSpPr>
        <p:spPr>
          <a:xfrm>
            <a:off x="5280574" y="9209313"/>
            <a:ext cx="2428102" cy="4898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4876800">
              <a:spcBef>
                <a:spcPts val="5800"/>
              </a:spcBef>
              <a:buSzPct val="100000"/>
            </a:pPr>
            <a:r>
              <a:rPr lang="en-US" sz="2000" kern="0" dirty="0">
                <a:solidFill>
                  <a:schemeClr val="accent1"/>
                </a:solidFill>
                <a:ea typeface="+mj-ea"/>
                <a:cs typeface="+mj-cs"/>
                <a:sym typeface="IBM Plex Sans Light"/>
              </a:rPr>
              <a:t>Train</a:t>
            </a:r>
          </a:p>
        </p:txBody>
      </p:sp>
      <p:sp>
        <p:nvSpPr>
          <p:cNvPr id="3" name="TextBox 2">
            <a:extLst>
              <a:ext uri="{FF2B5EF4-FFF2-40B4-BE49-F238E27FC236}">
                <a16:creationId xmlns:a16="http://schemas.microsoft.com/office/drawing/2014/main" id="{1C710565-C0B8-FDC6-DB1E-144E7D4A4A19}"/>
              </a:ext>
            </a:extLst>
          </p:cNvPr>
          <p:cNvSpPr txBox="1"/>
          <p:nvPr/>
        </p:nvSpPr>
        <p:spPr>
          <a:xfrm>
            <a:off x="6690572" y="10069285"/>
            <a:ext cx="2428102" cy="4898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4876800">
              <a:spcBef>
                <a:spcPts val="5800"/>
              </a:spcBef>
              <a:buSzPct val="100000"/>
            </a:pPr>
            <a:r>
              <a:rPr lang="en-US" sz="2000" kern="0" dirty="0">
                <a:solidFill>
                  <a:schemeClr val="accent1"/>
                </a:solidFill>
                <a:ea typeface="+mj-ea"/>
                <a:cs typeface="+mj-cs"/>
                <a:sym typeface="IBM Plex Sans Light"/>
              </a:rPr>
              <a:t>Validate</a:t>
            </a:r>
          </a:p>
        </p:txBody>
      </p:sp>
      <p:sp>
        <p:nvSpPr>
          <p:cNvPr id="4" name="TextBox 3">
            <a:extLst>
              <a:ext uri="{FF2B5EF4-FFF2-40B4-BE49-F238E27FC236}">
                <a16:creationId xmlns:a16="http://schemas.microsoft.com/office/drawing/2014/main" id="{0D5CD01C-4B97-0801-6745-852348A00A20}"/>
              </a:ext>
            </a:extLst>
          </p:cNvPr>
          <p:cNvSpPr txBox="1"/>
          <p:nvPr/>
        </p:nvSpPr>
        <p:spPr>
          <a:xfrm>
            <a:off x="8100570" y="10896599"/>
            <a:ext cx="2428102" cy="4898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4876800">
              <a:spcBef>
                <a:spcPts val="5800"/>
              </a:spcBef>
              <a:buSzPct val="100000"/>
            </a:pPr>
            <a:r>
              <a:rPr lang="en-US" sz="2000" kern="0" dirty="0">
                <a:solidFill>
                  <a:schemeClr val="accent1"/>
                </a:solidFill>
                <a:ea typeface="+mj-ea"/>
                <a:cs typeface="+mj-cs"/>
                <a:sym typeface="IBM Plex Sans Light"/>
              </a:rPr>
              <a:t>Tune</a:t>
            </a:r>
          </a:p>
        </p:txBody>
      </p:sp>
      <p:sp>
        <p:nvSpPr>
          <p:cNvPr id="7" name="TextBox 6">
            <a:extLst>
              <a:ext uri="{FF2B5EF4-FFF2-40B4-BE49-F238E27FC236}">
                <a16:creationId xmlns:a16="http://schemas.microsoft.com/office/drawing/2014/main" id="{E2857B9B-65EB-E212-012D-31BD123C21D8}"/>
              </a:ext>
            </a:extLst>
          </p:cNvPr>
          <p:cNvSpPr txBox="1"/>
          <p:nvPr/>
        </p:nvSpPr>
        <p:spPr>
          <a:xfrm>
            <a:off x="9543224" y="11767455"/>
            <a:ext cx="2428102" cy="4898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4876800">
              <a:spcBef>
                <a:spcPts val="5800"/>
              </a:spcBef>
              <a:buSzPct val="100000"/>
            </a:pPr>
            <a:r>
              <a:rPr lang="en-US" sz="2000" kern="0" dirty="0">
                <a:solidFill>
                  <a:schemeClr val="accent1"/>
                </a:solidFill>
                <a:ea typeface="+mj-ea"/>
                <a:cs typeface="+mj-cs"/>
                <a:sym typeface="IBM Plex Sans Light"/>
              </a:rPr>
              <a:t>Deploy</a:t>
            </a:r>
          </a:p>
        </p:txBody>
      </p:sp>
      <p:sp>
        <p:nvSpPr>
          <p:cNvPr id="9" name="Title 2">
            <a:extLst>
              <a:ext uri="{FF2B5EF4-FFF2-40B4-BE49-F238E27FC236}">
                <a16:creationId xmlns:a16="http://schemas.microsoft.com/office/drawing/2014/main" id="{FB508998-9B30-EEA2-AFE8-0D7B1CCE6EB5}"/>
              </a:ext>
            </a:extLst>
          </p:cNvPr>
          <p:cNvSpPr txBox="1">
            <a:spLocks/>
          </p:cNvSpPr>
          <p:nvPr/>
        </p:nvSpPr>
        <p:spPr>
          <a:xfrm>
            <a:off x="632481" y="1703406"/>
            <a:ext cx="7076195" cy="1725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nSpc>
                <a:spcPct val="100000"/>
              </a:lnSpc>
            </a:pPr>
            <a:r>
              <a:rPr lang="en-US" sz="4800" b="1" dirty="0">
                <a:latin typeface="IBM Plex Sans SmBld" panose="020B0703050203000203" pitchFamily="34" charset="0"/>
              </a:rPr>
              <a:t>watson</a:t>
            </a:r>
            <a:r>
              <a:rPr lang="en-US" sz="4800" b="1" dirty="0">
                <a:solidFill>
                  <a:schemeClr val="accent1"/>
                </a:solidFill>
                <a:latin typeface="IBM Plex Sans SmBld" panose="020B0703050203000203" pitchFamily="34" charset="0"/>
              </a:rPr>
              <a:t>x</a:t>
            </a:r>
            <a:r>
              <a:rPr lang="en-US" sz="4800" b="1" dirty="0">
                <a:latin typeface="IBM Plex Sans SmBld" panose="020B0703050203000203" pitchFamily="34" charset="0"/>
              </a:rPr>
              <a:t>.ai</a:t>
            </a:r>
            <a:r>
              <a:rPr lang="en-US" sz="4400" dirty="0">
                <a:latin typeface="+mj-lt"/>
              </a:rPr>
              <a:t>: An enterprise </a:t>
            </a:r>
            <a:br>
              <a:rPr lang="en-US" sz="4400" dirty="0">
                <a:latin typeface="+mj-lt"/>
              </a:rPr>
            </a:br>
            <a:r>
              <a:rPr lang="en-US" sz="4400" dirty="0">
                <a:latin typeface="+mj-lt"/>
              </a:rPr>
              <a:t>studio for AI builders</a:t>
            </a:r>
            <a:endParaRPr lang="en-US" sz="4400" kern="0" dirty="0">
              <a:latin typeface="IBM Plex Sans Light" panose="020B0403050203000203" pitchFamily="34" charset="0"/>
            </a:endParaRPr>
          </a:p>
        </p:txBody>
      </p:sp>
      <p:sp>
        <p:nvSpPr>
          <p:cNvPr id="10" name="TextBox 9">
            <a:extLst>
              <a:ext uri="{FF2B5EF4-FFF2-40B4-BE49-F238E27FC236}">
                <a16:creationId xmlns:a16="http://schemas.microsoft.com/office/drawing/2014/main" id="{2BCD2A48-7099-0A35-6641-3B31E93361F4}"/>
              </a:ext>
            </a:extLst>
          </p:cNvPr>
          <p:cNvSpPr txBox="1"/>
          <p:nvPr/>
        </p:nvSpPr>
        <p:spPr>
          <a:xfrm>
            <a:off x="15807659" y="7833360"/>
            <a:ext cx="7321043" cy="4524315"/>
          </a:xfrm>
          <a:prstGeom prst="rect">
            <a:avLst/>
          </a:prstGeom>
          <a:solidFill>
            <a:srgbClr val="E9F2FC"/>
          </a:solidFill>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571500" indent="-571500">
              <a:buFont typeface="Arial" panose="020B0604020202020204" pitchFamily="34" charset="0"/>
              <a:buChar char="•"/>
            </a:pPr>
            <a:r>
              <a:rPr lang="en-US" sz="2400" b="1" dirty="0">
                <a:ea typeface="Calibri" panose="020F0502020204030204" pitchFamily="34" charset="0"/>
                <a:cs typeface="Times New Roman"/>
              </a:rPr>
              <a:t>Foundation Model (FM) Library</a:t>
            </a:r>
            <a:r>
              <a:rPr lang="en-US" sz="2400" dirty="0">
                <a:ea typeface="Calibri" panose="020F0502020204030204" pitchFamily="34" charset="0"/>
                <a:cs typeface="Times New Roman"/>
              </a:rPr>
              <a:t> with </a:t>
            </a:r>
            <a:br>
              <a:rPr lang="en-US" sz="2400" dirty="0">
                <a:ea typeface="Calibri" panose="020F0502020204030204" pitchFamily="34" charset="0"/>
                <a:cs typeface="Times New Roman"/>
              </a:rPr>
            </a:br>
            <a:r>
              <a:rPr lang="en-US" sz="2400" dirty="0">
                <a:ea typeface="Calibri" panose="020F0502020204030204" pitchFamily="34" charset="0"/>
                <a:cs typeface="Times New Roman"/>
              </a:rPr>
              <a:t>IBM and open-source models</a:t>
            </a:r>
          </a:p>
          <a:p>
            <a:pPr marL="571500" indent="-571500">
              <a:buFont typeface="Arial" panose="020B0604020202020204" pitchFamily="34" charset="0"/>
              <a:buChar char="•"/>
            </a:pPr>
            <a:endParaRPr lang="en-US" sz="2400" dirty="0">
              <a:ea typeface="Calibri" panose="020F0502020204030204" pitchFamily="34" charset="0"/>
              <a:cs typeface="Times New Roman" panose="02020603050405020304" pitchFamily="18" charset="0"/>
            </a:endParaRPr>
          </a:p>
          <a:p>
            <a:pPr marL="571500" indent="-571500">
              <a:buFont typeface="Arial" panose="020B0604020202020204" pitchFamily="34" charset="0"/>
              <a:buChar char="•"/>
            </a:pPr>
            <a:r>
              <a:rPr lang="en-US" sz="2400" b="1" kern="0" dirty="0">
                <a:cs typeface="Times New Roman"/>
              </a:rPr>
              <a:t>Prompt Lab </a:t>
            </a:r>
            <a:r>
              <a:rPr lang="en-US" sz="2400" kern="0" dirty="0">
                <a:cs typeface="Times New Roman"/>
              </a:rPr>
              <a:t>to experiment with FMs by building prompts for various use cases /tasks</a:t>
            </a:r>
          </a:p>
          <a:p>
            <a:pPr marL="571500" indent="-571500">
              <a:buFont typeface="Arial" panose="020B0604020202020204" pitchFamily="34" charset="0"/>
              <a:buChar char="•"/>
            </a:pPr>
            <a:endParaRPr lang="en-US" sz="2400" kern="0" dirty="0">
              <a:cs typeface="Times New Roman" panose="02020603050405020304" pitchFamily="18" charset="0"/>
            </a:endParaRPr>
          </a:p>
          <a:p>
            <a:pPr marL="571500" indent="-571500">
              <a:buFont typeface="Arial" panose="020B0604020202020204" pitchFamily="34" charset="0"/>
              <a:buChar char="•"/>
            </a:pPr>
            <a:r>
              <a:rPr lang="en-US" sz="2400" b="1" kern="0" dirty="0">
                <a:cs typeface="Times New Roman"/>
              </a:rPr>
              <a:t>Tuning Studio </a:t>
            </a:r>
            <a:r>
              <a:rPr lang="en-US" sz="2400" kern="0" dirty="0">
                <a:cs typeface="Times New Roman"/>
              </a:rPr>
              <a:t>to tune FMs with labeled data</a:t>
            </a:r>
          </a:p>
          <a:p>
            <a:pPr marL="571500" indent="-571500">
              <a:buFont typeface="Arial" panose="020B0604020202020204" pitchFamily="34" charset="0"/>
              <a:buChar char="•"/>
            </a:pPr>
            <a:endParaRPr lang="en-US" sz="2400" kern="0" dirty="0">
              <a:cs typeface="Times New Roman"/>
            </a:endParaRPr>
          </a:p>
          <a:p>
            <a:pPr marL="571500" indent="-571500">
              <a:buFont typeface="Arial" panose="020B0604020202020204" pitchFamily="34" charset="0"/>
              <a:buChar char="•"/>
            </a:pPr>
            <a:r>
              <a:rPr lang="en-US" sz="2400" b="1" kern="0" dirty="0">
                <a:cs typeface="Times New Roman"/>
              </a:rPr>
              <a:t>InstructLab</a:t>
            </a:r>
            <a:r>
              <a:rPr lang="en-US" sz="2400" kern="0" dirty="0">
                <a:cs typeface="Times New Roman"/>
              </a:rPr>
              <a:t> enables</a:t>
            </a:r>
            <a:r>
              <a:rPr lang="en-US" sz="2400" b="1" kern="0" dirty="0">
                <a:cs typeface="Times New Roman"/>
              </a:rPr>
              <a:t> </a:t>
            </a:r>
            <a:r>
              <a:rPr lang="en-US" sz="2400" kern="0" dirty="0">
                <a:cs typeface="Times New Roman"/>
              </a:rPr>
              <a:t>rapid LLM development with a novel approach to tune and train models </a:t>
            </a:r>
          </a:p>
          <a:p>
            <a:pPr marL="571500" indent="-571500">
              <a:buFont typeface="Arial" panose="020B0604020202020204" pitchFamily="34" charset="0"/>
              <a:buChar char="•"/>
            </a:pPr>
            <a:endParaRPr lang="en-US" sz="2400" b="1" kern="0" dirty="0">
              <a:cs typeface="Times New Roman"/>
            </a:endParaRPr>
          </a:p>
          <a:p>
            <a:pPr marL="571500" indent="-571500">
              <a:buFont typeface="Arial" panose="020B0604020202020204" pitchFamily="34" charset="0"/>
              <a:buChar char="•"/>
            </a:pPr>
            <a:r>
              <a:rPr lang="en-US" sz="2400" b="1" dirty="0"/>
              <a:t>Data Science and MLOps </a:t>
            </a:r>
            <a:r>
              <a:rPr lang="en-US" sz="2400" dirty="0"/>
              <a:t>to </a:t>
            </a:r>
            <a:r>
              <a:rPr lang="en-US" sz="2400" kern="0" dirty="0">
                <a:cs typeface="Times New Roman"/>
              </a:rPr>
              <a:t>build ML models</a:t>
            </a:r>
          </a:p>
        </p:txBody>
      </p:sp>
      <p:sp>
        <p:nvSpPr>
          <p:cNvPr id="8" name="Title 2">
            <a:extLst>
              <a:ext uri="{FF2B5EF4-FFF2-40B4-BE49-F238E27FC236}">
                <a16:creationId xmlns:a16="http://schemas.microsoft.com/office/drawing/2014/main" id="{9600BC15-D104-5B3E-927B-2B02F02DD46C}"/>
              </a:ext>
            </a:extLst>
          </p:cNvPr>
          <p:cNvSpPr txBox="1">
            <a:spLocks/>
          </p:cNvSpPr>
          <p:nvPr/>
        </p:nvSpPr>
        <p:spPr>
          <a:xfrm>
            <a:off x="577850" y="577850"/>
            <a:ext cx="5372587" cy="674480"/>
          </a:xfrm>
          <a:prstGeom prst="rect">
            <a:avLst/>
          </a:prstGeom>
        </p:spPr>
        <p:txBody>
          <a:bodyPr vert="horz" lIns="0" tIns="0" rIns="0" bIns="0" rtlCol="0" anchor="t">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1523940"/>
            <a:r>
              <a:rPr lang="en-US" sz="2800" b="1" kern="0" dirty="0">
                <a:solidFill>
                  <a:schemeClr val="tx1"/>
                </a:solidFill>
                <a:latin typeface="+mj-lt"/>
              </a:rPr>
              <a:t>What IBM offers</a:t>
            </a:r>
          </a:p>
        </p:txBody>
      </p:sp>
    </p:spTree>
    <p:extLst>
      <p:ext uri="{BB962C8B-B14F-4D97-AF65-F5344CB8AC3E}">
        <p14:creationId xmlns:p14="http://schemas.microsoft.com/office/powerpoint/2010/main" val="173441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B2AAE5A-BB02-0327-5781-37E5273D5C81}"/>
              </a:ext>
            </a:extLst>
          </p:cNvPr>
          <p:cNvGrpSpPr/>
          <p:nvPr/>
        </p:nvGrpSpPr>
        <p:grpSpPr>
          <a:xfrm flipH="1">
            <a:off x="8323628" y="5447813"/>
            <a:ext cx="12193600" cy="4986341"/>
            <a:chOff x="-6692601" y="5566902"/>
            <a:chExt cx="12068925" cy="3086230"/>
          </a:xfrm>
        </p:grpSpPr>
        <p:cxnSp>
          <p:nvCxnSpPr>
            <p:cNvPr id="12" name="Straight Connector 11">
              <a:extLst>
                <a:ext uri="{FF2B5EF4-FFF2-40B4-BE49-F238E27FC236}">
                  <a16:creationId xmlns:a16="http://schemas.microsoft.com/office/drawing/2014/main" id="{EC8C9CC2-95F2-9415-56D6-3ED23A63A051}"/>
                </a:ext>
              </a:extLst>
            </p:cNvPr>
            <p:cNvCxnSpPr>
              <a:cxnSpLocks/>
            </p:cNvCxnSpPr>
            <p:nvPr/>
          </p:nvCxnSpPr>
          <p:spPr bwMode="auto">
            <a:xfrm flipH="1" flipV="1">
              <a:off x="-6692601" y="7110016"/>
              <a:ext cx="11327500" cy="1"/>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E505485A-FD56-07E6-F521-5F9ADB8CE10E}"/>
                </a:ext>
              </a:extLst>
            </p:cNvPr>
            <p:cNvCxnSpPr>
              <a:cxnSpLocks/>
            </p:cNvCxnSpPr>
            <p:nvPr/>
          </p:nvCxnSpPr>
          <p:spPr bwMode="auto">
            <a:xfrm rot="16200000">
              <a:off x="3091784" y="7110017"/>
              <a:ext cx="3086230" cy="0"/>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7371498-CF04-1436-D332-8F0D55DDDA74}"/>
                </a:ext>
              </a:extLst>
            </p:cNvPr>
            <p:cNvCxnSpPr>
              <a:cxnSpLocks/>
            </p:cNvCxnSpPr>
            <p:nvPr/>
          </p:nvCxnSpPr>
          <p:spPr bwMode="auto">
            <a:xfrm rot="16200000" flipV="1">
              <a:off x="5005612" y="8275385"/>
              <a:ext cx="0" cy="741425"/>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481EE8C-6A6C-2FE8-0AB9-A6645CF6BC81}"/>
                </a:ext>
              </a:extLst>
            </p:cNvPr>
            <p:cNvCxnSpPr>
              <a:cxnSpLocks/>
            </p:cNvCxnSpPr>
            <p:nvPr/>
          </p:nvCxnSpPr>
          <p:spPr bwMode="auto">
            <a:xfrm rot="16200000" flipV="1">
              <a:off x="5005612" y="5203223"/>
              <a:ext cx="0" cy="741425"/>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FBE438F4-B772-35E2-BA26-0FFF542F21A1}"/>
              </a:ext>
            </a:extLst>
          </p:cNvPr>
          <p:cNvGrpSpPr/>
          <p:nvPr/>
        </p:nvGrpSpPr>
        <p:grpSpPr>
          <a:xfrm>
            <a:off x="2185475" y="3952713"/>
            <a:ext cx="5493747" cy="8309236"/>
            <a:chOff x="2016543" y="3168952"/>
            <a:chExt cx="5704412" cy="8492558"/>
          </a:xfrm>
        </p:grpSpPr>
        <p:grpSp>
          <p:nvGrpSpPr>
            <p:cNvPr id="18" name="Group 17">
              <a:extLst>
                <a:ext uri="{FF2B5EF4-FFF2-40B4-BE49-F238E27FC236}">
                  <a16:creationId xmlns:a16="http://schemas.microsoft.com/office/drawing/2014/main" id="{264F137A-C876-CAD4-4605-66E096364569}"/>
                </a:ext>
              </a:extLst>
            </p:cNvPr>
            <p:cNvGrpSpPr/>
            <p:nvPr/>
          </p:nvGrpSpPr>
          <p:grpSpPr>
            <a:xfrm>
              <a:off x="2016543" y="3168952"/>
              <a:ext cx="5704412" cy="2636044"/>
              <a:chOff x="2016543" y="3168952"/>
              <a:chExt cx="5704412" cy="2636044"/>
            </a:xfrm>
          </p:grpSpPr>
          <p:sp>
            <p:nvSpPr>
              <p:cNvPr id="11" name="Rectangle 10">
                <a:extLst>
                  <a:ext uri="{FF2B5EF4-FFF2-40B4-BE49-F238E27FC236}">
                    <a16:creationId xmlns:a16="http://schemas.microsoft.com/office/drawing/2014/main" id="{1AC8E58C-460E-4C2B-71AE-748A2008345A}"/>
                  </a:ext>
                </a:extLst>
              </p:cNvPr>
              <p:cNvSpPr/>
              <p:nvPr/>
            </p:nvSpPr>
            <p:spPr bwMode="auto">
              <a:xfrm>
                <a:off x="2016543" y="3168952"/>
                <a:ext cx="5704412" cy="2636044"/>
              </a:xfrm>
              <a:prstGeom prst="rect">
                <a:avLst/>
              </a:prstGeom>
              <a:solidFill>
                <a:schemeClr val="accent1"/>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2800" dirty="0">
                  <a:solidFill>
                    <a:srgbClr val="FFFFFF"/>
                  </a:solidFill>
                </a:endParaRPr>
              </a:p>
            </p:txBody>
          </p:sp>
          <p:sp>
            <p:nvSpPr>
              <p:cNvPr id="13" name="TextBox 12">
                <a:extLst>
                  <a:ext uri="{FF2B5EF4-FFF2-40B4-BE49-F238E27FC236}">
                    <a16:creationId xmlns:a16="http://schemas.microsoft.com/office/drawing/2014/main" id="{4693C4B1-2B2A-F76E-B1F6-3C7AAA77B814}"/>
                  </a:ext>
                </a:extLst>
              </p:cNvPr>
              <p:cNvSpPr txBox="1"/>
              <p:nvPr/>
            </p:nvSpPr>
            <p:spPr>
              <a:xfrm>
                <a:off x="2809829" y="3300432"/>
                <a:ext cx="3469784" cy="2373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chorCtr="0">
                <a:noAutofit/>
              </a:bodyPr>
              <a:lstStyle/>
              <a:p>
                <a:pPr defTabSz="2437424">
                  <a:spcBef>
                    <a:spcPts val="2900"/>
                  </a:spcBef>
                  <a:buSzPct val="100000"/>
                  <a:defRPr/>
                </a:pPr>
                <a:r>
                  <a:rPr lang="en-US" kern="0" dirty="0">
                    <a:solidFill>
                      <a:srgbClr val="FFFFFF"/>
                    </a:solidFill>
                    <a:sym typeface="IBM Plex Sans Light"/>
                  </a:rPr>
                  <a:t>Build your </a:t>
                </a:r>
                <a:br>
                  <a:rPr lang="en-US" kern="0" dirty="0">
                    <a:solidFill>
                      <a:srgbClr val="FFFFFF"/>
                    </a:solidFill>
                    <a:sym typeface="IBM Plex Sans Light"/>
                  </a:rPr>
                </a:br>
                <a:r>
                  <a:rPr lang="en-US" kern="0" dirty="0">
                    <a:solidFill>
                      <a:srgbClr val="FFFFFF"/>
                    </a:solidFill>
                    <a:sym typeface="IBM Plex Sans Light"/>
                  </a:rPr>
                  <a:t>own models</a:t>
                </a:r>
              </a:p>
            </p:txBody>
          </p:sp>
        </p:grpSp>
        <p:grpSp>
          <p:nvGrpSpPr>
            <p:cNvPr id="19" name="Group 18">
              <a:extLst>
                <a:ext uri="{FF2B5EF4-FFF2-40B4-BE49-F238E27FC236}">
                  <a16:creationId xmlns:a16="http://schemas.microsoft.com/office/drawing/2014/main" id="{5ED40AAD-BAD4-0428-5AB3-CDAB9BB21AA4}"/>
                </a:ext>
              </a:extLst>
            </p:cNvPr>
            <p:cNvGrpSpPr/>
            <p:nvPr/>
          </p:nvGrpSpPr>
          <p:grpSpPr>
            <a:xfrm>
              <a:off x="2016543" y="6097209"/>
              <a:ext cx="5704412" cy="2636044"/>
              <a:chOff x="2016543" y="3168952"/>
              <a:chExt cx="5704412" cy="2636044"/>
            </a:xfrm>
          </p:grpSpPr>
          <p:sp>
            <p:nvSpPr>
              <p:cNvPr id="20" name="Rectangle 19">
                <a:extLst>
                  <a:ext uri="{FF2B5EF4-FFF2-40B4-BE49-F238E27FC236}">
                    <a16:creationId xmlns:a16="http://schemas.microsoft.com/office/drawing/2014/main" id="{1A484CF7-EE17-E909-D2E8-B70CE10CEE79}"/>
                  </a:ext>
                </a:extLst>
              </p:cNvPr>
              <p:cNvSpPr/>
              <p:nvPr/>
            </p:nvSpPr>
            <p:spPr bwMode="auto">
              <a:xfrm>
                <a:off x="2016543" y="3168952"/>
                <a:ext cx="5704412" cy="2636044"/>
              </a:xfrm>
              <a:prstGeom prst="rect">
                <a:avLst/>
              </a:prstGeom>
              <a:solidFill>
                <a:schemeClr val="accent1"/>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2800" dirty="0">
                  <a:solidFill>
                    <a:srgbClr val="FFFFFF"/>
                  </a:solidFill>
                </a:endParaRPr>
              </a:p>
            </p:txBody>
          </p:sp>
          <p:sp>
            <p:nvSpPr>
              <p:cNvPr id="21" name="TextBox 20">
                <a:extLst>
                  <a:ext uri="{FF2B5EF4-FFF2-40B4-BE49-F238E27FC236}">
                    <a16:creationId xmlns:a16="http://schemas.microsoft.com/office/drawing/2014/main" id="{3722D15B-B28C-F369-2AAB-A28D60452E88}"/>
                  </a:ext>
                </a:extLst>
              </p:cNvPr>
              <p:cNvSpPr txBox="1"/>
              <p:nvPr/>
            </p:nvSpPr>
            <p:spPr>
              <a:xfrm>
                <a:off x="2809829" y="3300432"/>
                <a:ext cx="3469784" cy="2373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chorCtr="0">
                <a:noAutofit/>
              </a:bodyPr>
              <a:lstStyle/>
              <a:p>
                <a:pPr defTabSz="2437424">
                  <a:spcBef>
                    <a:spcPts val="2900"/>
                  </a:spcBef>
                  <a:buSzPct val="100000"/>
                  <a:defRPr/>
                </a:pPr>
                <a:r>
                  <a:rPr lang="en-US" kern="0" dirty="0">
                    <a:solidFill>
                      <a:srgbClr val="FFFFFF"/>
                    </a:solidFill>
                    <a:sym typeface="IBM Plex Sans Light"/>
                  </a:rPr>
                  <a:t>Use IBM + open</a:t>
                </a:r>
                <a:br>
                  <a:rPr lang="en-US" kern="0" dirty="0">
                    <a:solidFill>
                      <a:srgbClr val="FFFFFF"/>
                    </a:solidFill>
                    <a:sym typeface="IBM Plex Sans Light"/>
                  </a:rPr>
                </a:br>
                <a:r>
                  <a:rPr lang="en-US" kern="0" dirty="0">
                    <a:solidFill>
                      <a:srgbClr val="FFFFFF"/>
                    </a:solidFill>
                    <a:sym typeface="IBM Plex Sans Light"/>
                  </a:rPr>
                  <a:t>+ other models</a:t>
                </a:r>
              </a:p>
            </p:txBody>
          </p:sp>
        </p:grpSp>
        <p:grpSp>
          <p:nvGrpSpPr>
            <p:cNvPr id="22" name="Group 21">
              <a:extLst>
                <a:ext uri="{FF2B5EF4-FFF2-40B4-BE49-F238E27FC236}">
                  <a16:creationId xmlns:a16="http://schemas.microsoft.com/office/drawing/2014/main" id="{339481AD-B046-6C6D-98BC-A34A71D26079}"/>
                </a:ext>
              </a:extLst>
            </p:cNvPr>
            <p:cNvGrpSpPr/>
            <p:nvPr/>
          </p:nvGrpSpPr>
          <p:grpSpPr>
            <a:xfrm>
              <a:off x="2016543" y="9025466"/>
              <a:ext cx="5704412" cy="2636044"/>
              <a:chOff x="2016543" y="3168952"/>
              <a:chExt cx="5704412" cy="2636044"/>
            </a:xfrm>
          </p:grpSpPr>
          <p:sp>
            <p:nvSpPr>
              <p:cNvPr id="25" name="Rectangle 24">
                <a:extLst>
                  <a:ext uri="{FF2B5EF4-FFF2-40B4-BE49-F238E27FC236}">
                    <a16:creationId xmlns:a16="http://schemas.microsoft.com/office/drawing/2014/main" id="{C3EB7A67-52D9-4AAA-517C-D0B99E6CEB33}"/>
                  </a:ext>
                </a:extLst>
              </p:cNvPr>
              <p:cNvSpPr/>
              <p:nvPr/>
            </p:nvSpPr>
            <p:spPr bwMode="auto">
              <a:xfrm>
                <a:off x="2016543" y="3168952"/>
                <a:ext cx="5704412" cy="2636044"/>
              </a:xfrm>
              <a:prstGeom prst="rect">
                <a:avLst/>
              </a:prstGeom>
              <a:solidFill>
                <a:schemeClr val="accent1"/>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2800" dirty="0">
                  <a:solidFill>
                    <a:srgbClr val="FFFFFF"/>
                  </a:solidFill>
                </a:endParaRPr>
              </a:p>
            </p:txBody>
          </p:sp>
          <p:sp>
            <p:nvSpPr>
              <p:cNvPr id="26" name="TextBox 25">
                <a:extLst>
                  <a:ext uri="{FF2B5EF4-FFF2-40B4-BE49-F238E27FC236}">
                    <a16:creationId xmlns:a16="http://schemas.microsoft.com/office/drawing/2014/main" id="{D3140AFD-D068-83B9-EFE6-DC3ABE73E78E}"/>
                  </a:ext>
                </a:extLst>
              </p:cNvPr>
              <p:cNvSpPr txBox="1"/>
              <p:nvPr/>
            </p:nvSpPr>
            <p:spPr>
              <a:xfrm>
                <a:off x="2809829" y="3300432"/>
                <a:ext cx="3469784" cy="2373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chorCtr="0">
                <a:noAutofit/>
              </a:bodyPr>
              <a:lstStyle/>
              <a:p>
                <a:pPr defTabSz="2437424">
                  <a:spcBef>
                    <a:spcPts val="2900"/>
                  </a:spcBef>
                  <a:buSzPct val="100000"/>
                  <a:defRPr/>
                </a:pPr>
                <a:r>
                  <a:rPr lang="en-US" kern="0" dirty="0">
                    <a:solidFill>
                      <a:srgbClr val="FFFFFF"/>
                    </a:solidFill>
                    <a:sym typeface="IBM Plex Sans Light"/>
                  </a:rPr>
                  <a:t>Use IBM models</a:t>
                </a:r>
              </a:p>
            </p:txBody>
          </p:sp>
        </p:grpSp>
      </p:grpSp>
      <p:sp>
        <p:nvSpPr>
          <p:cNvPr id="29" name="TextBox 28">
            <a:extLst>
              <a:ext uri="{FF2B5EF4-FFF2-40B4-BE49-F238E27FC236}">
                <a16:creationId xmlns:a16="http://schemas.microsoft.com/office/drawing/2014/main" id="{A57BFCBA-C3F5-6078-2054-CAB0EC63FDDA}"/>
              </a:ext>
            </a:extLst>
          </p:cNvPr>
          <p:cNvSpPr txBox="1"/>
          <p:nvPr/>
        </p:nvSpPr>
        <p:spPr>
          <a:xfrm>
            <a:off x="13367353" y="2649336"/>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288" indent="-446570" defTabSz="2437424">
              <a:spcBef>
                <a:spcPts val="2900"/>
              </a:spcBef>
              <a:buSzPct val="100000"/>
              <a:buFontTx/>
              <a:buChar char="–"/>
              <a:defRPr/>
            </a:pPr>
            <a:endParaRPr lang="en-US" sz="1800" kern="0" dirty="0">
              <a:solidFill>
                <a:srgbClr val="000000"/>
              </a:solidFill>
              <a:sym typeface="IBM Plex Sans Light"/>
            </a:endParaRPr>
          </a:p>
        </p:txBody>
      </p:sp>
      <p:grpSp>
        <p:nvGrpSpPr>
          <p:cNvPr id="23" name="Group 22">
            <a:extLst>
              <a:ext uri="{FF2B5EF4-FFF2-40B4-BE49-F238E27FC236}">
                <a16:creationId xmlns:a16="http://schemas.microsoft.com/office/drawing/2014/main" id="{6F23345C-AD60-ADD1-753C-A7206A67312D}"/>
              </a:ext>
            </a:extLst>
          </p:cNvPr>
          <p:cNvGrpSpPr/>
          <p:nvPr/>
        </p:nvGrpSpPr>
        <p:grpSpPr>
          <a:xfrm>
            <a:off x="7809912" y="6764003"/>
            <a:ext cx="13852418" cy="4452200"/>
            <a:chOff x="3338815" y="6427230"/>
            <a:chExt cx="13856032" cy="4453357"/>
          </a:xfrm>
        </p:grpSpPr>
        <p:grpSp>
          <p:nvGrpSpPr>
            <p:cNvPr id="62" name="Group 61">
              <a:extLst>
                <a:ext uri="{FF2B5EF4-FFF2-40B4-BE49-F238E27FC236}">
                  <a16:creationId xmlns:a16="http://schemas.microsoft.com/office/drawing/2014/main" id="{C494020E-AE9A-251A-9A2F-743AF2068744}"/>
                </a:ext>
              </a:extLst>
            </p:cNvPr>
            <p:cNvGrpSpPr/>
            <p:nvPr/>
          </p:nvGrpSpPr>
          <p:grpSpPr>
            <a:xfrm>
              <a:off x="9047696" y="6427230"/>
              <a:ext cx="2286000" cy="2286000"/>
              <a:chOff x="8394192" y="5145786"/>
              <a:chExt cx="2286000" cy="2286000"/>
            </a:xfrm>
          </p:grpSpPr>
          <p:sp>
            <p:nvSpPr>
              <p:cNvPr id="63" name="Oval 62">
                <a:extLst>
                  <a:ext uri="{FF2B5EF4-FFF2-40B4-BE49-F238E27FC236}">
                    <a16:creationId xmlns:a16="http://schemas.microsoft.com/office/drawing/2014/main" id="{2E9FDAAA-7B7C-8E40-5D76-0D63BEA0141C}"/>
                  </a:ext>
                </a:extLst>
              </p:cNvPr>
              <p:cNvSpPr>
                <a:spLocks noChangeAspect="1"/>
              </p:cNvSpPr>
              <p:nvPr/>
            </p:nvSpPr>
            <p:spPr bwMode="auto">
              <a:xfrm>
                <a:off x="8394192" y="5145786"/>
                <a:ext cx="2286000" cy="2286000"/>
              </a:xfrm>
              <a:prstGeom prst="ellipse">
                <a:avLst/>
              </a:prstGeom>
              <a:solidFill>
                <a:srgbClr val="C6C6C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1600" dirty="0">
                  <a:solidFill>
                    <a:srgbClr val="FFFFFF"/>
                  </a:solidFill>
                </a:endParaRPr>
              </a:p>
            </p:txBody>
          </p:sp>
          <p:sp>
            <p:nvSpPr>
              <p:cNvPr id="64" name="Title 1">
                <a:extLst>
                  <a:ext uri="{FF2B5EF4-FFF2-40B4-BE49-F238E27FC236}">
                    <a16:creationId xmlns:a16="http://schemas.microsoft.com/office/drawing/2014/main" id="{62CDAD44-8BA2-19B7-D8FB-6564CE818C97}"/>
                  </a:ext>
                </a:extLst>
              </p:cNvPr>
              <p:cNvSpPr txBox="1">
                <a:spLocks/>
              </p:cNvSpPr>
              <p:nvPr/>
            </p:nvSpPr>
            <p:spPr>
              <a:xfrm>
                <a:off x="8663198" y="5951831"/>
                <a:ext cx="1747989" cy="67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defTabSz="2437424">
                  <a:lnSpc>
                    <a:spcPct val="100000"/>
                  </a:lnSpc>
                  <a:defRPr/>
                </a:pPr>
                <a:r>
                  <a:rPr lang="en-US" sz="2800" kern="0" dirty="0">
                    <a:solidFill>
                      <a:srgbClr val="161616"/>
                    </a:solidFill>
                    <a:latin typeface="+mn-lt"/>
                  </a:rPr>
                  <a:t>Tune</a:t>
                </a:r>
              </a:p>
            </p:txBody>
          </p:sp>
        </p:grpSp>
        <p:sp>
          <p:nvSpPr>
            <p:cNvPr id="76" name="Title 1">
              <a:extLst>
                <a:ext uri="{FF2B5EF4-FFF2-40B4-BE49-F238E27FC236}">
                  <a16:creationId xmlns:a16="http://schemas.microsoft.com/office/drawing/2014/main" id="{B1C3909E-0B09-8E5F-CDFA-FB2BB1246E04}"/>
                </a:ext>
              </a:extLst>
            </p:cNvPr>
            <p:cNvSpPr txBox="1">
              <a:spLocks/>
            </p:cNvSpPr>
            <p:nvPr/>
          </p:nvSpPr>
          <p:spPr>
            <a:xfrm>
              <a:off x="3338815" y="10206676"/>
              <a:ext cx="1747989" cy="67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defTabSz="2437424">
                <a:lnSpc>
                  <a:spcPct val="100000"/>
                </a:lnSpc>
                <a:defRPr/>
              </a:pPr>
              <a:r>
                <a:rPr lang="en-US" sz="2800" kern="0" dirty="0">
                  <a:solidFill>
                    <a:srgbClr val="FFFFFF"/>
                  </a:solidFill>
                  <a:latin typeface="+mn-lt"/>
                </a:rPr>
                <a:t>BYO</a:t>
              </a:r>
              <a:br>
                <a:rPr lang="en-US" sz="2800" kern="0" dirty="0">
                  <a:solidFill>
                    <a:srgbClr val="FFFFFF"/>
                  </a:solidFill>
                  <a:latin typeface="+mn-lt"/>
                </a:rPr>
              </a:br>
              <a:r>
                <a:rPr lang="en-US" sz="2800" kern="0" dirty="0">
                  <a:solidFill>
                    <a:srgbClr val="FFFFFF"/>
                  </a:solidFill>
                  <a:latin typeface="+mn-lt"/>
                </a:rPr>
                <a:t>Model</a:t>
              </a:r>
            </a:p>
          </p:txBody>
        </p:sp>
        <p:grpSp>
          <p:nvGrpSpPr>
            <p:cNvPr id="72" name="Group 71">
              <a:extLst>
                <a:ext uri="{FF2B5EF4-FFF2-40B4-BE49-F238E27FC236}">
                  <a16:creationId xmlns:a16="http://schemas.microsoft.com/office/drawing/2014/main" id="{FBD2D5E0-C762-061C-4111-F4532392935A}"/>
                </a:ext>
              </a:extLst>
            </p:cNvPr>
            <p:cNvGrpSpPr/>
            <p:nvPr/>
          </p:nvGrpSpPr>
          <p:grpSpPr>
            <a:xfrm>
              <a:off x="11978272" y="6427230"/>
              <a:ext cx="2286000" cy="2286000"/>
              <a:chOff x="8394192" y="5145786"/>
              <a:chExt cx="2286000" cy="2286000"/>
            </a:xfrm>
          </p:grpSpPr>
          <p:sp>
            <p:nvSpPr>
              <p:cNvPr id="73" name="Oval 72">
                <a:extLst>
                  <a:ext uri="{FF2B5EF4-FFF2-40B4-BE49-F238E27FC236}">
                    <a16:creationId xmlns:a16="http://schemas.microsoft.com/office/drawing/2014/main" id="{68724638-1239-015C-26F6-BC05301BE616}"/>
                  </a:ext>
                </a:extLst>
              </p:cNvPr>
              <p:cNvSpPr>
                <a:spLocks noChangeAspect="1"/>
              </p:cNvSpPr>
              <p:nvPr/>
            </p:nvSpPr>
            <p:spPr bwMode="auto">
              <a:xfrm>
                <a:off x="8394192" y="5145786"/>
                <a:ext cx="2286000" cy="2286000"/>
              </a:xfrm>
              <a:prstGeom prst="ellipse">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1600" dirty="0">
                  <a:solidFill>
                    <a:srgbClr val="FFFFFF"/>
                  </a:solidFill>
                </a:endParaRPr>
              </a:p>
            </p:txBody>
          </p:sp>
          <p:sp>
            <p:nvSpPr>
              <p:cNvPr id="74" name="Title 1">
                <a:extLst>
                  <a:ext uri="{FF2B5EF4-FFF2-40B4-BE49-F238E27FC236}">
                    <a16:creationId xmlns:a16="http://schemas.microsoft.com/office/drawing/2014/main" id="{B617316F-EDB0-ACAB-A7F4-D5E3BB88CA7A}"/>
                  </a:ext>
                </a:extLst>
              </p:cNvPr>
              <p:cNvSpPr txBox="1">
                <a:spLocks/>
              </p:cNvSpPr>
              <p:nvPr/>
            </p:nvSpPr>
            <p:spPr>
              <a:xfrm>
                <a:off x="8690862" y="6064227"/>
                <a:ext cx="1720325" cy="5615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defTabSz="2437424">
                  <a:lnSpc>
                    <a:spcPct val="100000"/>
                  </a:lnSpc>
                  <a:defRPr/>
                </a:pPr>
                <a:r>
                  <a:rPr lang="en-US" sz="2800" kern="0" dirty="0">
                    <a:solidFill>
                      <a:srgbClr val="000000"/>
                    </a:solidFill>
                    <a:latin typeface="+mn-lt"/>
                  </a:rPr>
                  <a:t>Build and evaluate</a:t>
                </a:r>
              </a:p>
            </p:txBody>
          </p:sp>
        </p:grpSp>
        <p:grpSp>
          <p:nvGrpSpPr>
            <p:cNvPr id="83" name="Group 82">
              <a:extLst>
                <a:ext uri="{FF2B5EF4-FFF2-40B4-BE49-F238E27FC236}">
                  <a16:creationId xmlns:a16="http://schemas.microsoft.com/office/drawing/2014/main" id="{76A14161-5874-065A-8509-94BEF6E0419D}"/>
                </a:ext>
              </a:extLst>
            </p:cNvPr>
            <p:cNvGrpSpPr/>
            <p:nvPr/>
          </p:nvGrpSpPr>
          <p:grpSpPr>
            <a:xfrm rot="10800000" flipV="1">
              <a:off x="14908847" y="6427230"/>
              <a:ext cx="2286000" cy="2286000"/>
              <a:chOff x="8394192" y="5145786"/>
              <a:chExt cx="2286000" cy="2286000"/>
            </a:xfrm>
          </p:grpSpPr>
          <p:sp>
            <p:nvSpPr>
              <p:cNvPr id="84" name="Oval 83">
                <a:extLst>
                  <a:ext uri="{FF2B5EF4-FFF2-40B4-BE49-F238E27FC236}">
                    <a16:creationId xmlns:a16="http://schemas.microsoft.com/office/drawing/2014/main" id="{3A2C9D51-00D6-C71E-BC05-B56DD8B223ED}"/>
                  </a:ext>
                </a:extLst>
              </p:cNvPr>
              <p:cNvSpPr>
                <a:spLocks noChangeAspect="1"/>
              </p:cNvSpPr>
              <p:nvPr/>
            </p:nvSpPr>
            <p:spPr bwMode="auto">
              <a:xfrm>
                <a:off x="8394192" y="5145786"/>
                <a:ext cx="2286000" cy="2286000"/>
              </a:xfrm>
              <a:prstGeom prst="ellipse">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1600" dirty="0">
                  <a:solidFill>
                    <a:srgbClr val="FFFFFF"/>
                  </a:solidFill>
                </a:endParaRPr>
              </a:p>
            </p:txBody>
          </p:sp>
          <p:sp>
            <p:nvSpPr>
              <p:cNvPr id="85" name="Title 1">
                <a:extLst>
                  <a:ext uri="{FF2B5EF4-FFF2-40B4-BE49-F238E27FC236}">
                    <a16:creationId xmlns:a16="http://schemas.microsoft.com/office/drawing/2014/main" id="{5BCD1451-638E-6E37-068C-1EF235437922}"/>
                  </a:ext>
                </a:extLst>
              </p:cNvPr>
              <p:cNvSpPr txBox="1">
                <a:spLocks/>
              </p:cNvSpPr>
              <p:nvPr/>
            </p:nvSpPr>
            <p:spPr>
              <a:xfrm>
                <a:off x="8615873" y="6008029"/>
                <a:ext cx="1795241" cy="67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defTabSz="2437424">
                  <a:lnSpc>
                    <a:spcPct val="100000"/>
                  </a:lnSpc>
                  <a:defRPr/>
                </a:pPr>
                <a:r>
                  <a:rPr lang="en-US" sz="2800" kern="0" dirty="0">
                    <a:solidFill>
                      <a:srgbClr val="000000"/>
                    </a:solidFill>
                    <a:latin typeface="+mn-lt"/>
                  </a:rPr>
                  <a:t>Deploy on any cloud</a:t>
                </a:r>
              </a:p>
            </p:txBody>
          </p:sp>
        </p:grpSp>
        <p:grpSp>
          <p:nvGrpSpPr>
            <p:cNvPr id="93" name="Group 92">
              <a:extLst>
                <a:ext uri="{FF2B5EF4-FFF2-40B4-BE49-F238E27FC236}">
                  <a16:creationId xmlns:a16="http://schemas.microsoft.com/office/drawing/2014/main" id="{928CF3B6-388E-C11B-97C5-A8B93FB2797F}"/>
                </a:ext>
              </a:extLst>
            </p:cNvPr>
            <p:cNvGrpSpPr/>
            <p:nvPr/>
          </p:nvGrpSpPr>
          <p:grpSpPr>
            <a:xfrm flipH="1">
              <a:off x="6116318" y="6427230"/>
              <a:ext cx="2286802" cy="2286000"/>
              <a:chOff x="8393390" y="5145786"/>
              <a:chExt cx="2286802" cy="2286802"/>
            </a:xfrm>
          </p:grpSpPr>
          <p:sp>
            <p:nvSpPr>
              <p:cNvPr id="97" name="Oval 96">
                <a:extLst>
                  <a:ext uri="{FF2B5EF4-FFF2-40B4-BE49-F238E27FC236}">
                    <a16:creationId xmlns:a16="http://schemas.microsoft.com/office/drawing/2014/main" id="{A458A49A-A4A9-4267-4CEB-DCEF9D09AA78}"/>
                  </a:ext>
                </a:extLst>
              </p:cNvPr>
              <p:cNvSpPr>
                <a:spLocks noChangeAspect="1"/>
              </p:cNvSpPr>
              <p:nvPr/>
            </p:nvSpPr>
            <p:spPr bwMode="auto">
              <a:xfrm>
                <a:off x="8393390" y="5145786"/>
                <a:ext cx="2286802" cy="2286802"/>
              </a:xfrm>
              <a:prstGeom prst="ellipse">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36" fontAlgn="base">
                  <a:spcBef>
                    <a:spcPct val="0"/>
                  </a:spcBef>
                  <a:spcAft>
                    <a:spcPct val="0"/>
                  </a:spcAft>
                  <a:defRPr/>
                </a:pPr>
                <a:endParaRPr lang="en-US" sz="1600" dirty="0">
                  <a:solidFill>
                    <a:srgbClr val="FFFFFF"/>
                  </a:solidFill>
                </a:endParaRPr>
              </a:p>
            </p:txBody>
          </p:sp>
          <p:sp>
            <p:nvSpPr>
              <p:cNvPr id="98" name="Title 1">
                <a:extLst>
                  <a:ext uri="{FF2B5EF4-FFF2-40B4-BE49-F238E27FC236}">
                    <a16:creationId xmlns:a16="http://schemas.microsoft.com/office/drawing/2014/main" id="{6311067C-99BC-A7CC-4B5D-27160BA9CF44}"/>
                  </a:ext>
                </a:extLst>
              </p:cNvPr>
              <p:cNvSpPr txBox="1">
                <a:spLocks/>
              </p:cNvSpPr>
              <p:nvPr/>
            </p:nvSpPr>
            <p:spPr>
              <a:xfrm>
                <a:off x="8663198" y="5951831"/>
                <a:ext cx="1747989" cy="67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defTabSz="2437424">
                  <a:lnSpc>
                    <a:spcPct val="100000"/>
                  </a:lnSpc>
                  <a:defRPr/>
                </a:pPr>
                <a:r>
                  <a:rPr lang="en-US" sz="2800" kern="0" dirty="0">
                    <a:solidFill>
                      <a:srgbClr val="161616"/>
                    </a:solidFill>
                    <a:latin typeface="+mn-lt"/>
                  </a:rPr>
                  <a:t>Try</a:t>
                </a:r>
              </a:p>
            </p:txBody>
          </p:sp>
        </p:grpSp>
      </p:grpSp>
      <p:sp>
        <p:nvSpPr>
          <p:cNvPr id="5" name="Title 2">
            <a:extLst>
              <a:ext uri="{FF2B5EF4-FFF2-40B4-BE49-F238E27FC236}">
                <a16:creationId xmlns:a16="http://schemas.microsoft.com/office/drawing/2014/main" id="{570A684B-2746-393D-C0B1-5FC9433094EC}"/>
              </a:ext>
            </a:extLst>
          </p:cNvPr>
          <p:cNvSpPr txBox="1">
            <a:spLocks/>
          </p:cNvSpPr>
          <p:nvPr/>
        </p:nvSpPr>
        <p:spPr>
          <a:xfrm>
            <a:off x="576072" y="1755366"/>
            <a:ext cx="22886290" cy="14476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2437424">
              <a:lnSpc>
                <a:spcPct val="100000"/>
              </a:lnSpc>
              <a:defRPr/>
            </a:pPr>
            <a:r>
              <a:rPr lang="en-US" sz="4800" b="1" kern="0" dirty="0">
                <a:solidFill>
                  <a:srgbClr val="000000"/>
                </a:solidFill>
                <a:latin typeface="IBM Plex Sans SmBld" panose="020B0703050203000203" pitchFamily="34" charset="0"/>
                <a:ea typeface="+mn-ea"/>
                <a:cs typeface="+mn-cs"/>
              </a:rPr>
              <a:t>watson</a:t>
            </a:r>
            <a:r>
              <a:rPr lang="en-US" sz="4800" b="1" kern="0" dirty="0">
                <a:solidFill>
                  <a:srgbClr val="0F62FE"/>
                </a:solidFill>
                <a:latin typeface="IBM Plex Sans SmBld" panose="020B0703050203000203" pitchFamily="34" charset="0"/>
                <a:ea typeface="+mn-ea"/>
                <a:cs typeface="+mn-cs"/>
              </a:rPr>
              <a:t>x</a:t>
            </a:r>
            <a:r>
              <a:rPr lang="en-US" sz="4800" b="1" kern="0" dirty="0">
                <a:solidFill>
                  <a:srgbClr val="000000"/>
                </a:solidFill>
                <a:latin typeface="IBM Plex Sans SmBld" panose="020B0703050203000203" pitchFamily="34" charset="0"/>
                <a:ea typeface="+mn-ea"/>
                <a:cs typeface="+mn-cs"/>
              </a:rPr>
              <a:t>.ai</a:t>
            </a:r>
            <a:endParaRPr lang="en-US" sz="4800" dirty="0">
              <a:solidFill>
                <a:srgbClr val="000000"/>
              </a:solidFill>
              <a:latin typeface="IBM Plex Sans SmBld" panose="020B0703050203000203" pitchFamily="34" charset="0"/>
              <a:ea typeface="+mn-ea"/>
              <a:cs typeface="+mn-cs"/>
            </a:endParaRPr>
          </a:p>
          <a:p>
            <a:pPr defTabSz="2437424">
              <a:lnSpc>
                <a:spcPct val="100000"/>
              </a:lnSpc>
              <a:defRPr/>
            </a:pPr>
            <a:r>
              <a:rPr lang="en-US" sz="4400" kern="0" dirty="0">
                <a:solidFill>
                  <a:srgbClr val="000000"/>
                </a:solidFill>
              </a:rPr>
              <a:t>IBM’s AI is open: based on foundation models that are multi-model on multicloud</a:t>
            </a:r>
          </a:p>
        </p:txBody>
      </p:sp>
      <p:sp>
        <p:nvSpPr>
          <p:cNvPr id="2" name="Title 2">
            <a:extLst>
              <a:ext uri="{FF2B5EF4-FFF2-40B4-BE49-F238E27FC236}">
                <a16:creationId xmlns:a16="http://schemas.microsoft.com/office/drawing/2014/main" id="{1378CC6D-FF33-4022-2F4D-2D0340660B17}"/>
              </a:ext>
            </a:extLst>
          </p:cNvPr>
          <p:cNvSpPr txBox="1">
            <a:spLocks/>
          </p:cNvSpPr>
          <p:nvPr/>
        </p:nvSpPr>
        <p:spPr>
          <a:xfrm>
            <a:off x="577850" y="577850"/>
            <a:ext cx="7240491" cy="1048875"/>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j-lt"/>
              </a:rPr>
              <a:t>What IBM offers</a:t>
            </a:r>
          </a:p>
        </p:txBody>
      </p:sp>
    </p:spTree>
    <p:extLst>
      <p:ext uri="{BB962C8B-B14F-4D97-AF65-F5344CB8AC3E}">
        <p14:creationId xmlns:p14="http://schemas.microsoft.com/office/powerpoint/2010/main" val="141311536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2">
            <a:extLst>
              <a:ext uri="{FF2B5EF4-FFF2-40B4-BE49-F238E27FC236}">
                <a16:creationId xmlns:a16="http://schemas.microsoft.com/office/drawing/2014/main" id="{631A4464-9A94-4C97-6DD3-7126C6637DFE}"/>
              </a:ext>
            </a:extLst>
          </p:cNvPr>
          <p:cNvSpPr txBox="1">
            <a:spLocks/>
          </p:cNvSpPr>
          <p:nvPr/>
        </p:nvSpPr>
        <p:spPr>
          <a:xfrm>
            <a:off x="596386" y="1699282"/>
            <a:ext cx="9045236" cy="224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000000"/>
                </a:solidFill>
                <a:effectLst/>
                <a:uLnTx/>
                <a:uFillTx/>
                <a:latin typeface="IBM Plex Sans SmBld" panose="020B0703050203000203" pitchFamily="34" charset="0"/>
              </a:rPr>
              <a:t>watson</a:t>
            </a:r>
            <a:r>
              <a:rPr kumimoji="0" lang="en-US" sz="4800" b="1" i="0" u="none" strike="noStrike" kern="0" cap="none" spc="0" normalizeH="0" baseline="0" noProof="0" dirty="0">
                <a:ln>
                  <a:noFill/>
                </a:ln>
                <a:solidFill>
                  <a:srgbClr val="0F62FE"/>
                </a:solidFill>
                <a:effectLst/>
                <a:uLnTx/>
                <a:uFillTx/>
                <a:latin typeface="IBM Plex Sans SmBld" panose="020B0703050203000203" pitchFamily="34" charset="0"/>
              </a:rPr>
              <a:t>x</a:t>
            </a:r>
            <a:r>
              <a:rPr kumimoji="0" lang="en-US" sz="4800" b="1" i="0" u="none" strike="noStrike" kern="1200" cap="none" spc="0" normalizeH="0" baseline="0" noProof="0" dirty="0">
                <a:ln>
                  <a:noFill/>
                </a:ln>
                <a:solidFill>
                  <a:srgbClr val="000000"/>
                </a:solidFill>
                <a:effectLst/>
                <a:uLnTx/>
                <a:uFillTx/>
                <a:latin typeface="IBM Plex Sans SmBld" panose="020B0703050203000203" pitchFamily="34" charset="0"/>
              </a:rPr>
              <a:t>.ai</a:t>
            </a:r>
            <a:endParaRPr kumimoji="0" lang="en-US" sz="4800" b="1" i="0" u="none" strike="noStrike" kern="1200" cap="none" spc="0" normalizeH="0" baseline="0" noProof="0" dirty="0">
              <a:ln>
                <a:noFill/>
              </a:ln>
              <a:solidFill>
                <a:srgbClr val="0F62FE"/>
              </a:solidFill>
              <a:effectLst/>
              <a:uLnTx/>
              <a:uFillTx/>
              <a:latin typeface="IBM Plex Sans SmBld" panose="020B0703050203000203" pitchFamily="34" charset="0"/>
            </a:endParaRPr>
          </a:p>
          <a:p>
            <a:pPr defTabSz="1828800">
              <a:lnSpc>
                <a:spcPct val="100000"/>
              </a:lnSpc>
              <a:defRPr/>
            </a:pPr>
            <a:r>
              <a:rPr lang="en-US" sz="4400" dirty="0">
                <a:solidFill>
                  <a:schemeClr val="tx1"/>
                </a:solidFill>
                <a:latin typeface="+mj-lt"/>
                <a:ea typeface="IBM Plex Sans" charset="0"/>
                <a:cs typeface="IBM Plex Sans" charset="0"/>
              </a:rPr>
              <a:t>Helping enterprises custom-build AI solutions to suit their specific needs</a:t>
            </a:r>
          </a:p>
        </p:txBody>
      </p:sp>
      <p:sp>
        <p:nvSpPr>
          <p:cNvPr id="18" name="TextBox 17">
            <a:extLst>
              <a:ext uri="{FF2B5EF4-FFF2-40B4-BE49-F238E27FC236}">
                <a16:creationId xmlns:a16="http://schemas.microsoft.com/office/drawing/2014/main" id="{73E2E62D-81C1-C432-4E92-1BD3ED04FDC5}"/>
              </a:ext>
            </a:extLst>
          </p:cNvPr>
          <p:cNvSpPr txBox="1"/>
          <p:nvPr/>
        </p:nvSpPr>
        <p:spPr>
          <a:xfrm>
            <a:off x="12235816" y="11394390"/>
            <a:ext cx="4950768" cy="10477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b">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2437912">
              <a:spcBef>
                <a:spcPts val="2900"/>
              </a:spcBef>
              <a:buSzPct val="100000"/>
            </a:pPr>
            <a:r>
              <a:rPr lang="en-US" sz="2000" dirty="0"/>
              <a:t>Marc Martina</a:t>
            </a:r>
            <a:br>
              <a:rPr lang="en-US" sz="2000" dirty="0"/>
            </a:br>
            <a:r>
              <a:rPr lang="en-US" sz="2000" dirty="0"/>
              <a:t>Owner, President/CEO</a:t>
            </a:r>
            <a:br>
              <a:rPr lang="en-US" sz="2000" dirty="0"/>
            </a:br>
            <a:r>
              <a:rPr lang="en-US" sz="2000" dirty="0"/>
              <a:t>Technology Dynamics, Inc. </a:t>
            </a:r>
          </a:p>
        </p:txBody>
      </p:sp>
      <p:sp>
        <p:nvSpPr>
          <p:cNvPr id="20" name="TextBox 19">
            <a:extLst>
              <a:ext uri="{FF2B5EF4-FFF2-40B4-BE49-F238E27FC236}">
                <a16:creationId xmlns:a16="http://schemas.microsoft.com/office/drawing/2014/main" id="{67F3ABF2-28F6-668E-1E69-5FB2693A1164}"/>
              </a:ext>
            </a:extLst>
          </p:cNvPr>
          <p:cNvSpPr txBox="1"/>
          <p:nvPr/>
        </p:nvSpPr>
        <p:spPr>
          <a:xfrm>
            <a:off x="18307881" y="11401875"/>
            <a:ext cx="4950768" cy="10402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b">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2437912">
              <a:spcBef>
                <a:spcPts val="2900"/>
              </a:spcBef>
              <a:buSzPct val="100000"/>
            </a:pPr>
            <a:r>
              <a:rPr lang="en-US" sz="2000" dirty="0"/>
              <a:t>David Tan</a:t>
            </a:r>
            <a:br>
              <a:rPr lang="en-US" sz="2000" dirty="0"/>
            </a:br>
            <a:r>
              <a:rPr lang="en-US" sz="2000" dirty="0"/>
              <a:t>CTO</a:t>
            </a:r>
            <a:br>
              <a:rPr lang="en-US" sz="2000" dirty="0"/>
            </a:br>
            <a:r>
              <a:rPr lang="en-US" sz="2000" dirty="0"/>
              <a:t>CrushBank Technology, Inc.</a:t>
            </a:r>
          </a:p>
        </p:txBody>
      </p:sp>
      <p:sp>
        <p:nvSpPr>
          <p:cNvPr id="22" name="TextBox 21">
            <a:extLst>
              <a:ext uri="{FF2B5EF4-FFF2-40B4-BE49-F238E27FC236}">
                <a16:creationId xmlns:a16="http://schemas.microsoft.com/office/drawing/2014/main" id="{5C6C9103-0324-83AF-090E-F7718FEDC0D0}"/>
              </a:ext>
            </a:extLst>
          </p:cNvPr>
          <p:cNvSpPr txBox="1"/>
          <p:nvPr/>
        </p:nvSpPr>
        <p:spPr>
          <a:xfrm>
            <a:off x="17152821" y="-541796"/>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marL="444376" indent="-446660" defTabSz="2437912">
              <a:spcBef>
                <a:spcPts val="2900"/>
              </a:spcBef>
              <a:buSzPct val="100000"/>
              <a:buFontTx/>
              <a:buChar char="–"/>
            </a:pPr>
            <a:endParaRPr lang="en-US" sz="1800" kern="0" dirty="0">
              <a:solidFill>
                <a:srgbClr val="000000"/>
              </a:solidFill>
              <a:ea typeface="+mj-ea"/>
              <a:cs typeface="+mj-cs"/>
              <a:sym typeface="IBM Plex Sans Light"/>
            </a:endParaRPr>
          </a:p>
        </p:txBody>
      </p:sp>
      <p:cxnSp>
        <p:nvCxnSpPr>
          <p:cNvPr id="23" name="Straight Connector 22">
            <a:extLst>
              <a:ext uri="{FF2B5EF4-FFF2-40B4-BE49-F238E27FC236}">
                <a16:creationId xmlns:a16="http://schemas.microsoft.com/office/drawing/2014/main" id="{8EEA2D59-86D7-0F75-6D7A-C5977672FC03}"/>
              </a:ext>
            </a:extLst>
          </p:cNvPr>
          <p:cNvCxnSpPr>
            <a:cxnSpLocks/>
          </p:cNvCxnSpPr>
          <p:nvPr/>
        </p:nvCxnSpPr>
        <p:spPr bwMode="auto">
          <a:xfrm>
            <a:off x="17715781" y="615831"/>
            <a:ext cx="0" cy="1256840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469EF73-9953-C05B-21CE-9759DDF78708}"/>
              </a:ext>
            </a:extLst>
          </p:cNvPr>
          <p:cNvCxnSpPr>
            <a:cxnSpLocks/>
          </p:cNvCxnSpPr>
          <p:nvPr/>
        </p:nvCxnSpPr>
        <p:spPr bwMode="auto">
          <a:xfrm flipV="1">
            <a:off x="11618913" y="6879262"/>
            <a:ext cx="11921202" cy="207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6" name="Text Placeholder 3">
            <a:extLst>
              <a:ext uri="{FF2B5EF4-FFF2-40B4-BE49-F238E27FC236}">
                <a16:creationId xmlns:a16="http://schemas.microsoft.com/office/drawing/2014/main" id="{8C2EEAA2-E718-8940-BD4B-8FF7BD18286A}"/>
              </a:ext>
            </a:extLst>
          </p:cNvPr>
          <p:cNvSpPr txBox="1">
            <a:spLocks/>
          </p:cNvSpPr>
          <p:nvPr/>
        </p:nvSpPr>
        <p:spPr>
          <a:xfrm>
            <a:off x="12193586" y="2655231"/>
            <a:ext cx="4911047" cy="3193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2800" dirty="0">
                <a:latin typeface="+mn-lt"/>
              </a:rPr>
              <a:t>Leveraging foundation models to make it easier to build AI applications for text and sensor data, to enable models that </a:t>
            </a:r>
            <a:r>
              <a:rPr lang="en-US" sz="2800" dirty="0">
                <a:solidFill>
                  <a:schemeClr val="accent1"/>
                </a:solidFill>
                <a:latin typeface="+mn-lt"/>
              </a:rPr>
              <a:t>detect natural hazards and track changes to vegetation </a:t>
            </a:r>
            <a:br>
              <a:rPr lang="en-US" sz="2800" dirty="0">
                <a:solidFill>
                  <a:schemeClr val="accent1"/>
                </a:solidFill>
                <a:latin typeface="+mn-lt"/>
              </a:rPr>
            </a:br>
            <a:r>
              <a:rPr lang="en-US" sz="2800" dirty="0">
                <a:solidFill>
                  <a:schemeClr val="accent1"/>
                </a:solidFill>
                <a:latin typeface="+mn-lt"/>
              </a:rPr>
              <a:t>and wildlife habitat.</a:t>
            </a:r>
          </a:p>
        </p:txBody>
      </p:sp>
      <p:pic>
        <p:nvPicPr>
          <p:cNvPr id="29" name="Picture 28" descr="A picture containing black, darkness&#10;&#10;Description automatically generated">
            <a:extLst>
              <a:ext uri="{FF2B5EF4-FFF2-40B4-BE49-F238E27FC236}">
                <a16:creationId xmlns:a16="http://schemas.microsoft.com/office/drawing/2014/main" id="{CDAD8195-FFC4-631E-F5FF-69115FA86ABB}"/>
              </a:ext>
            </a:extLst>
          </p:cNvPr>
          <p:cNvPicPr>
            <a:picLocks noChangeAspect="1"/>
          </p:cNvPicPr>
          <p:nvPr/>
        </p:nvPicPr>
        <p:blipFill>
          <a:blip r:embed="rId3"/>
          <a:stretch>
            <a:fillRect/>
          </a:stretch>
        </p:blipFill>
        <p:spPr>
          <a:xfrm>
            <a:off x="12193588" y="7669474"/>
            <a:ext cx="3036888" cy="880699"/>
          </a:xfrm>
          <a:prstGeom prst="rect">
            <a:avLst/>
          </a:prstGeom>
        </p:spPr>
      </p:pic>
      <p:pic>
        <p:nvPicPr>
          <p:cNvPr id="32" name="Picture 31">
            <a:extLst>
              <a:ext uri="{FF2B5EF4-FFF2-40B4-BE49-F238E27FC236}">
                <a16:creationId xmlns:a16="http://schemas.microsoft.com/office/drawing/2014/main" id="{0216D7FC-E5AF-04AC-85E8-C3724875C2E4}"/>
              </a:ext>
            </a:extLst>
          </p:cNvPr>
          <p:cNvPicPr>
            <a:picLocks noChangeAspect="1"/>
          </p:cNvPicPr>
          <p:nvPr/>
        </p:nvPicPr>
        <p:blipFill>
          <a:blip r:embed="rId4"/>
          <a:stretch>
            <a:fillRect/>
          </a:stretch>
        </p:blipFill>
        <p:spPr>
          <a:xfrm>
            <a:off x="18308381" y="7843507"/>
            <a:ext cx="3915515" cy="699025"/>
          </a:xfrm>
          <a:prstGeom prst="rect">
            <a:avLst/>
          </a:prstGeom>
        </p:spPr>
      </p:pic>
      <p:cxnSp>
        <p:nvCxnSpPr>
          <p:cNvPr id="9" name="Straight Connector 8">
            <a:extLst>
              <a:ext uri="{FF2B5EF4-FFF2-40B4-BE49-F238E27FC236}">
                <a16:creationId xmlns:a16="http://schemas.microsoft.com/office/drawing/2014/main" id="{6B78FF43-53C7-685E-0409-EC47F82990A7}"/>
              </a:ext>
            </a:extLst>
          </p:cNvPr>
          <p:cNvCxnSpPr>
            <a:cxnSpLocks/>
          </p:cNvCxnSpPr>
          <p:nvPr/>
        </p:nvCxnSpPr>
        <p:spPr bwMode="auto">
          <a:xfrm>
            <a:off x="11612431" y="615831"/>
            <a:ext cx="6482" cy="1256840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2">
            <a:extLst>
              <a:ext uri="{FF2B5EF4-FFF2-40B4-BE49-F238E27FC236}">
                <a16:creationId xmlns:a16="http://schemas.microsoft.com/office/drawing/2014/main" id="{2AFB65FD-A6A7-6E10-9F48-BD7EABAB875B}"/>
              </a:ext>
            </a:extLst>
          </p:cNvPr>
          <p:cNvSpPr txBox="1">
            <a:spLocks/>
          </p:cNvSpPr>
          <p:nvPr/>
        </p:nvSpPr>
        <p:spPr>
          <a:xfrm>
            <a:off x="577850" y="577850"/>
            <a:ext cx="5372587" cy="674480"/>
          </a:xfrm>
          <a:prstGeom prst="rect">
            <a:avLst/>
          </a:prstGeom>
        </p:spPr>
        <p:txBody>
          <a:bodyPr vert="horz" lIns="0" tIns="0" rIns="0" bIns="0" rtlCol="0" anchor="t">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1523940"/>
            <a:r>
              <a:rPr lang="en-US" sz="2800" b="1" kern="0" dirty="0">
                <a:solidFill>
                  <a:schemeClr val="tx1"/>
                </a:solidFill>
                <a:latin typeface="+mj-lt"/>
              </a:rPr>
              <a:t>What IBM offers</a:t>
            </a:r>
          </a:p>
        </p:txBody>
      </p:sp>
      <p:pic>
        <p:nvPicPr>
          <p:cNvPr id="3" name="Picture 2" descr="Symbols of NASA | NASA">
            <a:extLst>
              <a:ext uri="{FF2B5EF4-FFF2-40B4-BE49-F238E27FC236}">
                <a16:creationId xmlns:a16="http://schemas.microsoft.com/office/drawing/2014/main" id="{CD438188-A307-3880-D339-C269A37F40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405" t="10097" r="25522" b="10282"/>
          <a:stretch/>
        </p:blipFill>
        <p:spPr bwMode="auto">
          <a:xfrm>
            <a:off x="12047305" y="607759"/>
            <a:ext cx="1877603" cy="15231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logo of tennis rackets and ball&#10;&#10;Description automatically generated with low confidence">
            <a:extLst>
              <a:ext uri="{FF2B5EF4-FFF2-40B4-BE49-F238E27FC236}">
                <a16:creationId xmlns:a16="http://schemas.microsoft.com/office/drawing/2014/main" id="{B53E3BCE-C828-B56B-8421-9717F15BB3BF}"/>
              </a:ext>
            </a:extLst>
          </p:cNvPr>
          <p:cNvPicPr>
            <a:picLocks noChangeAspect="1"/>
          </p:cNvPicPr>
          <p:nvPr/>
        </p:nvPicPr>
        <p:blipFill>
          <a:blip r:embed="rId6"/>
          <a:stretch>
            <a:fillRect/>
          </a:stretch>
        </p:blipFill>
        <p:spPr>
          <a:xfrm>
            <a:off x="18287999" y="615831"/>
            <a:ext cx="1561158" cy="1561158"/>
          </a:xfrm>
          <a:prstGeom prst="rect">
            <a:avLst/>
          </a:prstGeom>
        </p:spPr>
      </p:pic>
      <p:sp>
        <p:nvSpPr>
          <p:cNvPr id="5" name="Content Placeholder 3">
            <a:extLst>
              <a:ext uri="{FF2B5EF4-FFF2-40B4-BE49-F238E27FC236}">
                <a16:creationId xmlns:a16="http://schemas.microsoft.com/office/drawing/2014/main" id="{AC59A876-5F4A-B699-4AAB-973C9193F657}"/>
              </a:ext>
            </a:extLst>
          </p:cNvPr>
          <p:cNvSpPr txBox="1">
            <a:spLocks/>
          </p:cNvSpPr>
          <p:nvPr/>
        </p:nvSpPr>
        <p:spPr>
          <a:xfrm>
            <a:off x="18287999" y="2650556"/>
            <a:ext cx="5252116" cy="3606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1288"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1161288" rtl="0" eaLnBrk="1" latinLnBrk="0" hangingPunct="1">
              <a:lnSpc>
                <a:spcPct val="110000"/>
              </a:lnSpc>
              <a:spcBef>
                <a:spcPts val="0"/>
              </a:spcBef>
              <a:spcAft>
                <a:spcPts val="0"/>
              </a:spcAft>
              <a:buClrTx/>
              <a:buSzPct val="100000"/>
              <a:buFont typeface="Arial" panose="020B0604020202020204" pitchFamily="34" charset="0"/>
              <a:buNone/>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4534"/>
              </a:spcBef>
            </a:pPr>
            <a:r>
              <a:rPr lang="en-US" sz="2800" kern="0" dirty="0">
                <a:latin typeface="+mn-lt"/>
              </a:rPr>
              <a:t>Leveraged watsonx.ai foundation models to train their AI to create tennis commentary. </a:t>
            </a:r>
            <a:r>
              <a:rPr lang="en-US" sz="2800" kern="0" dirty="0">
                <a:solidFill>
                  <a:schemeClr val="accent1"/>
                </a:solidFill>
                <a:latin typeface="+mn-lt"/>
              </a:rPr>
              <a:t>Generated informative and engaging video clip narrations for fans </a:t>
            </a:r>
            <a:r>
              <a:rPr lang="en-US" sz="2800" kern="0" dirty="0">
                <a:latin typeface="+mn-lt"/>
              </a:rPr>
              <a:t>with varied sentence structures </a:t>
            </a:r>
            <a:br>
              <a:rPr lang="en-US" sz="2800" kern="0" dirty="0">
                <a:latin typeface="+mn-lt"/>
              </a:rPr>
            </a:br>
            <a:r>
              <a:rPr lang="en-US" sz="2800" kern="0" dirty="0">
                <a:latin typeface="+mn-lt"/>
              </a:rPr>
              <a:t>and vocabulary.</a:t>
            </a:r>
          </a:p>
        </p:txBody>
      </p:sp>
      <p:sp>
        <p:nvSpPr>
          <p:cNvPr id="6" name="Text Placeholder 3">
            <a:extLst>
              <a:ext uri="{FF2B5EF4-FFF2-40B4-BE49-F238E27FC236}">
                <a16:creationId xmlns:a16="http://schemas.microsoft.com/office/drawing/2014/main" id="{B6C76E1F-3BE2-4933-695D-7DEBE670B02C}"/>
              </a:ext>
            </a:extLst>
          </p:cNvPr>
          <p:cNvSpPr txBox="1">
            <a:spLocks/>
          </p:cNvSpPr>
          <p:nvPr/>
        </p:nvSpPr>
        <p:spPr>
          <a:xfrm>
            <a:off x="12193588" y="9185543"/>
            <a:ext cx="4949976" cy="2810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2800" dirty="0">
                <a:latin typeface="+mn-lt"/>
              </a:rPr>
              <a:t>“Watsonx.ai allows us to slash delivery time from 3-4 months down to 3-4 weeks for many customer care use cases</a:t>
            </a:r>
            <a:r>
              <a:rPr lang="en-US" sz="2800" dirty="0">
                <a:solidFill>
                  <a:schemeClr val="accent1"/>
                </a:solidFill>
                <a:latin typeface="+mn-lt"/>
              </a:rPr>
              <a:t>.”</a:t>
            </a:r>
          </a:p>
          <a:p>
            <a:r>
              <a:rPr lang="en-US" sz="2800" b="1" dirty="0"/>
              <a:t>__</a:t>
            </a:r>
            <a:endParaRPr lang="en-US" sz="2800" b="1" dirty="0">
              <a:latin typeface="+mn-lt"/>
            </a:endParaRPr>
          </a:p>
        </p:txBody>
      </p:sp>
      <p:sp>
        <p:nvSpPr>
          <p:cNvPr id="7" name="Text Placeholder 3">
            <a:extLst>
              <a:ext uri="{FF2B5EF4-FFF2-40B4-BE49-F238E27FC236}">
                <a16:creationId xmlns:a16="http://schemas.microsoft.com/office/drawing/2014/main" id="{9E6851EF-72A9-9DC2-9960-0C0B741F5AF4}"/>
              </a:ext>
            </a:extLst>
          </p:cNvPr>
          <p:cNvSpPr txBox="1">
            <a:spLocks/>
          </p:cNvSpPr>
          <p:nvPr/>
        </p:nvSpPr>
        <p:spPr>
          <a:xfrm>
            <a:off x="18326929" y="9185543"/>
            <a:ext cx="5477634" cy="2810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2800" dirty="0">
                <a:latin typeface="+mn-lt"/>
              </a:rPr>
              <a:t>“By integrating watsonx.ai capabilities with our data information sources, we can greatly improve service delivery.”</a:t>
            </a:r>
          </a:p>
          <a:p>
            <a:r>
              <a:rPr lang="en-US" sz="2800" b="1" dirty="0"/>
              <a:t>__</a:t>
            </a:r>
            <a:endParaRPr lang="en-US" sz="2800" b="1" dirty="0">
              <a:latin typeface="+mn-lt"/>
            </a:endParaRPr>
          </a:p>
          <a:p>
            <a:endParaRPr lang="en-US" sz="2800" dirty="0">
              <a:solidFill>
                <a:schemeClr val="accent1"/>
              </a:solidFill>
              <a:latin typeface="+mn-lt"/>
            </a:endParaRPr>
          </a:p>
        </p:txBody>
      </p:sp>
    </p:spTree>
    <p:extLst>
      <p:ext uri="{BB962C8B-B14F-4D97-AF65-F5344CB8AC3E}">
        <p14:creationId xmlns:p14="http://schemas.microsoft.com/office/powerpoint/2010/main" val="18339674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creenshot, design&#10;&#10;Description automatically generated">
            <a:extLst>
              <a:ext uri="{FF2B5EF4-FFF2-40B4-BE49-F238E27FC236}">
                <a16:creationId xmlns:a16="http://schemas.microsoft.com/office/drawing/2014/main" id="{4B76C637-A406-D0AD-1398-4AB1FD919802}"/>
              </a:ext>
            </a:extLst>
          </p:cNvPr>
          <p:cNvPicPr>
            <a:picLocks noChangeAspect="1"/>
          </p:cNvPicPr>
          <p:nvPr/>
        </p:nvPicPr>
        <p:blipFill>
          <a:blip r:embed="rId3"/>
          <a:stretch>
            <a:fillRect/>
          </a:stretch>
        </p:blipFill>
        <p:spPr>
          <a:xfrm>
            <a:off x="3175" y="0"/>
            <a:ext cx="24384000" cy="13716000"/>
          </a:xfrm>
          <a:prstGeom prst="rect">
            <a:avLst/>
          </a:prstGeom>
        </p:spPr>
      </p:pic>
      <p:sp>
        <p:nvSpPr>
          <p:cNvPr id="2" name="TextBox 1">
            <a:extLst>
              <a:ext uri="{FF2B5EF4-FFF2-40B4-BE49-F238E27FC236}">
                <a16:creationId xmlns:a16="http://schemas.microsoft.com/office/drawing/2014/main" id="{6FC5C597-F928-7D52-F695-D070A2362750}"/>
              </a:ext>
            </a:extLst>
          </p:cNvPr>
          <p:cNvSpPr txBox="1"/>
          <p:nvPr/>
        </p:nvSpPr>
        <p:spPr>
          <a:xfrm>
            <a:off x="5280574" y="9209313"/>
            <a:ext cx="2428102" cy="489858"/>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4876800">
              <a:spcBef>
                <a:spcPts val="5800"/>
              </a:spcBef>
              <a:buSzPct val="100000"/>
            </a:pPr>
            <a:r>
              <a:rPr lang="en-US" sz="2000" kern="0" dirty="0">
                <a:solidFill>
                  <a:schemeClr val="accent1"/>
                </a:solidFill>
                <a:ea typeface="+mj-ea"/>
                <a:cs typeface="+mj-cs"/>
                <a:sym typeface="IBM Plex Sans Light"/>
              </a:rPr>
              <a:t>Train</a:t>
            </a:r>
          </a:p>
        </p:txBody>
      </p:sp>
      <p:sp>
        <p:nvSpPr>
          <p:cNvPr id="3" name="TextBox 2">
            <a:extLst>
              <a:ext uri="{FF2B5EF4-FFF2-40B4-BE49-F238E27FC236}">
                <a16:creationId xmlns:a16="http://schemas.microsoft.com/office/drawing/2014/main" id="{769C3A30-0929-3CF5-F750-8E33F6CA6C62}"/>
              </a:ext>
            </a:extLst>
          </p:cNvPr>
          <p:cNvSpPr txBox="1"/>
          <p:nvPr/>
        </p:nvSpPr>
        <p:spPr>
          <a:xfrm>
            <a:off x="6690572" y="10069285"/>
            <a:ext cx="2428102" cy="489858"/>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4876800">
              <a:spcBef>
                <a:spcPts val="5800"/>
              </a:spcBef>
              <a:buSzPct val="100000"/>
            </a:pPr>
            <a:r>
              <a:rPr lang="en-US" sz="2000" kern="0" dirty="0">
                <a:solidFill>
                  <a:schemeClr val="accent1"/>
                </a:solidFill>
                <a:ea typeface="+mj-ea"/>
                <a:cs typeface="+mj-cs"/>
                <a:sym typeface="IBM Plex Sans Light"/>
              </a:rPr>
              <a:t>Validate</a:t>
            </a:r>
          </a:p>
        </p:txBody>
      </p:sp>
      <p:sp>
        <p:nvSpPr>
          <p:cNvPr id="5" name="TextBox 4">
            <a:extLst>
              <a:ext uri="{FF2B5EF4-FFF2-40B4-BE49-F238E27FC236}">
                <a16:creationId xmlns:a16="http://schemas.microsoft.com/office/drawing/2014/main" id="{80D3F7B5-660F-C09D-27DF-A9A0FAA3DBA1}"/>
              </a:ext>
            </a:extLst>
          </p:cNvPr>
          <p:cNvSpPr txBox="1"/>
          <p:nvPr/>
        </p:nvSpPr>
        <p:spPr>
          <a:xfrm>
            <a:off x="8100570" y="10896599"/>
            <a:ext cx="2428102" cy="489858"/>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4876800">
              <a:spcBef>
                <a:spcPts val="5800"/>
              </a:spcBef>
              <a:buSzPct val="100000"/>
            </a:pPr>
            <a:r>
              <a:rPr lang="en-US" sz="2000" kern="0" dirty="0">
                <a:solidFill>
                  <a:schemeClr val="accent1"/>
                </a:solidFill>
                <a:ea typeface="+mj-ea"/>
                <a:cs typeface="+mj-cs"/>
                <a:sym typeface="IBM Plex Sans Light"/>
              </a:rPr>
              <a:t>Tune</a:t>
            </a:r>
          </a:p>
        </p:txBody>
      </p:sp>
      <p:sp>
        <p:nvSpPr>
          <p:cNvPr id="6" name="TextBox 5">
            <a:extLst>
              <a:ext uri="{FF2B5EF4-FFF2-40B4-BE49-F238E27FC236}">
                <a16:creationId xmlns:a16="http://schemas.microsoft.com/office/drawing/2014/main" id="{97A9B422-6D68-19F5-65D5-0C2B06D818F3}"/>
              </a:ext>
            </a:extLst>
          </p:cNvPr>
          <p:cNvSpPr txBox="1"/>
          <p:nvPr/>
        </p:nvSpPr>
        <p:spPr>
          <a:xfrm>
            <a:off x="9543224" y="11767455"/>
            <a:ext cx="2428102" cy="489858"/>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4876800">
              <a:spcBef>
                <a:spcPts val="5800"/>
              </a:spcBef>
              <a:buSzPct val="100000"/>
            </a:pPr>
            <a:r>
              <a:rPr lang="en-US" sz="2000" kern="0" dirty="0">
                <a:solidFill>
                  <a:schemeClr val="accent1"/>
                </a:solidFill>
                <a:ea typeface="+mj-ea"/>
                <a:cs typeface="+mj-cs"/>
                <a:sym typeface="IBM Plex Sans Light"/>
              </a:rPr>
              <a:t>Deploy</a:t>
            </a:r>
          </a:p>
        </p:txBody>
      </p:sp>
      <p:sp>
        <p:nvSpPr>
          <p:cNvPr id="11" name="Title 2">
            <a:extLst>
              <a:ext uri="{FF2B5EF4-FFF2-40B4-BE49-F238E27FC236}">
                <a16:creationId xmlns:a16="http://schemas.microsoft.com/office/drawing/2014/main" id="{6156CAD1-F48D-4550-4AFD-A3A57A57FFFE}"/>
              </a:ext>
            </a:extLst>
          </p:cNvPr>
          <p:cNvSpPr txBox="1">
            <a:spLocks/>
          </p:cNvSpPr>
          <p:nvPr/>
        </p:nvSpPr>
        <p:spPr>
          <a:xfrm>
            <a:off x="577850" y="1714500"/>
            <a:ext cx="7712710" cy="23521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nSpc>
                <a:spcPct val="100000"/>
              </a:lnSpc>
            </a:pPr>
            <a:r>
              <a:rPr lang="en-US" sz="4800" b="1" dirty="0">
                <a:latin typeface="IBM Plex Sans SmBld" panose="020B0703050203000203" pitchFamily="34" charset="0"/>
              </a:rPr>
              <a:t>watson</a:t>
            </a:r>
            <a:r>
              <a:rPr lang="en-US" sz="4800" b="1" dirty="0">
                <a:solidFill>
                  <a:schemeClr val="accent1"/>
                </a:solidFill>
                <a:latin typeface="IBM Plex Sans SmBld" panose="020B0703050203000203" pitchFamily="34" charset="0"/>
              </a:rPr>
              <a:t>x</a:t>
            </a:r>
            <a:r>
              <a:rPr lang="en-US" sz="4800" b="1" dirty="0">
                <a:latin typeface="IBM Plex Sans SmBld" panose="020B0703050203000203" pitchFamily="34" charset="0"/>
              </a:rPr>
              <a:t>.data</a:t>
            </a:r>
            <a:r>
              <a:rPr lang="en-US" sz="4400" dirty="0">
                <a:latin typeface="+mj-lt"/>
              </a:rPr>
              <a:t>: Enabled by</a:t>
            </a:r>
            <a:br>
              <a:rPr lang="en-US" sz="4400" dirty="0">
                <a:latin typeface="+mj-lt"/>
              </a:rPr>
            </a:br>
            <a:r>
              <a:rPr lang="en-US" sz="4400" dirty="0">
                <a:latin typeface="+mj-lt"/>
              </a:rPr>
              <a:t>a hybrid, open data lakehouse to power AI and analytics with all your data, anywhere</a:t>
            </a:r>
          </a:p>
        </p:txBody>
      </p:sp>
      <p:sp>
        <p:nvSpPr>
          <p:cNvPr id="4" name="Title 2">
            <a:extLst>
              <a:ext uri="{FF2B5EF4-FFF2-40B4-BE49-F238E27FC236}">
                <a16:creationId xmlns:a16="http://schemas.microsoft.com/office/drawing/2014/main" id="{30E2DC99-19FF-3C15-D74F-F7631B7292C0}"/>
              </a:ext>
            </a:extLst>
          </p:cNvPr>
          <p:cNvSpPr txBox="1">
            <a:spLocks/>
          </p:cNvSpPr>
          <p:nvPr/>
        </p:nvSpPr>
        <p:spPr>
          <a:xfrm>
            <a:off x="577850" y="577850"/>
            <a:ext cx="5372587" cy="674480"/>
          </a:xfrm>
          <a:prstGeom prst="rect">
            <a:avLst/>
          </a:prstGeom>
        </p:spPr>
        <p:txBody>
          <a:bodyPr vert="horz" lIns="0" tIns="0" rIns="0" bIns="0" rtlCol="0" anchor="t">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1523940"/>
            <a:r>
              <a:rPr lang="en-US" sz="2800" b="1" kern="0" dirty="0">
                <a:solidFill>
                  <a:schemeClr val="tx1"/>
                </a:solidFill>
                <a:latin typeface="+mj-lt"/>
              </a:rPr>
              <a:t>What IBM offers</a:t>
            </a:r>
          </a:p>
        </p:txBody>
      </p:sp>
    </p:spTree>
    <p:extLst>
      <p:ext uri="{BB962C8B-B14F-4D97-AF65-F5344CB8AC3E}">
        <p14:creationId xmlns:p14="http://schemas.microsoft.com/office/powerpoint/2010/main" val="186427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714BAB9D-1D98-4DE4-A3FF-ECE1B8388DCC}"/>
              </a:ext>
            </a:extLst>
          </p:cNvPr>
          <p:cNvSpPr txBox="1"/>
          <p:nvPr/>
        </p:nvSpPr>
        <p:spPr>
          <a:xfrm>
            <a:off x="16559068" y="3035091"/>
            <a:ext cx="6819092" cy="996170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nSpc>
                <a:spcPct val="100000"/>
              </a:lnSpc>
            </a:pPr>
            <a:r>
              <a:rPr lang="en-US" sz="3200" dirty="0">
                <a:ea typeface="Calibri" panose="020F0502020204030204" pitchFamily="34" charset="0"/>
                <a:cs typeface="Times New Roman" panose="02020603050405020304" pitchFamily="18" charset="0"/>
              </a:rPr>
              <a:t>A hybrid, open data lakehouse to power AI and analytics with all your data, anywhere.</a:t>
            </a:r>
          </a:p>
          <a:p>
            <a:endParaRPr lang="en-US" sz="3200" dirty="0">
              <a:ea typeface="Calibri" panose="020F0502020204030204" pitchFamily="34" charset="0"/>
              <a:cs typeface="Times New Roman" panose="02020603050405020304" pitchFamily="18" charset="0"/>
            </a:endParaRPr>
          </a:p>
          <a:p>
            <a:pPr marL="571500" indent="-571500">
              <a:buFont typeface="Arial" panose="020B0604020202020204" pitchFamily="34" charset="0"/>
              <a:buChar char="•"/>
            </a:pPr>
            <a:r>
              <a:rPr lang="en-US" sz="2800" dirty="0">
                <a:ea typeface="Calibri" panose="020F0502020204030204" pitchFamily="34" charset="0"/>
                <a:cs typeface="Times New Roman" panose="02020603050405020304" pitchFamily="18" charset="0"/>
              </a:rPr>
              <a:t>Access all your data through a single point of entry across all clouds and </a:t>
            </a:r>
            <a:br>
              <a:rPr lang="en-US" sz="2800" dirty="0">
                <a:ea typeface="Calibri" panose="020F0502020204030204" pitchFamily="34" charset="0"/>
                <a:cs typeface="Times New Roman" panose="02020603050405020304" pitchFamily="18" charset="0"/>
              </a:rPr>
            </a:br>
            <a:r>
              <a:rPr lang="en-US" sz="2800" dirty="0">
                <a:ea typeface="Calibri" panose="020F0502020204030204" pitchFamily="34" charset="0"/>
                <a:cs typeface="Times New Roman" panose="02020603050405020304" pitchFamily="18" charset="0"/>
              </a:rPr>
              <a:t>on-premises environments</a:t>
            </a:r>
          </a:p>
          <a:p>
            <a:pPr marL="571500" indent="-571500">
              <a:buFont typeface="Arial" panose="020B0604020202020204" pitchFamily="34" charset="0"/>
              <a:buChar char="•"/>
            </a:pPr>
            <a:endParaRPr lang="en-US" sz="2800" dirty="0">
              <a:ea typeface="Calibri" panose="020F0502020204030204" pitchFamily="34" charset="0"/>
              <a:cs typeface="Times New Roman" panose="02020603050405020304" pitchFamily="18" charset="0"/>
            </a:endParaRPr>
          </a:p>
          <a:p>
            <a:pPr marL="571500" indent="-571500">
              <a:buFont typeface="Arial" panose="020B0604020202020204" pitchFamily="34" charset="0"/>
              <a:buChar char="•"/>
            </a:pPr>
            <a:r>
              <a:rPr lang="en-US" sz="2800" kern="0" dirty="0">
                <a:cs typeface="Times New Roman" panose="02020603050405020304" pitchFamily="18" charset="0"/>
              </a:rPr>
              <a:t>Get started in minutes with built-in governance, security, and automation</a:t>
            </a:r>
          </a:p>
          <a:p>
            <a:pPr marL="571500" indent="-571500">
              <a:buFont typeface="Arial" panose="020B0604020202020204" pitchFamily="34" charset="0"/>
              <a:buChar char="•"/>
            </a:pPr>
            <a:endParaRPr lang="en-US" sz="2800" kern="0" dirty="0">
              <a:cs typeface="Times New Roman" panose="02020603050405020304" pitchFamily="18" charset="0"/>
            </a:endParaRPr>
          </a:p>
          <a:p>
            <a:pPr marL="571500" indent="-571500">
              <a:buFont typeface="Arial" panose="020B0604020202020204" pitchFamily="34" charset="0"/>
              <a:buChar char="•"/>
            </a:pPr>
            <a:r>
              <a:rPr lang="en-US" sz="2800" kern="0" dirty="0">
                <a:cs typeface="Times New Roman" panose="02020603050405020304" pitchFamily="18" charset="0"/>
              </a:rPr>
              <a:t>Reduce the cost of your data warehouse by up to 50% through workload optimization across multiple query engines and storage tiers</a:t>
            </a:r>
            <a:r>
              <a:rPr lang="en-US" sz="2800" kern="0" baseline="30000" dirty="0">
                <a:cs typeface="Times New Roman" panose="02020603050405020304" pitchFamily="18" charset="0"/>
              </a:rPr>
              <a:t>1</a:t>
            </a:r>
          </a:p>
          <a:p>
            <a:pPr marL="571500" indent="-571500">
              <a:buFont typeface="Arial" panose="020B0604020202020204" pitchFamily="34" charset="0"/>
              <a:buChar char="•"/>
            </a:pPr>
            <a:endParaRPr lang="en-US" sz="2800" kern="0" baseline="30000" dirty="0">
              <a:cs typeface="Times New Roman" panose="02020603050405020304" pitchFamily="18" charset="0"/>
            </a:endParaRPr>
          </a:p>
          <a:p>
            <a:pPr marL="571500" indent="-571500">
              <a:buFont typeface="Arial" panose="020B0604020202020204" pitchFamily="34" charset="0"/>
              <a:buChar char="•"/>
            </a:pPr>
            <a:r>
              <a:rPr lang="en-US" sz="2800" dirty="0">
                <a:cs typeface="Times New Roman" panose="02020603050405020304" pitchFamily="18" charset="0"/>
              </a:rPr>
              <a:t>IBM watsonx.data with Presto C++ 0.286 and query optimizer delivers </a:t>
            </a:r>
            <a:br>
              <a:rPr lang="en-US" sz="2800" dirty="0">
                <a:cs typeface="Times New Roman" panose="02020603050405020304" pitchFamily="18" charset="0"/>
              </a:rPr>
            </a:br>
            <a:r>
              <a:rPr lang="en-US" sz="2800" dirty="0">
                <a:cs typeface="Times New Roman" panose="02020603050405020304" pitchFamily="18" charset="0"/>
              </a:rPr>
              <a:t>a better price performance than the leading data lakehouse platform, </a:t>
            </a:r>
            <a:br>
              <a:rPr lang="en-US" sz="2800" dirty="0">
                <a:cs typeface="Times New Roman" panose="02020603050405020304" pitchFamily="18" charset="0"/>
              </a:rPr>
            </a:br>
            <a:r>
              <a:rPr lang="en-US" sz="2800" dirty="0">
                <a:cs typeface="Times New Roman" panose="02020603050405020304" pitchFamily="18" charset="0"/>
              </a:rPr>
              <a:t>with equal query runtime at less than 60% of the cost</a:t>
            </a:r>
            <a:r>
              <a:rPr lang="en-US" sz="2800" baseline="30000" dirty="0">
                <a:cs typeface="Times New Roman" panose="02020603050405020304" pitchFamily="18" charset="0"/>
              </a:rPr>
              <a:t>2</a:t>
            </a:r>
            <a:endParaRPr lang="en-US" sz="2800" dirty="0">
              <a:cs typeface="Times New Roman" panose="02020603050405020304" pitchFamily="18" charset="0"/>
            </a:endParaRPr>
          </a:p>
          <a:p>
            <a:pPr marL="571500" indent="-571500">
              <a:buFont typeface="Arial" panose="020B0604020202020204" pitchFamily="34" charset="0"/>
              <a:buChar char="•"/>
            </a:pPr>
            <a:endParaRPr lang="en-US" sz="2800" kern="0" baseline="30000" dirty="0"/>
          </a:p>
        </p:txBody>
      </p:sp>
      <p:sp>
        <p:nvSpPr>
          <p:cNvPr id="3" name="Title 2">
            <a:extLst>
              <a:ext uri="{FF2B5EF4-FFF2-40B4-BE49-F238E27FC236}">
                <a16:creationId xmlns:a16="http://schemas.microsoft.com/office/drawing/2014/main" id="{02BDD9FD-54E3-D7CE-91E6-382C74B3A08F}"/>
              </a:ext>
            </a:extLst>
          </p:cNvPr>
          <p:cNvSpPr txBox="1">
            <a:spLocks/>
          </p:cNvSpPr>
          <p:nvPr/>
        </p:nvSpPr>
        <p:spPr>
          <a:xfrm>
            <a:off x="577850" y="1714500"/>
            <a:ext cx="23036530" cy="1543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6502481">
              <a:lnSpc>
                <a:spcPct val="100000"/>
              </a:lnSpc>
              <a:defRPr/>
            </a:pPr>
            <a:r>
              <a:rPr kumimoji="0" lang="en-US" sz="4800" b="1" i="0" u="none" strike="noStrike" kern="0" cap="none" spc="0" normalizeH="0" baseline="0" noProof="0" dirty="0">
                <a:ln>
                  <a:noFill/>
                </a:ln>
                <a:solidFill>
                  <a:srgbClr val="000000"/>
                </a:solidFill>
                <a:effectLst/>
                <a:uLnTx/>
                <a:uFillTx/>
                <a:latin typeface="IBM Plex Sans SmBld" panose="020B0703050203000203" pitchFamily="34" charset="0"/>
                <a:sym typeface="IBM Plex Sans Light"/>
              </a:rPr>
              <a:t>watson</a:t>
            </a:r>
            <a:r>
              <a:rPr kumimoji="0" lang="en-US" sz="4800" b="1" i="0" u="none" strike="noStrike" kern="0" cap="none" spc="0" normalizeH="0" baseline="0" noProof="0" dirty="0">
                <a:ln>
                  <a:noFill/>
                </a:ln>
                <a:solidFill>
                  <a:srgbClr val="0F62FE"/>
                </a:solidFill>
                <a:effectLst/>
                <a:uLnTx/>
                <a:uFillTx/>
                <a:latin typeface="IBM Plex Sans SmBld" panose="020B0703050203000203" pitchFamily="34" charset="0"/>
                <a:sym typeface="IBM Plex Sans Light"/>
              </a:rPr>
              <a:t>x</a:t>
            </a:r>
            <a:r>
              <a:rPr kumimoji="0" lang="en-US" sz="4800" b="1" i="0" u="none" strike="noStrike" kern="0" cap="none" spc="0" normalizeH="0" baseline="0" noProof="0" dirty="0">
                <a:ln>
                  <a:noFill/>
                </a:ln>
                <a:solidFill>
                  <a:srgbClr val="000000"/>
                </a:solidFill>
                <a:effectLst/>
                <a:uLnTx/>
                <a:uFillTx/>
                <a:latin typeface="IBM Plex Sans SmBld" panose="020B0703050203000203" pitchFamily="34" charset="0"/>
                <a:sym typeface="IBM Plex Sans Light"/>
              </a:rPr>
              <a:t>.data</a:t>
            </a:r>
            <a:br>
              <a:rPr kumimoji="0" lang="en-US" sz="4800" b="0" i="0" u="none" strike="noStrike" kern="1200" cap="none" spc="0" normalizeH="0" baseline="0" noProof="0" dirty="0">
                <a:ln>
                  <a:noFill/>
                </a:ln>
                <a:solidFill>
                  <a:schemeClr val="tx1"/>
                </a:solidFill>
                <a:effectLst/>
                <a:uLnTx/>
                <a:uFillTx/>
                <a:latin typeface="IBM Plex Sans SmBld" panose="020B0703050203000203" pitchFamily="34" charset="0"/>
                <a:sym typeface="IBM Plex Sans Light"/>
              </a:rPr>
            </a:br>
            <a:r>
              <a:rPr lang="en-US" sz="4000" kern="0" dirty="0">
                <a:solidFill>
                  <a:srgbClr val="000000"/>
                </a:solidFill>
              </a:rPr>
              <a:t>Scale AI workloads, for all your data, anywhere</a:t>
            </a:r>
          </a:p>
        </p:txBody>
      </p:sp>
      <p:sp>
        <p:nvSpPr>
          <p:cNvPr id="4" name="Title 2">
            <a:extLst>
              <a:ext uri="{FF2B5EF4-FFF2-40B4-BE49-F238E27FC236}">
                <a16:creationId xmlns:a16="http://schemas.microsoft.com/office/drawing/2014/main" id="{3FA79060-F634-362A-EF0B-F8808F69B9EC}"/>
              </a:ext>
            </a:extLst>
          </p:cNvPr>
          <p:cNvSpPr txBox="1">
            <a:spLocks/>
          </p:cNvSpPr>
          <p:nvPr/>
        </p:nvSpPr>
        <p:spPr>
          <a:xfrm>
            <a:off x="576073" y="577850"/>
            <a:ext cx="5519928" cy="484458"/>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n-lt"/>
              </a:rPr>
              <a:t>What IBM offers</a:t>
            </a:r>
          </a:p>
        </p:txBody>
      </p:sp>
      <p:pic>
        <p:nvPicPr>
          <p:cNvPr id="2" name="Picture 1" descr="A screenshot of a computer&#10;&#10;Description automatically generated">
            <a:extLst>
              <a:ext uri="{FF2B5EF4-FFF2-40B4-BE49-F238E27FC236}">
                <a16:creationId xmlns:a16="http://schemas.microsoft.com/office/drawing/2014/main" id="{E8FBC57F-A929-6140-D03A-3002EE6C1C1C}"/>
              </a:ext>
            </a:extLst>
          </p:cNvPr>
          <p:cNvPicPr>
            <a:picLocks noChangeAspect="1"/>
          </p:cNvPicPr>
          <p:nvPr/>
        </p:nvPicPr>
        <p:blipFill>
          <a:blip r:embed="rId3"/>
          <a:stretch>
            <a:fillRect/>
          </a:stretch>
        </p:blipFill>
        <p:spPr>
          <a:xfrm>
            <a:off x="542545" y="3338049"/>
            <a:ext cx="15254477" cy="8863345"/>
          </a:xfrm>
          <a:prstGeom prst="rect">
            <a:avLst/>
          </a:prstGeom>
        </p:spPr>
      </p:pic>
    </p:spTree>
    <p:extLst>
      <p:ext uri="{BB962C8B-B14F-4D97-AF65-F5344CB8AC3E}">
        <p14:creationId xmlns:p14="http://schemas.microsoft.com/office/powerpoint/2010/main" val="180562026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0B7AD2E-7A7F-CF04-2A46-3A74E9765522}"/>
              </a:ext>
            </a:extLst>
          </p:cNvPr>
          <p:cNvSpPr/>
          <p:nvPr/>
        </p:nvSpPr>
        <p:spPr>
          <a:xfrm>
            <a:off x="12193587" y="-3904"/>
            <a:ext cx="12190420" cy="13712430"/>
          </a:xfrm>
          <a:prstGeom prst="rect">
            <a:avLst/>
          </a:prstGeom>
          <a:solidFill>
            <a:srgbClr val="F4F4F4"/>
          </a:solidFill>
          <a:ln w="12700">
            <a:miter lim="400000"/>
          </a:ln>
        </p:spPr>
        <p:txBody>
          <a:bodyPr tIns="91439" bIns="91439"/>
          <a:lstStyle/>
          <a:p>
            <a:pPr defTabSz="914229">
              <a:defRPr sz="1300"/>
            </a:pPr>
            <a:endParaRPr sz="1300" dirty="0"/>
          </a:p>
        </p:txBody>
      </p:sp>
      <p:sp>
        <p:nvSpPr>
          <p:cNvPr id="8" name="TextBox 14">
            <a:extLst>
              <a:ext uri="{FF2B5EF4-FFF2-40B4-BE49-F238E27FC236}">
                <a16:creationId xmlns:a16="http://schemas.microsoft.com/office/drawing/2014/main" id="{E5B09E69-5B2C-5B04-5FEE-D6EDA62A8141}"/>
              </a:ext>
            </a:extLst>
          </p:cNvPr>
          <p:cNvSpPr txBox="1"/>
          <p:nvPr/>
        </p:nvSpPr>
        <p:spPr>
          <a:xfrm>
            <a:off x="12819366" y="1297020"/>
            <a:ext cx="4852244" cy="21312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5" tIns="121915" rIns="121915" bIns="121915">
            <a:spAutoFit/>
          </a:bodyPr>
          <a:lstStyle>
            <a:lvl1pPr defTabSz="1828823">
              <a:lnSpc>
                <a:spcPct val="107000"/>
              </a:lnSpc>
              <a:spcBef>
                <a:spcPts val="800"/>
              </a:spcBef>
              <a:defRPr sz="2900">
                <a:solidFill>
                  <a:srgbClr val="000000"/>
                </a:solidFill>
              </a:defRPr>
            </a:lvl1pPr>
          </a:lstStyle>
          <a:p>
            <a:r>
              <a:rPr dirty="0"/>
              <a:t>Access all your data</a:t>
            </a:r>
            <a:br>
              <a:rPr lang="en-CA" dirty="0"/>
            </a:br>
            <a:r>
              <a:rPr dirty="0"/>
              <a:t>through a single point of entry across all clouds and on-premises environments</a:t>
            </a:r>
            <a:r>
              <a:rPr lang="en-CA" dirty="0"/>
              <a:t>.</a:t>
            </a:r>
            <a:endParaRPr dirty="0"/>
          </a:p>
        </p:txBody>
      </p:sp>
      <p:sp>
        <p:nvSpPr>
          <p:cNvPr id="9" name="TextBox 16">
            <a:extLst>
              <a:ext uri="{FF2B5EF4-FFF2-40B4-BE49-F238E27FC236}">
                <a16:creationId xmlns:a16="http://schemas.microsoft.com/office/drawing/2014/main" id="{C00A57BB-71BD-FDA1-D735-58A86D54DD95}"/>
              </a:ext>
            </a:extLst>
          </p:cNvPr>
          <p:cNvSpPr txBox="1"/>
          <p:nvPr/>
        </p:nvSpPr>
        <p:spPr>
          <a:xfrm>
            <a:off x="12860795" y="9488487"/>
            <a:ext cx="10839486" cy="538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4" tIns="45714" rIns="45714" bIns="45714">
            <a:spAutoFit/>
          </a:bodyPr>
          <a:lstStyle>
            <a:lvl1pPr defTabSz="1828823">
              <a:defRPr sz="2600">
                <a:solidFill>
                  <a:srgbClr val="000000"/>
                </a:solidFill>
              </a:defRPr>
            </a:lvl1pPr>
          </a:lstStyle>
          <a:p>
            <a:pPr defTabSz="1828800"/>
            <a:r>
              <a:rPr lang="en-US" sz="2900" dirty="0">
                <a:solidFill>
                  <a:srgbClr val="000000"/>
                </a:solidFill>
                <a:latin typeface="IBM Plex Sans Light" panose="020B0403050203000203" pitchFamily="34" charset="0"/>
                <a:cs typeface="Times New Roman" panose="02020603050405020304" pitchFamily="18" charset="0"/>
              </a:rPr>
              <a:t>Unify, curate, and prepare data for AI</a:t>
            </a:r>
            <a:endParaRPr lang="en-US" sz="2900" dirty="0">
              <a:solidFill>
                <a:srgbClr val="000000"/>
              </a:solidFill>
              <a:latin typeface="+mj-lt"/>
            </a:endParaRPr>
          </a:p>
        </p:txBody>
      </p:sp>
      <p:sp>
        <p:nvSpPr>
          <p:cNvPr id="10" name="Straight Connector 82">
            <a:extLst>
              <a:ext uri="{FF2B5EF4-FFF2-40B4-BE49-F238E27FC236}">
                <a16:creationId xmlns:a16="http://schemas.microsoft.com/office/drawing/2014/main" id="{1CFE30B4-A000-5C60-534E-7B3F66B485EC}"/>
              </a:ext>
            </a:extLst>
          </p:cNvPr>
          <p:cNvSpPr/>
          <p:nvPr/>
        </p:nvSpPr>
        <p:spPr>
          <a:xfrm>
            <a:off x="12819366" y="9046298"/>
            <a:ext cx="11039636" cy="4"/>
          </a:xfrm>
          <a:prstGeom prst="line">
            <a:avLst/>
          </a:prstGeom>
          <a:ln>
            <a:solidFill>
              <a:srgbClr val="000000"/>
            </a:solidFill>
          </a:ln>
        </p:spPr>
        <p:txBody>
          <a:bodyPr lIns="45719" rIns="45719"/>
          <a:lstStyle/>
          <a:p>
            <a:pPr>
              <a:defRPr>
                <a:solidFill>
                  <a:srgbClr val="000000"/>
                </a:solidFill>
              </a:defRPr>
            </a:pPr>
            <a:endParaRPr dirty="0"/>
          </a:p>
        </p:txBody>
      </p:sp>
      <p:sp>
        <p:nvSpPr>
          <p:cNvPr id="11" name="Straight Connector 83">
            <a:extLst>
              <a:ext uri="{FF2B5EF4-FFF2-40B4-BE49-F238E27FC236}">
                <a16:creationId xmlns:a16="http://schemas.microsoft.com/office/drawing/2014/main" id="{8CBB0C8A-F885-0E42-5883-655C1A167DDA}"/>
              </a:ext>
            </a:extLst>
          </p:cNvPr>
          <p:cNvSpPr/>
          <p:nvPr/>
        </p:nvSpPr>
        <p:spPr>
          <a:xfrm>
            <a:off x="12765015" y="4777392"/>
            <a:ext cx="11039630" cy="4"/>
          </a:xfrm>
          <a:prstGeom prst="line">
            <a:avLst/>
          </a:prstGeom>
          <a:ln>
            <a:solidFill>
              <a:srgbClr val="000000"/>
            </a:solidFill>
          </a:ln>
        </p:spPr>
        <p:txBody>
          <a:bodyPr lIns="45719" rIns="45719"/>
          <a:lstStyle/>
          <a:p>
            <a:pPr>
              <a:defRPr>
                <a:solidFill>
                  <a:srgbClr val="000000"/>
                </a:solidFill>
              </a:defRPr>
            </a:pPr>
            <a:endParaRPr dirty="0"/>
          </a:p>
        </p:txBody>
      </p:sp>
      <p:pic>
        <p:nvPicPr>
          <p:cNvPr id="12" name="Picture 5" descr="Picture 5">
            <a:extLst>
              <a:ext uri="{FF2B5EF4-FFF2-40B4-BE49-F238E27FC236}">
                <a16:creationId xmlns:a16="http://schemas.microsoft.com/office/drawing/2014/main" id="{15BCC810-7073-692E-996D-5AE6FB797DFE}"/>
              </a:ext>
            </a:extLst>
          </p:cNvPr>
          <p:cNvPicPr>
            <a:picLocks noChangeAspect="1"/>
          </p:cNvPicPr>
          <p:nvPr/>
        </p:nvPicPr>
        <p:blipFill>
          <a:blip r:embed="rId3"/>
          <a:srcRect l="72914" t="2928" r="4852" b="68203"/>
          <a:stretch>
            <a:fillRect/>
          </a:stretch>
        </p:blipFill>
        <p:spPr>
          <a:xfrm>
            <a:off x="18705769" y="5162664"/>
            <a:ext cx="4804102" cy="3509022"/>
          </a:xfrm>
          <a:prstGeom prst="rect">
            <a:avLst/>
          </a:prstGeom>
          <a:ln w="12700">
            <a:miter lim="400000"/>
          </a:ln>
        </p:spPr>
      </p:pic>
      <p:pic>
        <p:nvPicPr>
          <p:cNvPr id="13" name="Picture 9" descr="Picture 9">
            <a:extLst>
              <a:ext uri="{FF2B5EF4-FFF2-40B4-BE49-F238E27FC236}">
                <a16:creationId xmlns:a16="http://schemas.microsoft.com/office/drawing/2014/main" id="{816D4BC8-EC6E-9D1F-DB92-4ECCA61D8930}"/>
              </a:ext>
            </a:extLst>
          </p:cNvPr>
          <p:cNvPicPr>
            <a:picLocks noChangeAspect="1"/>
          </p:cNvPicPr>
          <p:nvPr/>
        </p:nvPicPr>
        <p:blipFill>
          <a:blip r:embed="rId3"/>
          <a:srcRect l="76951" t="37493" r="5905" b="37150"/>
          <a:stretch>
            <a:fillRect/>
          </a:stretch>
        </p:blipFill>
        <p:spPr>
          <a:xfrm>
            <a:off x="19139985" y="597022"/>
            <a:ext cx="3982861" cy="3313864"/>
          </a:xfrm>
          <a:prstGeom prst="rect">
            <a:avLst/>
          </a:prstGeom>
          <a:ln w="12700">
            <a:miter lim="400000"/>
          </a:ln>
        </p:spPr>
      </p:pic>
      <p:sp>
        <p:nvSpPr>
          <p:cNvPr id="14" name="TextBox 15">
            <a:extLst>
              <a:ext uri="{FF2B5EF4-FFF2-40B4-BE49-F238E27FC236}">
                <a16:creationId xmlns:a16="http://schemas.microsoft.com/office/drawing/2014/main" id="{3103A23A-F668-CE60-84A0-E2C826CA039A}"/>
              </a:ext>
            </a:extLst>
          </p:cNvPr>
          <p:cNvSpPr txBox="1"/>
          <p:nvPr/>
        </p:nvSpPr>
        <p:spPr>
          <a:xfrm>
            <a:off x="12832158" y="5361024"/>
            <a:ext cx="5448380" cy="2477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5" tIns="121915" rIns="121915" bIns="121915">
            <a:spAutoFit/>
          </a:bodyPr>
          <a:lstStyle>
            <a:lvl1pPr defTabSz="1829307">
              <a:defRPr sz="2900">
                <a:solidFill>
                  <a:srgbClr val="000000"/>
                </a:solidFill>
              </a:defRPr>
            </a:lvl1pPr>
          </a:lstStyle>
          <a:p>
            <a:r>
              <a:rPr dirty="0"/>
              <a:t>Reduce the cost of your data warehouse by up to 50%* through workload optimization across multiple query engines and storage tiers. </a:t>
            </a:r>
          </a:p>
        </p:txBody>
      </p:sp>
      <p:sp>
        <p:nvSpPr>
          <p:cNvPr id="15" name="TextBox 14">
            <a:extLst>
              <a:ext uri="{FF2B5EF4-FFF2-40B4-BE49-F238E27FC236}">
                <a16:creationId xmlns:a16="http://schemas.microsoft.com/office/drawing/2014/main" id="{3C5E2709-91C9-2AC0-3664-1BE869BFEE83}"/>
              </a:ext>
            </a:extLst>
          </p:cNvPr>
          <p:cNvSpPr txBox="1"/>
          <p:nvPr/>
        </p:nvSpPr>
        <p:spPr>
          <a:xfrm>
            <a:off x="12830318" y="12941919"/>
            <a:ext cx="10858825" cy="58477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sz="1600" dirty="0">
                <a:effectLst/>
                <a:latin typeface="IBM Plex Sans" panose="020B0503050203000203" pitchFamily="34" charset="0"/>
                <a:ea typeface="IBM Plex Sans" panose="020B0503050203000203" pitchFamily="34" charset="0"/>
                <a:cs typeface="IBM Plex Sans" panose="020B0503050203000203" pitchFamily="34" charset="0"/>
              </a:rPr>
              <a:t>*When comparing published 2023 list prices normalized for VPC hours of IBM </a:t>
            </a:r>
            <a:r>
              <a:rPr lang="en-US" sz="1600" kern="100" dirty="0">
                <a:solidFill>
                  <a:srgbClr val="000000"/>
                </a:solidFill>
                <a:latin typeface="+mn-lt"/>
                <a:ea typeface="Calibri" panose="020F0502020204030204" pitchFamily="34" charset="0"/>
                <a:cs typeface="Times New Roman" panose="02020603050405020304" pitchFamily="18" charset="0"/>
              </a:rPr>
              <a:t>w</a:t>
            </a:r>
            <a:r>
              <a:rPr lang="en-US" sz="1600" dirty="0">
                <a:solidFill>
                  <a:srgbClr val="000000"/>
                </a:solidFill>
                <a:latin typeface="+mn-lt"/>
              </a:rPr>
              <a:t>atsonx.data </a:t>
            </a:r>
            <a:r>
              <a:rPr lang="en-US" sz="1600" dirty="0">
                <a:effectLst/>
                <a:latin typeface="IBM Plex Sans" panose="020B0503050203000203" pitchFamily="34" charset="0"/>
                <a:ea typeface="IBM Plex Sans" panose="020B0503050203000203" pitchFamily="34" charset="0"/>
                <a:cs typeface="IBM Plex Sans" panose="020B0503050203000203" pitchFamily="34" charset="0"/>
              </a:rPr>
              <a:t>to several major cloud data warehouse vendors. Savings may vary depending on configurations, workloads and vendors. </a:t>
            </a:r>
            <a:endParaRPr lang="en-US" sz="1600" dirty="0">
              <a:highlight>
                <a:srgbClr val="FFFF00"/>
              </a:highlight>
              <a:latin typeface="IBM Plex Sans" panose="020B0503050203000203" pitchFamily="34" charset="0"/>
            </a:endParaRPr>
          </a:p>
        </p:txBody>
      </p:sp>
      <p:grpSp>
        <p:nvGrpSpPr>
          <p:cNvPr id="16" name="Group 15">
            <a:extLst>
              <a:ext uri="{FF2B5EF4-FFF2-40B4-BE49-F238E27FC236}">
                <a16:creationId xmlns:a16="http://schemas.microsoft.com/office/drawing/2014/main" id="{FABFD066-E72D-1F2C-B119-894B34983609}"/>
              </a:ext>
            </a:extLst>
          </p:cNvPr>
          <p:cNvGrpSpPr/>
          <p:nvPr/>
        </p:nvGrpSpPr>
        <p:grpSpPr>
          <a:xfrm>
            <a:off x="14796655" y="10784399"/>
            <a:ext cx="7200511" cy="1625264"/>
            <a:chOff x="14796655" y="10547330"/>
            <a:chExt cx="7200511" cy="1625264"/>
          </a:xfrm>
        </p:grpSpPr>
        <p:pic>
          <p:nvPicPr>
            <p:cNvPr id="17" name="Picture 16">
              <a:extLst>
                <a:ext uri="{FF2B5EF4-FFF2-40B4-BE49-F238E27FC236}">
                  <a16:creationId xmlns:a16="http://schemas.microsoft.com/office/drawing/2014/main" id="{76DD97BD-6C23-9378-24E1-3A415961F69F}"/>
                </a:ext>
              </a:extLst>
            </p:cNvPr>
            <p:cNvPicPr>
              <a:picLocks noChangeAspect="1"/>
            </p:cNvPicPr>
            <p:nvPr/>
          </p:nvPicPr>
          <p:blipFill>
            <a:blip r:embed="rId4"/>
            <a:srcRect/>
            <a:stretch/>
          </p:blipFill>
          <p:spPr>
            <a:xfrm>
              <a:off x="15111887" y="10547330"/>
              <a:ext cx="6818182" cy="1625264"/>
            </a:xfrm>
            <a:prstGeom prst="rect">
              <a:avLst/>
            </a:prstGeom>
          </p:spPr>
        </p:pic>
        <p:sp>
          <p:nvSpPr>
            <p:cNvPr id="18" name="TextBox 17">
              <a:extLst>
                <a:ext uri="{FF2B5EF4-FFF2-40B4-BE49-F238E27FC236}">
                  <a16:creationId xmlns:a16="http://schemas.microsoft.com/office/drawing/2014/main" id="{4AB1C698-9B96-AD5A-5F21-DE9B179801AA}"/>
                </a:ext>
              </a:extLst>
            </p:cNvPr>
            <p:cNvSpPr txBox="1"/>
            <p:nvPr/>
          </p:nvSpPr>
          <p:spPr>
            <a:xfrm>
              <a:off x="14796655" y="11552219"/>
              <a:ext cx="1816926" cy="584750"/>
            </a:xfrm>
            <a:prstGeom prst="rect">
              <a:avLst/>
            </a:prstGeom>
            <a:solidFill>
              <a:srgbClr val="F4F4F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buSzPct val="100000"/>
              </a:pPr>
              <a:r>
                <a:rPr lang="en-US" sz="1600" b="1" dirty="0">
                  <a:latin typeface="IBM Plex Sans SmBld" panose="020B0503050203000203" pitchFamily="34" charset="0"/>
                  <a:cs typeface="Arial" panose="020B0604020202020204" pitchFamily="34" charset="0"/>
                </a:rPr>
                <a:t>Milvus vector database</a:t>
              </a:r>
            </a:p>
          </p:txBody>
        </p:sp>
        <p:sp>
          <p:nvSpPr>
            <p:cNvPr id="20" name="TextBox 19">
              <a:extLst>
                <a:ext uri="{FF2B5EF4-FFF2-40B4-BE49-F238E27FC236}">
                  <a16:creationId xmlns:a16="http://schemas.microsoft.com/office/drawing/2014/main" id="{0108DE87-857E-33A9-EF51-C1C0BEEE21D9}"/>
                </a:ext>
              </a:extLst>
            </p:cNvPr>
            <p:cNvSpPr txBox="1"/>
            <p:nvPr/>
          </p:nvSpPr>
          <p:spPr>
            <a:xfrm>
              <a:off x="19998547" y="11587844"/>
              <a:ext cx="1998619" cy="584750"/>
            </a:xfrm>
            <a:prstGeom prst="rect">
              <a:avLst/>
            </a:prstGeom>
            <a:solidFill>
              <a:srgbClr val="F4F4F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buSzPct val="100000"/>
              </a:pPr>
              <a:r>
                <a:rPr lang="en-US" sz="1600" b="1" dirty="0">
                  <a:latin typeface="IBM Plex Sans SmBld" panose="020B0503050203000203" pitchFamily="34" charset="0"/>
                  <a:cs typeface="Arial" panose="020B0604020202020204" pitchFamily="34" charset="0"/>
                </a:rPr>
                <a:t>IBM watsonx.ai</a:t>
              </a:r>
              <a:br>
                <a:rPr lang="en-US" sz="1600" b="1" dirty="0">
                  <a:latin typeface="IBM Plex Sans SmBld" panose="020B0503050203000203" pitchFamily="34" charset="0"/>
                  <a:cs typeface="Arial" panose="020B0604020202020204" pitchFamily="34" charset="0"/>
                </a:rPr>
              </a:br>
              <a:r>
                <a:rPr lang="en-US" sz="1600" dirty="0">
                  <a:latin typeface="IBM Plex Sans" panose="020B0503050203000203" pitchFamily="34" charset="0"/>
                  <a:cs typeface="Arial" panose="020B0604020202020204" pitchFamily="34" charset="0"/>
                </a:rPr>
                <a:t>(or another AI tool)</a:t>
              </a:r>
            </a:p>
          </p:txBody>
        </p:sp>
        <p:sp>
          <p:nvSpPr>
            <p:cNvPr id="21" name="TextBox 20">
              <a:extLst>
                <a:ext uri="{FF2B5EF4-FFF2-40B4-BE49-F238E27FC236}">
                  <a16:creationId xmlns:a16="http://schemas.microsoft.com/office/drawing/2014/main" id="{7B8B76F9-46BF-D16F-9DDB-6BC17CA6E764}"/>
                </a:ext>
              </a:extLst>
            </p:cNvPr>
            <p:cNvSpPr txBox="1"/>
            <p:nvPr/>
          </p:nvSpPr>
          <p:spPr>
            <a:xfrm>
              <a:off x="16897176" y="10871673"/>
              <a:ext cx="2768363" cy="29237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buSzPct val="100000"/>
              </a:pPr>
              <a:r>
                <a:rPr lang="en-US" sz="1600" b="1" dirty="0">
                  <a:latin typeface="IBM Plex Sans SmBld" panose="020B0503050203000203" pitchFamily="34" charset="0"/>
                  <a:cs typeface="Arial" panose="020B0604020202020204" pitchFamily="34" charset="0"/>
                </a:rPr>
                <a:t>Vectorized embeddings</a:t>
              </a:r>
            </a:p>
          </p:txBody>
        </p:sp>
        <p:sp>
          <p:nvSpPr>
            <p:cNvPr id="22" name="Oval 21">
              <a:extLst>
                <a:ext uri="{FF2B5EF4-FFF2-40B4-BE49-F238E27FC236}">
                  <a16:creationId xmlns:a16="http://schemas.microsoft.com/office/drawing/2014/main" id="{F8BE2E92-3DA8-E5F9-B24B-E42EC65AF6BB}"/>
                </a:ext>
              </a:extLst>
            </p:cNvPr>
            <p:cNvSpPr/>
            <p:nvPr/>
          </p:nvSpPr>
          <p:spPr bwMode="auto">
            <a:xfrm>
              <a:off x="20634124" y="10757787"/>
              <a:ext cx="530352" cy="530352"/>
            </a:xfrm>
            <a:prstGeom prst="ellipse">
              <a:avLst/>
            </a:prstGeom>
            <a:solidFill>
              <a:srgbClr val="DFDFD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23" name="Oval 22">
              <a:extLst>
                <a:ext uri="{FF2B5EF4-FFF2-40B4-BE49-F238E27FC236}">
                  <a16:creationId xmlns:a16="http://schemas.microsoft.com/office/drawing/2014/main" id="{AAA892F0-41C8-7B76-3060-09628E5BFF87}"/>
                </a:ext>
              </a:extLst>
            </p:cNvPr>
            <p:cNvSpPr/>
            <p:nvPr/>
          </p:nvSpPr>
          <p:spPr bwMode="auto">
            <a:xfrm>
              <a:off x="15439942" y="10731191"/>
              <a:ext cx="530352" cy="530352"/>
            </a:xfrm>
            <a:prstGeom prst="ellipse">
              <a:avLst/>
            </a:prstGeom>
            <a:solidFill>
              <a:srgbClr val="ECF5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pic>
          <p:nvPicPr>
            <p:cNvPr id="24" name="Graphic 23">
              <a:extLst>
                <a:ext uri="{FF2B5EF4-FFF2-40B4-BE49-F238E27FC236}">
                  <a16:creationId xmlns:a16="http://schemas.microsoft.com/office/drawing/2014/main" id="{BBFDAB02-1156-E8A3-1184-A9E622E801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684412" y="10736439"/>
              <a:ext cx="511063" cy="511063"/>
            </a:xfrm>
            <a:prstGeom prst="rect">
              <a:avLst/>
            </a:prstGeom>
          </p:spPr>
        </p:pic>
        <p:pic>
          <p:nvPicPr>
            <p:cNvPr id="25" name="Graphic 24">
              <a:extLst>
                <a:ext uri="{FF2B5EF4-FFF2-40B4-BE49-F238E27FC236}">
                  <a16:creationId xmlns:a16="http://schemas.microsoft.com/office/drawing/2014/main" id="{70381B8F-B551-060C-54F7-95F8AAC80E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459676" y="10752034"/>
              <a:ext cx="490884" cy="490884"/>
            </a:xfrm>
            <a:prstGeom prst="rect">
              <a:avLst/>
            </a:prstGeom>
          </p:spPr>
        </p:pic>
      </p:grpSp>
      <p:sp>
        <p:nvSpPr>
          <p:cNvPr id="19" name="Title 1">
            <a:extLst>
              <a:ext uri="{FF2B5EF4-FFF2-40B4-BE49-F238E27FC236}">
                <a16:creationId xmlns:a16="http://schemas.microsoft.com/office/drawing/2014/main" id="{5CBB75B5-98F0-4411-9A60-D3FA76BC0C26}"/>
              </a:ext>
            </a:extLst>
          </p:cNvPr>
          <p:cNvSpPr txBox="1">
            <a:spLocks/>
          </p:cNvSpPr>
          <p:nvPr/>
        </p:nvSpPr>
        <p:spPr>
          <a:xfrm>
            <a:off x="598854" y="4592852"/>
            <a:ext cx="8849946" cy="2982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457080" bIns="0"/>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marL="0" marR="0" lvl="0" indent="0" algn="l" defTabSz="4876800" rtl="0" eaLnBrk="1" fontAlgn="auto" latinLnBrk="0" hangingPunct="1">
              <a:lnSpc>
                <a:spcPct val="11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sym typeface="IBM Plex Sans Light"/>
              </a:rPr>
              <a:t>A hybrid, open data lakehouse to power AI and analytics with all your data, anywhere – supported by</a:t>
            </a:r>
            <a:r>
              <a:rPr lang="en-US" dirty="0">
                <a:solidFill>
                  <a:srgbClr val="000000"/>
                </a:solidFill>
                <a:ea typeface="Calibri" panose="020F0502020204030204" pitchFamily="34" charset="0"/>
                <a:cs typeface="Times New Roman" panose="02020603050405020304" pitchFamily="18" charset="0"/>
                <a:sym typeface="IBM Plex Sans Light"/>
              </a:rPr>
              <a:t> </a:t>
            </a:r>
            <a:r>
              <a:rPr kumimoji="0" lang="en-US" sz="3600" b="0" i="0" u="none"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sym typeface="IBM Plex Sans Light"/>
              </a:rPr>
              <a:t>querying, governance, and open data formats to access and share data.</a:t>
            </a:r>
          </a:p>
          <a:p>
            <a:pPr marL="0" marR="0" lvl="0" indent="0" algn="l" defTabSz="4876800" rtl="0" eaLnBrk="1" fontAlgn="auto" latinLnBrk="0" hangingPunct="1">
              <a:lnSpc>
                <a:spcPct val="110000"/>
              </a:lnSpc>
              <a:spcBef>
                <a:spcPts val="0"/>
              </a:spcBef>
              <a:spcAft>
                <a:spcPts val="0"/>
              </a:spcAft>
              <a:buClrTx/>
              <a:buSzTx/>
              <a:buFontTx/>
              <a:buNone/>
              <a:tabLst/>
              <a:defRPr/>
            </a:pPr>
            <a:endParaRPr lang="en-US" sz="2400" i="1" dirty="0"/>
          </a:p>
          <a:p>
            <a:pPr marL="0" marR="0" lvl="0" indent="0" algn="l" defTabSz="4876800" rtl="0" eaLnBrk="1" fontAlgn="auto" latinLnBrk="0" hangingPunct="1">
              <a:lnSpc>
                <a:spcPct val="110000"/>
              </a:lnSpc>
              <a:spcBef>
                <a:spcPts val="0"/>
              </a:spcBef>
              <a:spcAft>
                <a:spcPts val="0"/>
              </a:spcAft>
              <a:buClrTx/>
              <a:buSzTx/>
              <a:buFontTx/>
              <a:buNone/>
              <a:tabLst/>
              <a:defRPr/>
            </a:pPr>
            <a:br>
              <a:rPr lang="en-US" sz="2400" i="1" dirty="0"/>
            </a:br>
            <a:r>
              <a:rPr lang="en-US" sz="2000" i="1" dirty="0"/>
              <a:t>Seamlessly deploy across any cloud or on-premises environment</a:t>
            </a:r>
            <a:br>
              <a:rPr lang="en-US" sz="2000" i="1" dirty="0"/>
            </a:br>
            <a:r>
              <a:rPr lang="en-US" sz="2000" i="1" dirty="0"/>
              <a:t>in minutes with workload portability through Red Hat OpenShift.</a:t>
            </a:r>
            <a:endParaRPr kumimoji="0" lang="en-US" sz="3600" b="0" i="0" u="none" strike="noStrike" kern="1200" cap="none" spc="0" normalizeH="0" baseline="0" noProof="0" dirty="0">
              <a:ln>
                <a:noFill/>
              </a:ln>
              <a:solidFill>
                <a:srgbClr val="000000"/>
              </a:solidFill>
              <a:effectLst/>
              <a:uLnTx/>
              <a:uFillTx/>
              <a:ea typeface="Calibri" panose="020F0502020204030204" pitchFamily="34" charset="0"/>
              <a:cs typeface="Times New Roman" panose="02020603050405020304" pitchFamily="18" charset="0"/>
              <a:sym typeface="IBM Plex Sans Light"/>
            </a:endParaRPr>
          </a:p>
        </p:txBody>
      </p:sp>
      <p:sp>
        <p:nvSpPr>
          <p:cNvPr id="6" name="Title 2">
            <a:extLst>
              <a:ext uri="{FF2B5EF4-FFF2-40B4-BE49-F238E27FC236}">
                <a16:creationId xmlns:a16="http://schemas.microsoft.com/office/drawing/2014/main" id="{9FE821C7-6050-8170-8AB4-882F67B86ECF}"/>
              </a:ext>
            </a:extLst>
          </p:cNvPr>
          <p:cNvSpPr txBox="1">
            <a:spLocks/>
          </p:cNvSpPr>
          <p:nvPr/>
        </p:nvSpPr>
        <p:spPr>
          <a:xfrm>
            <a:off x="575186" y="1689612"/>
            <a:ext cx="10750500" cy="23059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000000"/>
                </a:solidFill>
                <a:effectLst/>
                <a:uLnTx/>
                <a:uFillTx/>
                <a:latin typeface="IBM Plex Sans SmBld" panose="020B0703050203000203" pitchFamily="34" charset="0"/>
                <a:ea typeface="+mj-ea"/>
                <a:cs typeface="+mj-cs"/>
                <a:sym typeface="IBM Plex Sans Light"/>
              </a:rPr>
              <a:t>watson</a:t>
            </a:r>
            <a:r>
              <a:rPr kumimoji="0" lang="en-US" sz="4800" b="0" i="0" u="none" strike="noStrike" kern="0" cap="none" spc="0" normalizeH="0" baseline="0" noProof="0" dirty="0">
                <a:ln>
                  <a:noFill/>
                </a:ln>
                <a:solidFill>
                  <a:srgbClr val="0F62FE"/>
                </a:solidFill>
                <a:effectLst/>
                <a:uLnTx/>
                <a:uFillTx/>
                <a:latin typeface="IBM Plex Sans SmBld" panose="020B0703050203000203" pitchFamily="34" charset="0"/>
                <a:ea typeface="+mj-ea"/>
                <a:cs typeface="+mj-cs"/>
                <a:sym typeface="IBM Plex Sans Light"/>
              </a:rPr>
              <a:t>x</a:t>
            </a:r>
            <a:r>
              <a:rPr kumimoji="0" lang="en-US" sz="4800" b="0" i="0" u="none" strike="noStrike" kern="0" cap="none" spc="0" normalizeH="0" baseline="0" noProof="0" dirty="0">
                <a:ln>
                  <a:noFill/>
                </a:ln>
                <a:solidFill>
                  <a:srgbClr val="000000"/>
                </a:solidFill>
                <a:effectLst/>
                <a:uLnTx/>
                <a:uFillTx/>
                <a:latin typeface="IBM Plex Sans SmBld" panose="020B0703050203000203" pitchFamily="34" charset="0"/>
                <a:ea typeface="+mj-ea"/>
                <a:cs typeface="+mj-cs"/>
                <a:sym typeface="IBM Plex Sans Light"/>
              </a:rPr>
              <a:t>.data</a:t>
            </a:r>
            <a:endParaRPr kumimoji="0" lang="en-US" sz="4800" b="0" i="0" u="none" strike="noStrike" kern="1200" cap="none" spc="0" normalizeH="0" baseline="0" noProof="0" dirty="0">
              <a:ln>
                <a:noFill/>
              </a:ln>
              <a:solidFill>
                <a:srgbClr val="000000"/>
              </a:solidFill>
              <a:effectLst/>
              <a:uLnTx/>
              <a:uFillTx/>
              <a:latin typeface="IBM Plex Sans SmBld" panose="020B0703050203000203" pitchFamily="34" charset="0"/>
              <a:ea typeface="+mj-ea"/>
              <a:cs typeface="+mj-cs"/>
              <a:sym typeface="IBM Plex Sans Light"/>
            </a:endParaRPr>
          </a:p>
          <a:p>
            <a:pPr defTabSz="1828800">
              <a:defRPr/>
            </a:pPr>
            <a:r>
              <a:rPr lang="en-US" sz="4400" dirty="0">
                <a:solidFill>
                  <a:srgbClr val="000000"/>
                </a:solidFill>
                <a:latin typeface="+mj-lt"/>
                <a:ea typeface="+mj-ea"/>
                <a:cs typeface="Arial" panose="020B0604020202020204" pitchFamily="34" charset="0"/>
                <a:sym typeface="IBM Plex Sans Light"/>
              </a:rPr>
              <a:t>Scale AI workloads, for </a:t>
            </a:r>
            <a:br>
              <a:rPr lang="en-US" sz="4400" dirty="0">
                <a:solidFill>
                  <a:srgbClr val="000000"/>
                </a:solidFill>
                <a:latin typeface="+mj-lt"/>
                <a:ea typeface="+mj-ea"/>
                <a:cs typeface="Arial" panose="020B0604020202020204" pitchFamily="34" charset="0"/>
                <a:sym typeface="IBM Plex Sans Light"/>
              </a:rPr>
            </a:br>
            <a:r>
              <a:rPr lang="en-US" sz="4400" dirty="0">
                <a:solidFill>
                  <a:srgbClr val="000000"/>
                </a:solidFill>
                <a:latin typeface="+mj-lt"/>
                <a:ea typeface="+mj-ea"/>
                <a:cs typeface="Arial" panose="020B0604020202020204" pitchFamily="34" charset="0"/>
                <a:sym typeface="IBM Plex Sans Light"/>
              </a:rPr>
              <a:t>all your data, anywhere</a:t>
            </a:r>
            <a:endParaRPr kumimoji="0" lang="en-US" sz="4400" b="0" i="0" u="none" strike="noStrike" kern="1200" cap="none" spc="0" normalizeH="0" baseline="0" noProof="0" dirty="0">
              <a:ln>
                <a:noFill/>
              </a:ln>
              <a:solidFill>
                <a:srgbClr val="000000"/>
              </a:solidFill>
              <a:effectLst/>
              <a:uLnTx/>
              <a:uFillTx/>
              <a:latin typeface="+mj-lt"/>
              <a:ea typeface="+mj-ea"/>
              <a:cs typeface="Arial" panose="020B0604020202020204" pitchFamily="34" charset="0"/>
              <a:sym typeface="IBM Plex Sans Light"/>
            </a:endParaRPr>
          </a:p>
        </p:txBody>
      </p:sp>
      <p:sp>
        <p:nvSpPr>
          <p:cNvPr id="2" name="Title 2">
            <a:extLst>
              <a:ext uri="{FF2B5EF4-FFF2-40B4-BE49-F238E27FC236}">
                <a16:creationId xmlns:a16="http://schemas.microsoft.com/office/drawing/2014/main" id="{355BB62A-9BE4-E333-DB64-7CF3230426BF}"/>
              </a:ext>
            </a:extLst>
          </p:cNvPr>
          <p:cNvSpPr txBox="1">
            <a:spLocks/>
          </p:cNvSpPr>
          <p:nvPr/>
        </p:nvSpPr>
        <p:spPr>
          <a:xfrm>
            <a:off x="577850" y="577850"/>
            <a:ext cx="5372587" cy="674480"/>
          </a:xfrm>
          <a:prstGeom prst="rect">
            <a:avLst/>
          </a:prstGeom>
        </p:spPr>
        <p:txBody>
          <a:bodyPr vert="horz" lIns="0" tIns="0" rIns="0" bIns="0" rtlCol="0" anchor="t">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1523940"/>
            <a:r>
              <a:rPr lang="en-US" sz="2800" b="1" kern="0" dirty="0">
                <a:solidFill>
                  <a:schemeClr val="tx1"/>
                </a:solidFill>
                <a:latin typeface="+mj-lt"/>
              </a:rPr>
              <a:t>What IBM offers</a:t>
            </a:r>
          </a:p>
        </p:txBody>
      </p:sp>
    </p:spTree>
    <p:extLst>
      <p:ext uri="{BB962C8B-B14F-4D97-AF65-F5344CB8AC3E}">
        <p14:creationId xmlns:p14="http://schemas.microsoft.com/office/powerpoint/2010/main" val="186530533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2">
            <a:extLst>
              <a:ext uri="{FF2B5EF4-FFF2-40B4-BE49-F238E27FC236}">
                <a16:creationId xmlns:a16="http://schemas.microsoft.com/office/drawing/2014/main" id="{631A4464-9A94-4C97-6DD3-7126C6637DFE}"/>
              </a:ext>
            </a:extLst>
          </p:cNvPr>
          <p:cNvSpPr txBox="1">
            <a:spLocks/>
          </p:cNvSpPr>
          <p:nvPr/>
        </p:nvSpPr>
        <p:spPr>
          <a:xfrm>
            <a:off x="596387" y="1699282"/>
            <a:ext cx="7033554" cy="224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000000"/>
                </a:solidFill>
                <a:effectLst/>
                <a:uLnTx/>
                <a:uFillTx/>
                <a:latin typeface="IBM Plex Sans SmBld" panose="020B0703050203000203" pitchFamily="34" charset="0"/>
              </a:rPr>
              <a:t>watson</a:t>
            </a:r>
            <a:r>
              <a:rPr kumimoji="0" lang="en-US" sz="4800" b="1" i="0" u="none" strike="noStrike" kern="0" cap="none" spc="0" normalizeH="0" baseline="0" noProof="0" dirty="0">
                <a:ln>
                  <a:noFill/>
                </a:ln>
                <a:solidFill>
                  <a:srgbClr val="0F62FE"/>
                </a:solidFill>
                <a:effectLst/>
                <a:uLnTx/>
                <a:uFillTx/>
                <a:latin typeface="IBM Plex Sans SmBld" panose="020B0703050203000203" pitchFamily="34" charset="0"/>
              </a:rPr>
              <a:t>x</a:t>
            </a:r>
            <a:r>
              <a:rPr kumimoji="0" lang="en-US" sz="4800" b="1" i="0" u="none" strike="noStrike" kern="1200" cap="none" spc="0" normalizeH="0" baseline="0" noProof="0" dirty="0">
                <a:ln>
                  <a:noFill/>
                </a:ln>
                <a:solidFill>
                  <a:srgbClr val="000000"/>
                </a:solidFill>
                <a:effectLst/>
                <a:uLnTx/>
                <a:uFillTx/>
                <a:latin typeface="IBM Plex Sans SmBld" panose="020B0703050203000203" pitchFamily="34" charset="0"/>
              </a:rPr>
              <a:t>.data</a:t>
            </a:r>
            <a:endParaRPr kumimoji="0" lang="en-US" sz="4800" b="1" i="0" u="none" strike="noStrike" kern="1200" cap="none" spc="0" normalizeH="0" baseline="0" noProof="0" dirty="0">
              <a:ln>
                <a:noFill/>
              </a:ln>
              <a:solidFill>
                <a:srgbClr val="0F62FE"/>
              </a:solidFill>
              <a:effectLst/>
              <a:uLnTx/>
              <a:uFillTx/>
              <a:latin typeface="IBM Plex Sans SmBld" panose="020B0703050203000203" pitchFamily="34" charset="0"/>
            </a:endParaRPr>
          </a:p>
          <a:p>
            <a:pPr defTabSz="1828800">
              <a:lnSpc>
                <a:spcPct val="100000"/>
              </a:lnSpc>
              <a:defRPr/>
            </a:pPr>
            <a:r>
              <a:rPr lang="en-US" sz="4400" dirty="0">
                <a:solidFill>
                  <a:schemeClr val="tx1"/>
                </a:solidFill>
                <a:latin typeface="+mj-lt"/>
                <a:ea typeface="IBM Plex Sans" charset="0"/>
                <a:cs typeface="IBM Plex Sans" charset="0"/>
              </a:rPr>
              <a:t>Helping companies scale their AI workloads</a:t>
            </a:r>
          </a:p>
        </p:txBody>
      </p:sp>
      <p:sp>
        <p:nvSpPr>
          <p:cNvPr id="2" name="TextBox 1">
            <a:extLst>
              <a:ext uri="{FF2B5EF4-FFF2-40B4-BE49-F238E27FC236}">
                <a16:creationId xmlns:a16="http://schemas.microsoft.com/office/drawing/2014/main" id="{A878FBBC-4C3E-4BAC-3534-234D1DFC6BED}"/>
              </a:ext>
            </a:extLst>
          </p:cNvPr>
          <p:cNvSpPr txBox="1"/>
          <p:nvPr/>
        </p:nvSpPr>
        <p:spPr>
          <a:xfrm>
            <a:off x="12257803" y="12050219"/>
            <a:ext cx="4950768" cy="994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b">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2437912">
              <a:spcBef>
                <a:spcPts val="2900"/>
              </a:spcBef>
              <a:buSzPct val="100000"/>
            </a:pPr>
            <a:r>
              <a:rPr lang="en-US" sz="2000" dirty="0"/>
              <a:t>Paul Codding</a:t>
            </a:r>
            <a:br>
              <a:rPr lang="en-US" sz="2000" dirty="0"/>
            </a:br>
            <a:r>
              <a:rPr lang="en-US" sz="2000" dirty="0"/>
              <a:t>EVP of Product Management</a:t>
            </a:r>
            <a:br>
              <a:rPr lang="en-US" sz="2000" dirty="0"/>
            </a:br>
            <a:r>
              <a:rPr lang="en-US" sz="2000" dirty="0"/>
              <a:t>Cloudera</a:t>
            </a:r>
          </a:p>
        </p:txBody>
      </p:sp>
      <p:sp>
        <p:nvSpPr>
          <p:cNvPr id="3" name="Text Placeholder 3">
            <a:extLst>
              <a:ext uri="{FF2B5EF4-FFF2-40B4-BE49-F238E27FC236}">
                <a16:creationId xmlns:a16="http://schemas.microsoft.com/office/drawing/2014/main" id="{83D8819D-309C-C4FB-7774-613D10D7B1C5}"/>
              </a:ext>
            </a:extLst>
          </p:cNvPr>
          <p:cNvSpPr txBox="1">
            <a:spLocks/>
          </p:cNvSpPr>
          <p:nvPr/>
        </p:nvSpPr>
        <p:spPr>
          <a:xfrm>
            <a:off x="12200726" y="8995049"/>
            <a:ext cx="4507270" cy="3266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marL="228554" indent="-228554">
              <a:lnSpc>
                <a:spcPct val="114000"/>
              </a:lnSpc>
            </a:pPr>
            <a:r>
              <a:rPr lang="en-US" sz="2800" kern="0" dirty="0">
                <a:latin typeface="+mj-lt"/>
              </a:rPr>
              <a:t>“Customers will benefit </a:t>
            </a:r>
            <a:br>
              <a:rPr lang="en-US" sz="2800" kern="0" dirty="0">
                <a:latin typeface="+mj-lt"/>
              </a:rPr>
            </a:br>
            <a:r>
              <a:rPr lang="en-US" sz="2800" kern="0" dirty="0">
                <a:latin typeface="+mj-lt"/>
              </a:rPr>
              <a:t>from a truly open and interoperable hybrid data platform that fuels the adoption of AI.” </a:t>
            </a:r>
          </a:p>
        </p:txBody>
      </p:sp>
      <p:sp>
        <p:nvSpPr>
          <p:cNvPr id="4" name="TextBox 3">
            <a:extLst>
              <a:ext uri="{FF2B5EF4-FFF2-40B4-BE49-F238E27FC236}">
                <a16:creationId xmlns:a16="http://schemas.microsoft.com/office/drawing/2014/main" id="{A90AB60F-0BEC-0A29-0C56-A5EDB1FA6034}"/>
              </a:ext>
            </a:extLst>
          </p:cNvPr>
          <p:cNvSpPr txBox="1"/>
          <p:nvPr/>
        </p:nvSpPr>
        <p:spPr>
          <a:xfrm>
            <a:off x="18307881" y="12050218"/>
            <a:ext cx="4950768" cy="9942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b">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2437912">
              <a:spcBef>
                <a:spcPts val="2900"/>
              </a:spcBef>
              <a:buSzPct val="100000"/>
            </a:pPr>
            <a:r>
              <a:rPr lang="en-US" sz="2000" dirty="0"/>
              <a:t>Ashish Baghel</a:t>
            </a:r>
            <a:br>
              <a:rPr lang="en-US" sz="2000" dirty="0"/>
            </a:br>
            <a:r>
              <a:rPr lang="en-US" sz="2000" dirty="0"/>
              <a:t>CEO and Founder</a:t>
            </a:r>
            <a:br>
              <a:rPr lang="en-US" sz="2000" dirty="0"/>
            </a:br>
            <a:r>
              <a:rPr lang="en-US" sz="2000" dirty="0"/>
              <a:t>NucleusTeq</a:t>
            </a:r>
          </a:p>
        </p:txBody>
      </p:sp>
      <p:sp>
        <p:nvSpPr>
          <p:cNvPr id="5" name="Text Placeholder 3">
            <a:extLst>
              <a:ext uri="{FF2B5EF4-FFF2-40B4-BE49-F238E27FC236}">
                <a16:creationId xmlns:a16="http://schemas.microsoft.com/office/drawing/2014/main" id="{51FFAD68-278A-9AD5-1643-E5552A409D48}"/>
              </a:ext>
            </a:extLst>
          </p:cNvPr>
          <p:cNvSpPr txBox="1">
            <a:spLocks/>
          </p:cNvSpPr>
          <p:nvPr/>
        </p:nvSpPr>
        <p:spPr>
          <a:xfrm>
            <a:off x="18307880" y="8995049"/>
            <a:ext cx="4997558" cy="30551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marL="177764" indent="-177764">
              <a:lnSpc>
                <a:spcPct val="114000"/>
              </a:lnSpc>
            </a:pPr>
            <a:r>
              <a:rPr lang="en-US" sz="2800" kern="0" dirty="0">
                <a:latin typeface="+mj-lt"/>
              </a:rPr>
              <a:t>“We believe watsonx.data </a:t>
            </a:r>
            <a:br>
              <a:rPr lang="en-US" sz="2800" kern="0" dirty="0">
                <a:latin typeface="+mj-lt"/>
              </a:rPr>
            </a:br>
            <a:r>
              <a:rPr lang="en-US" sz="2800" kern="0" dirty="0">
                <a:latin typeface="+mj-lt"/>
              </a:rPr>
              <a:t>will help enterprises lower storage costs, optimize compute, and ensure seamless data management.”</a:t>
            </a:r>
            <a:endParaRPr lang="en-US" sz="2800" dirty="0">
              <a:latin typeface="+mj-lt"/>
            </a:endParaRPr>
          </a:p>
        </p:txBody>
      </p:sp>
      <p:sp>
        <p:nvSpPr>
          <p:cNvPr id="6" name="TextBox 5">
            <a:extLst>
              <a:ext uri="{FF2B5EF4-FFF2-40B4-BE49-F238E27FC236}">
                <a16:creationId xmlns:a16="http://schemas.microsoft.com/office/drawing/2014/main" id="{CB8688CE-9BE3-37F6-7B89-9B28A615F16F}"/>
              </a:ext>
            </a:extLst>
          </p:cNvPr>
          <p:cNvSpPr txBox="1"/>
          <p:nvPr/>
        </p:nvSpPr>
        <p:spPr>
          <a:xfrm>
            <a:off x="17152821" y="-541796"/>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marL="444376" indent="-446660" defTabSz="2437912">
              <a:spcBef>
                <a:spcPts val="2900"/>
              </a:spcBef>
              <a:buSzPct val="100000"/>
              <a:buFontTx/>
              <a:buChar char="–"/>
            </a:pPr>
            <a:endParaRPr lang="en-US" sz="1800" kern="0" dirty="0">
              <a:solidFill>
                <a:srgbClr val="000000"/>
              </a:solidFill>
              <a:ea typeface="+mj-ea"/>
              <a:cs typeface="+mj-cs"/>
              <a:sym typeface="IBM Plex Sans Light"/>
            </a:endParaRPr>
          </a:p>
        </p:txBody>
      </p:sp>
      <p:cxnSp>
        <p:nvCxnSpPr>
          <p:cNvPr id="7" name="Straight Connector 6">
            <a:extLst>
              <a:ext uri="{FF2B5EF4-FFF2-40B4-BE49-F238E27FC236}">
                <a16:creationId xmlns:a16="http://schemas.microsoft.com/office/drawing/2014/main" id="{FFE45BDB-0937-F44F-0D8D-70E4C375221D}"/>
              </a:ext>
            </a:extLst>
          </p:cNvPr>
          <p:cNvCxnSpPr>
            <a:cxnSpLocks/>
          </p:cNvCxnSpPr>
          <p:nvPr/>
        </p:nvCxnSpPr>
        <p:spPr bwMode="auto">
          <a:xfrm>
            <a:off x="17715781" y="615831"/>
            <a:ext cx="0" cy="1256840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161AF67-923C-A7C9-4210-E5783A453ED0}"/>
              </a:ext>
            </a:extLst>
          </p:cNvPr>
          <p:cNvCxnSpPr>
            <a:cxnSpLocks/>
          </p:cNvCxnSpPr>
          <p:nvPr/>
        </p:nvCxnSpPr>
        <p:spPr bwMode="auto">
          <a:xfrm>
            <a:off x="11618913" y="6879262"/>
            <a:ext cx="11921202"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B220A187-DB54-6BA8-02B1-7E458A75EB2E}"/>
              </a:ext>
            </a:extLst>
          </p:cNvPr>
          <p:cNvSpPr txBox="1"/>
          <p:nvPr/>
        </p:nvSpPr>
        <p:spPr>
          <a:xfrm>
            <a:off x="12257803" y="5201967"/>
            <a:ext cx="4950768" cy="1102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b">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2437912">
              <a:spcBef>
                <a:spcPts val="2900"/>
              </a:spcBef>
              <a:buSzPct val="100000"/>
            </a:pPr>
            <a:r>
              <a:rPr lang="en-US" sz="2000" dirty="0"/>
              <a:t>Das Kamhout</a:t>
            </a:r>
            <a:br>
              <a:rPr lang="en-US" sz="2000" dirty="0"/>
            </a:br>
            <a:r>
              <a:rPr lang="en-US" sz="2000" dirty="0"/>
              <a:t>VP and Senior Principal Engineer</a:t>
            </a:r>
            <a:br>
              <a:rPr lang="en-US" sz="2000" dirty="0"/>
            </a:br>
            <a:r>
              <a:rPr lang="en-US" sz="2000" dirty="0"/>
              <a:t>Intel</a:t>
            </a:r>
          </a:p>
        </p:txBody>
      </p:sp>
      <p:sp>
        <p:nvSpPr>
          <p:cNvPr id="11" name="Text Placeholder 3">
            <a:extLst>
              <a:ext uri="{FF2B5EF4-FFF2-40B4-BE49-F238E27FC236}">
                <a16:creationId xmlns:a16="http://schemas.microsoft.com/office/drawing/2014/main" id="{92C35C02-B0D8-38AA-FAEC-7A8276CF7560}"/>
              </a:ext>
            </a:extLst>
          </p:cNvPr>
          <p:cNvSpPr txBox="1">
            <a:spLocks/>
          </p:cNvSpPr>
          <p:nvPr/>
        </p:nvSpPr>
        <p:spPr>
          <a:xfrm>
            <a:off x="12172916" y="2382256"/>
            <a:ext cx="4961052" cy="3139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marL="177764" indent="-177764">
              <a:lnSpc>
                <a:spcPct val="114000"/>
              </a:lnSpc>
            </a:pPr>
            <a:r>
              <a:rPr lang="en-US" sz="2800" kern="0" dirty="0">
                <a:latin typeface="+mj-lt"/>
              </a:rPr>
              <a:t>“We look forward to partnering with IBM to optimize the watsonx.data stack and contributing to the open-source community.”</a:t>
            </a:r>
            <a:endParaRPr lang="en-US" sz="2800" dirty="0">
              <a:latin typeface="+mj-lt"/>
            </a:endParaRPr>
          </a:p>
        </p:txBody>
      </p:sp>
      <p:sp>
        <p:nvSpPr>
          <p:cNvPr id="12" name="TextBox 11">
            <a:extLst>
              <a:ext uri="{FF2B5EF4-FFF2-40B4-BE49-F238E27FC236}">
                <a16:creationId xmlns:a16="http://schemas.microsoft.com/office/drawing/2014/main" id="{99D025AB-53B3-D7E5-0886-2971CD6F93F6}"/>
              </a:ext>
            </a:extLst>
          </p:cNvPr>
          <p:cNvSpPr txBox="1"/>
          <p:nvPr/>
        </p:nvSpPr>
        <p:spPr>
          <a:xfrm>
            <a:off x="18307881" y="5201966"/>
            <a:ext cx="4950768" cy="11023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b">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2437912">
              <a:spcBef>
                <a:spcPts val="2900"/>
              </a:spcBef>
              <a:buSzPct val="100000"/>
            </a:pPr>
            <a:r>
              <a:rPr lang="en-US" sz="2000" dirty="0"/>
              <a:t>Bahaa’ Awartany</a:t>
            </a:r>
            <a:br>
              <a:rPr lang="en-US" sz="2000" dirty="0"/>
            </a:br>
            <a:r>
              <a:rPr lang="en-US" sz="2000" dirty="0"/>
              <a:t>Chief Data Officer</a:t>
            </a:r>
            <a:br>
              <a:rPr lang="en-US" sz="2000" dirty="0"/>
            </a:br>
            <a:r>
              <a:rPr lang="en-US" sz="2000" dirty="0"/>
              <a:t>Capital Bank of Jordan</a:t>
            </a:r>
          </a:p>
        </p:txBody>
      </p:sp>
      <p:sp>
        <p:nvSpPr>
          <p:cNvPr id="13" name="Text Placeholder 3">
            <a:extLst>
              <a:ext uri="{FF2B5EF4-FFF2-40B4-BE49-F238E27FC236}">
                <a16:creationId xmlns:a16="http://schemas.microsoft.com/office/drawing/2014/main" id="{3192C58F-DAC7-9FE7-8044-8741F3BA548B}"/>
              </a:ext>
            </a:extLst>
          </p:cNvPr>
          <p:cNvSpPr txBox="1">
            <a:spLocks/>
          </p:cNvSpPr>
          <p:nvPr/>
        </p:nvSpPr>
        <p:spPr>
          <a:xfrm>
            <a:off x="18287999" y="2382255"/>
            <a:ext cx="4547935" cy="29277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marL="177764" indent="-177764">
              <a:lnSpc>
                <a:spcPct val="114000"/>
              </a:lnSpc>
            </a:pPr>
            <a:r>
              <a:rPr lang="en-US" sz="2800" kern="0" dirty="0">
                <a:latin typeface="+mj-lt"/>
              </a:rPr>
              <a:t>"We’re excited to see how watsonx can help us drive predictive analytics, identify fraud and optimize our marketing.”</a:t>
            </a:r>
            <a:endParaRPr lang="en-US" sz="2800" dirty="0">
              <a:latin typeface="+mj-lt"/>
            </a:endParaRPr>
          </a:p>
        </p:txBody>
      </p:sp>
      <p:pic>
        <p:nvPicPr>
          <p:cNvPr id="14" name="Picture 13" descr="A picture containing screenshot, black&#10;&#10;Description automatically generated">
            <a:extLst>
              <a:ext uri="{FF2B5EF4-FFF2-40B4-BE49-F238E27FC236}">
                <a16:creationId xmlns:a16="http://schemas.microsoft.com/office/drawing/2014/main" id="{FF8D84D3-44D9-B990-9CE0-12943A021CC7}"/>
              </a:ext>
            </a:extLst>
          </p:cNvPr>
          <p:cNvPicPr>
            <a:picLocks noChangeAspect="1"/>
          </p:cNvPicPr>
          <p:nvPr/>
        </p:nvPicPr>
        <p:blipFill>
          <a:blip r:embed="rId3"/>
          <a:stretch>
            <a:fillRect/>
          </a:stretch>
        </p:blipFill>
        <p:spPr>
          <a:xfrm>
            <a:off x="12193587" y="872885"/>
            <a:ext cx="2012888" cy="782789"/>
          </a:xfrm>
          <a:prstGeom prst="rect">
            <a:avLst/>
          </a:prstGeom>
        </p:spPr>
      </p:pic>
      <p:pic>
        <p:nvPicPr>
          <p:cNvPr id="15" name="Picture 14" descr="A picture containing font, graphics, screenshot, black&#10;&#10;Description automatically generated">
            <a:extLst>
              <a:ext uri="{FF2B5EF4-FFF2-40B4-BE49-F238E27FC236}">
                <a16:creationId xmlns:a16="http://schemas.microsoft.com/office/drawing/2014/main" id="{32330C15-BAEF-C865-AC3B-95DBFBE46E7F}"/>
              </a:ext>
            </a:extLst>
          </p:cNvPr>
          <p:cNvPicPr>
            <a:picLocks noChangeAspect="1"/>
          </p:cNvPicPr>
          <p:nvPr/>
        </p:nvPicPr>
        <p:blipFill>
          <a:blip r:embed="rId4"/>
          <a:stretch>
            <a:fillRect/>
          </a:stretch>
        </p:blipFill>
        <p:spPr>
          <a:xfrm>
            <a:off x="17865284" y="98493"/>
            <a:ext cx="3369549" cy="2383926"/>
          </a:xfrm>
          <a:prstGeom prst="rect">
            <a:avLst/>
          </a:prstGeom>
        </p:spPr>
      </p:pic>
      <p:pic>
        <p:nvPicPr>
          <p:cNvPr id="16" name="Picture 15" descr="A blue text on a black background&#10;&#10;Description automatically generated with low confidence">
            <a:extLst>
              <a:ext uri="{FF2B5EF4-FFF2-40B4-BE49-F238E27FC236}">
                <a16:creationId xmlns:a16="http://schemas.microsoft.com/office/drawing/2014/main" id="{3FDF9099-DD1D-A4E6-6449-0C76A1856CD0}"/>
              </a:ext>
            </a:extLst>
          </p:cNvPr>
          <p:cNvPicPr>
            <a:picLocks noChangeAspect="1"/>
          </p:cNvPicPr>
          <p:nvPr/>
        </p:nvPicPr>
        <p:blipFill>
          <a:blip r:embed="rId5"/>
          <a:stretch>
            <a:fillRect/>
          </a:stretch>
        </p:blipFill>
        <p:spPr>
          <a:xfrm>
            <a:off x="18307881" y="7782866"/>
            <a:ext cx="3744604" cy="596275"/>
          </a:xfrm>
          <a:prstGeom prst="rect">
            <a:avLst/>
          </a:prstGeom>
        </p:spPr>
      </p:pic>
      <p:pic>
        <p:nvPicPr>
          <p:cNvPr id="17" name="Graphic 16">
            <a:extLst>
              <a:ext uri="{FF2B5EF4-FFF2-40B4-BE49-F238E27FC236}">
                <a16:creationId xmlns:a16="http://schemas.microsoft.com/office/drawing/2014/main" id="{5595BF4A-3DEB-67FF-55F4-48B5CE806F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257803" y="7873539"/>
            <a:ext cx="3697817" cy="451134"/>
          </a:xfrm>
          <a:prstGeom prst="rect">
            <a:avLst/>
          </a:prstGeom>
        </p:spPr>
      </p:pic>
      <p:cxnSp>
        <p:nvCxnSpPr>
          <p:cNvPr id="18" name="Straight Connector 17">
            <a:extLst>
              <a:ext uri="{FF2B5EF4-FFF2-40B4-BE49-F238E27FC236}">
                <a16:creationId xmlns:a16="http://schemas.microsoft.com/office/drawing/2014/main" id="{549A1B0A-91FC-D57D-4056-E75778579D7A}"/>
              </a:ext>
            </a:extLst>
          </p:cNvPr>
          <p:cNvCxnSpPr>
            <a:cxnSpLocks/>
          </p:cNvCxnSpPr>
          <p:nvPr/>
        </p:nvCxnSpPr>
        <p:spPr bwMode="auto">
          <a:xfrm>
            <a:off x="11612431" y="615831"/>
            <a:ext cx="6482" cy="1256840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Title 2">
            <a:extLst>
              <a:ext uri="{FF2B5EF4-FFF2-40B4-BE49-F238E27FC236}">
                <a16:creationId xmlns:a16="http://schemas.microsoft.com/office/drawing/2014/main" id="{0831F0E0-A01A-EBE9-371A-E0A79C40C56C}"/>
              </a:ext>
            </a:extLst>
          </p:cNvPr>
          <p:cNvSpPr txBox="1">
            <a:spLocks/>
          </p:cNvSpPr>
          <p:nvPr/>
        </p:nvSpPr>
        <p:spPr>
          <a:xfrm>
            <a:off x="577850" y="577850"/>
            <a:ext cx="5372587" cy="674480"/>
          </a:xfrm>
          <a:prstGeom prst="rect">
            <a:avLst/>
          </a:prstGeom>
        </p:spPr>
        <p:txBody>
          <a:bodyPr vert="horz" lIns="0" tIns="0" rIns="0" bIns="0" rtlCol="0" anchor="t">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1523940"/>
            <a:r>
              <a:rPr lang="en-US" sz="2800" b="1" kern="0" dirty="0">
                <a:solidFill>
                  <a:schemeClr val="tx1"/>
                </a:solidFill>
                <a:latin typeface="+mj-lt"/>
              </a:rPr>
              <a:t>What IBM offers</a:t>
            </a:r>
          </a:p>
        </p:txBody>
      </p:sp>
    </p:spTree>
    <p:extLst>
      <p:ext uri="{BB962C8B-B14F-4D97-AF65-F5344CB8AC3E}">
        <p14:creationId xmlns:p14="http://schemas.microsoft.com/office/powerpoint/2010/main" val="114579468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diagram of a diagram of a diagram of a diagram of a diagram of a diagram of a diagram of a diagram of a diagram of a diagram of a diagram of a diagram of&#10;&#10;Description automatically generated with medium confidence">
            <a:extLst>
              <a:ext uri="{FF2B5EF4-FFF2-40B4-BE49-F238E27FC236}">
                <a16:creationId xmlns:a16="http://schemas.microsoft.com/office/drawing/2014/main" id="{6276F899-5974-F0D5-8FA1-1026830242C9}"/>
              </a:ext>
            </a:extLst>
          </p:cNvPr>
          <p:cNvPicPr>
            <a:picLocks noChangeAspect="1"/>
          </p:cNvPicPr>
          <p:nvPr/>
        </p:nvPicPr>
        <p:blipFill>
          <a:blip r:embed="rId3"/>
          <a:stretch>
            <a:fillRect/>
          </a:stretch>
        </p:blipFill>
        <p:spPr>
          <a:xfrm>
            <a:off x="0" y="0"/>
            <a:ext cx="24384000" cy="13716000"/>
          </a:xfrm>
          <a:prstGeom prst="rect">
            <a:avLst/>
          </a:prstGeom>
        </p:spPr>
      </p:pic>
      <p:sp>
        <p:nvSpPr>
          <p:cNvPr id="2" name="TextBox 1">
            <a:extLst>
              <a:ext uri="{FF2B5EF4-FFF2-40B4-BE49-F238E27FC236}">
                <a16:creationId xmlns:a16="http://schemas.microsoft.com/office/drawing/2014/main" id="{01089B9E-6512-CDBB-F2D3-A0E897A6E662}"/>
              </a:ext>
            </a:extLst>
          </p:cNvPr>
          <p:cNvSpPr txBox="1"/>
          <p:nvPr/>
        </p:nvSpPr>
        <p:spPr>
          <a:xfrm>
            <a:off x="5280574" y="9209313"/>
            <a:ext cx="2428102" cy="4898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4876800">
              <a:spcBef>
                <a:spcPts val="5800"/>
              </a:spcBef>
              <a:buSzPct val="100000"/>
            </a:pPr>
            <a:r>
              <a:rPr lang="en-US" sz="2000" kern="0" dirty="0">
                <a:solidFill>
                  <a:schemeClr val="accent1"/>
                </a:solidFill>
                <a:ea typeface="+mj-ea"/>
                <a:cs typeface="+mj-cs"/>
                <a:sym typeface="IBM Plex Sans Light"/>
              </a:rPr>
              <a:t>Train</a:t>
            </a:r>
          </a:p>
        </p:txBody>
      </p:sp>
      <p:sp>
        <p:nvSpPr>
          <p:cNvPr id="3" name="TextBox 2">
            <a:extLst>
              <a:ext uri="{FF2B5EF4-FFF2-40B4-BE49-F238E27FC236}">
                <a16:creationId xmlns:a16="http://schemas.microsoft.com/office/drawing/2014/main" id="{752F3717-C692-17D4-FEE7-DCB2FFECEA50}"/>
              </a:ext>
            </a:extLst>
          </p:cNvPr>
          <p:cNvSpPr txBox="1"/>
          <p:nvPr/>
        </p:nvSpPr>
        <p:spPr>
          <a:xfrm>
            <a:off x="6690572" y="10069285"/>
            <a:ext cx="2428102" cy="4898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4876800">
              <a:spcBef>
                <a:spcPts val="5800"/>
              </a:spcBef>
              <a:buSzPct val="100000"/>
            </a:pPr>
            <a:r>
              <a:rPr lang="en-US" sz="2000" kern="0" dirty="0">
                <a:solidFill>
                  <a:schemeClr val="accent1"/>
                </a:solidFill>
                <a:ea typeface="+mj-ea"/>
                <a:cs typeface="+mj-cs"/>
                <a:sym typeface="IBM Plex Sans Light"/>
              </a:rPr>
              <a:t>Validate</a:t>
            </a:r>
          </a:p>
        </p:txBody>
      </p:sp>
      <p:sp>
        <p:nvSpPr>
          <p:cNvPr id="5" name="TextBox 4">
            <a:extLst>
              <a:ext uri="{FF2B5EF4-FFF2-40B4-BE49-F238E27FC236}">
                <a16:creationId xmlns:a16="http://schemas.microsoft.com/office/drawing/2014/main" id="{36077D32-4224-0ED5-F9A5-DD62C519BD5B}"/>
              </a:ext>
            </a:extLst>
          </p:cNvPr>
          <p:cNvSpPr txBox="1"/>
          <p:nvPr/>
        </p:nvSpPr>
        <p:spPr>
          <a:xfrm>
            <a:off x="8100570" y="10896599"/>
            <a:ext cx="2428102" cy="4898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4876800">
              <a:spcBef>
                <a:spcPts val="5800"/>
              </a:spcBef>
              <a:buSzPct val="100000"/>
            </a:pPr>
            <a:r>
              <a:rPr lang="en-US" sz="2000" kern="0" dirty="0">
                <a:solidFill>
                  <a:schemeClr val="accent1"/>
                </a:solidFill>
                <a:ea typeface="+mj-ea"/>
                <a:cs typeface="+mj-cs"/>
                <a:sym typeface="IBM Plex Sans Light"/>
              </a:rPr>
              <a:t>Tune</a:t>
            </a:r>
          </a:p>
        </p:txBody>
      </p:sp>
      <p:sp>
        <p:nvSpPr>
          <p:cNvPr id="6" name="TextBox 5">
            <a:extLst>
              <a:ext uri="{FF2B5EF4-FFF2-40B4-BE49-F238E27FC236}">
                <a16:creationId xmlns:a16="http://schemas.microsoft.com/office/drawing/2014/main" id="{E1D6D49F-AC3D-11DE-76D1-D9019A84E30B}"/>
              </a:ext>
            </a:extLst>
          </p:cNvPr>
          <p:cNvSpPr txBox="1"/>
          <p:nvPr/>
        </p:nvSpPr>
        <p:spPr>
          <a:xfrm>
            <a:off x="9543224" y="11767455"/>
            <a:ext cx="2428102" cy="4898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4876800">
              <a:spcBef>
                <a:spcPts val="5800"/>
              </a:spcBef>
              <a:buSzPct val="100000"/>
            </a:pPr>
            <a:r>
              <a:rPr lang="en-US" sz="2000" kern="0" dirty="0">
                <a:solidFill>
                  <a:schemeClr val="accent1"/>
                </a:solidFill>
                <a:ea typeface="+mj-ea"/>
                <a:cs typeface="+mj-cs"/>
                <a:sym typeface="IBM Plex Sans Light"/>
              </a:rPr>
              <a:t>Deploy</a:t>
            </a:r>
          </a:p>
        </p:txBody>
      </p:sp>
      <p:sp>
        <p:nvSpPr>
          <p:cNvPr id="9" name="Title 2">
            <a:extLst>
              <a:ext uri="{FF2B5EF4-FFF2-40B4-BE49-F238E27FC236}">
                <a16:creationId xmlns:a16="http://schemas.microsoft.com/office/drawing/2014/main" id="{58100235-279F-DAE6-4AD8-0228DEF82C0B}"/>
              </a:ext>
            </a:extLst>
          </p:cNvPr>
          <p:cNvSpPr txBox="1">
            <a:spLocks/>
          </p:cNvSpPr>
          <p:nvPr/>
        </p:nvSpPr>
        <p:spPr>
          <a:xfrm>
            <a:off x="609621" y="1771000"/>
            <a:ext cx="6825895" cy="2199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nSpc>
                <a:spcPct val="100000"/>
              </a:lnSpc>
            </a:pPr>
            <a:r>
              <a:rPr lang="en-US" sz="4800" b="1" dirty="0">
                <a:latin typeface="IBM Plex Sans SmBld" panose="020B0703050203000203" pitchFamily="34" charset="0"/>
              </a:rPr>
              <a:t>watson</a:t>
            </a:r>
            <a:r>
              <a:rPr lang="en-US" sz="4800" b="1" dirty="0">
                <a:solidFill>
                  <a:schemeClr val="accent1"/>
                </a:solidFill>
                <a:latin typeface="IBM Plex Sans SmBld" panose="020B0703050203000203" pitchFamily="34" charset="0"/>
              </a:rPr>
              <a:t>x</a:t>
            </a:r>
            <a:r>
              <a:rPr lang="en-US" sz="4800" b="1" dirty="0">
                <a:latin typeface="IBM Plex Sans SmBld" panose="020B0703050203000203" pitchFamily="34" charset="0"/>
              </a:rPr>
              <a:t>.governance</a:t>
            </a:r>
            <a:r>
              <a:rPr lang="en-US" sz="4400" dirty="0">
                <a:latin typeface="+mj-lt"/>
              </a:rPr>
              <a:t>: Governed by responsible, transparent, and explainable workflows</a:t>
            </a:r>
            <a:endParaRPr lang="en-US" sz="4400" kern="0" dirty="0">
              <a:latin typeface="IBM Plex Sans Light" panose="020B0403050203000203" pitchFamily="34" charset="0"/>
            </a:endParaRPr>
          </a:p>
        </p:txBody>
      </p:sp>
      <p:sp>
        <p:nvSpPr>
          <p:cNvPr id="7" name="Title 2">
            <a:extLst>
              <a:ext uri="{FF2B5EF4-FFF2-40B4-BE49-F238E27FC236}">
                <a16:creationId xmlns:a16="http://schemas.microsoft.com/office/drawing/2014/main" id="{BB1EF10B-28AA-0457-810C-5CBE4F23129F}"/>
              </a:ext>
            </a:extLst>
          </p:cNvPr>
          <p:cNvSpPr txBox="1">
            <a:spLocks/>
          </p:cNvSpPr>
          <p:nvPr/>
        </p:nvSpPr>
        <p:spPr>
          <a:xfrm>
            <a:off x="577850" y="577850"/>
            <a:ext cx="5372587" cy="674480"/>
          </a:xfrm>
          <a:prstGeom prst="rect">
            <a:avLst/>
          </a:prstGeom>
        </p:spPr>
        <p:txBody>
          <a:bodyPr vert="horz" lIns="0" tIns="0" rIns="0" bIns="0" rtlCol="0" anchor="t">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defTabSz="1523940"/>
            <a:r>
              <a:rPr lang="en-US" sz="2800" b="1" kern="0" dirty="0">
                <a:solidFill>
                  <a:schemeClr val="tx1"/>
                </a:solidFill>
                <a:latin typeface="+mj-lt"/>
              </a:rPr>
              <a:t>What IBM offers</a:t>
            </a:r>
          </a:p>
        </p:txBody>
      </p:sp>
    </p:spTree>
    <p:extLst>
      <p:ext uri="{BB962C8B-B14F-4D97-AF65-F5344CB8AC3E}">
        <p14:creationId xmlns:p14="http://schemas.microsoft.com/office/powerpoint/2010/main" val="12825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3C542519-E120-1E22-8DC0-77A7A350AFBE}"/>
              </a:ext>
            </a:extLst>
          </p:cNvPr>
          <p:cNvSpPr txBox="1">
            <a:spLocks/>
          </p:cNvSpPr>
          <p:nvPr/>
        </p:nvSpPr>
        <p:spPr>
          <a:xfrm>
            <a:off x="576073" y="577850"/>
            <a:ext cx="5519928" cy="484458"/>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j-lt"/>
              </a:rPr>
              <a:t>What IBM offers</a:t>
            </a:r>
          </a:p>
        </p:txBody>
      </p:sp>
      <p:sp>
        <p:nvSpPr>
          <p:cNvPr id="10" name="Title 2">
            <a:extLst>
              <a:ext uri="{FF2B5EF4-FFF2-40B4-BE49-F238E27FC236}">
                <a16:creationId xmlns:a16="http://schemas.microsoft.com/office/drawing/2014/main" id="{86A7267E-D39D-E68F-6475-068BC6C29723}"/>
              </a:ext>
            </a:extLst>
          </p:cNvPr>
          <p:cNvSpPr txBox="1">
            <a:spLocks/>
          </p:cNvSpPr>
          <p:nvPr/>
        </p:nvSpPr>
        <p:spPr>
          <a:xfrm>
            <a:off x="577850" y="1714500"/>
            <a:ext cx="23036530" cy="1543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000000"/>
                </a:solidFill>
                <a:effectLst/>
                <a:uLnTx/>
                <a:uFillTx/>
                <a:latin typeface="IBM Plex Sans SmBld" panose="020B0703050203000203" pitchFamily="34" charset="0"/>
                <a:ea typeface="+mn-ea"/>
                <a:cs typeface="+mn-cs"/>
                <a:sym typeface="IBM Plex Sans Light"/>
              </a:rPr>
              <a:t>watson</a:t>
            </a:r>
            <a:r>
              <a:rPr kumimoji="0" lang="en-US" sz="4800" b="1" i="0" u="none" strike="noStrike" kern="0" cap="none" spc="0" normalizeH="0" baseline="0" noProof="0" dirty="0">
                <a:ln>
                  <a:noFill/>
                </a:ln>
                <a:solidFill>
                  <a:srgbClr val="0F62FE"/>
                </a:solidFill>
                <a:effectLst/>
                <a:uLnTx/>
                <a:uFillTx/>
                <a:latin typeface="IBM Plex Sans SmBld" panose="020B0703050203000203" pitchFamily="34" charset="0"/>
                <a:ea typeface="+mn-ea"/>
                <a:cs typeface="+mn-cs"/>
                <a:sym typeface="IBM Plex Sans Light"/>
              </a:rPr>
              <a:t>x</a:t>
            </a:r>
            <a:r>
              <a:rPr kumimoji="0" lang="en-US" sz="4800" b="1" i="0" u="none" strike="noStrike" kern="1200" cap="none" spc="0" normalizeH="0" baseline="0" noProof="0" dirty="0">
                <a:ln>
                  <a:noFill/>
                </a:ln>
                <a:solidFill>
                  <a:srgbClr val="000000"/>
                </a:solidFill>
                <a:effectLst/>
                <a:uLnTx/>
                <a:uFillTx/>
                <a:latin typeface="IBM Plex Sans SmBld" panose="020B0703050203000203" pitchFamily="34" charset="0"/>
                <a:ea typeface="+mn-ea"/>
                <a:cs typeface="+mn-cs"/>
                <a:sym typeface="IBM Plex Sans Light"/>
              </a:rPr>
              <a:t>.governance </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000000"/>
                </a:solidFill>
                <a:effectLst/>
                <a:uLnTx/>
                <a:uFillTx/>
                <a:ea typeface="+mn-ea"/>
                <a:cs typeface="+mn-cs"/>
                <a:sym typeface="IBM Plex Sans Light"/>
              </a:rPr>
              <a:t>Trusted:</a:t>
            </a:r>
            <a:r>
              <a:rPr kumimoji="0" lang="en-US" sz="4400" b="1" i="0" u="none" strike="noStrike" kern="0" cap="none" spc="0" normalizeH="0" baseline="0" noProof="0" dirty="0">
                <a:ln>
                  <a:noFill/>
                </a:ln>
                <a:solidFill>
                  <a:srgbClr val="000000"/>
                </a:solidFill>
                <a:effectLst/>
                <a:uLnTx/>
                <a:uFillTx/>
                <a:ea typeface="+mn-ea"/>
                <a:cs typeface="+mn-cs"/>
                <a:sym typeface="IBM Plex Sans Light"/>
              </a:rPr>
              <a:t> </a:t>
            </a:r>
            <a:r>
              <a:rPr kumimoji="0" lang="en-US" sz="4400" b="0" i="0" u="none" strike="noStrike" kern="0" cap="none" spc="0" normalizeH="0" baseline="0" noProof="0" dirty="0">
                <a:ln>
                  <a:noFill/>
                </a:ln>
                <a:solidFill>
                  <a:srgbClr val="000000"/>
                </a:solidFill>
                <a:effectLst/>
                <a:uLnTx/>
                <a:uFillTx/>
                <a:ea typeface="+mn-ea"/>
                <a:cs typeface="+mn-cs"/>
                <a:sym typeface="IBM Plex Sans Light"/>
              </a:rPr>
              <a:t>Accelerate responsible, transparent, and explainable AI workflows</a:t>
            </a:r>
          </a:p>
        </p:txBody>
      </p:sp>
      <p:pic>
        <p:nvPicPr>
          <p:cNvPr id="6" name="Picture 5" descr="A screenshot of a dashboard&#10;&#10;Description automatically generated">
            <a:extLst>
              <a:ext uri="{FF2B5EF4-FFF2-40B4-BE49-F238E27FC236}">
                <a16:creationId xmlns:a16="http://schemas.microsoft.com/office/drawing/2014/main" id="{39C075B6-5FAF-8A9D-05FC-4BBA13D92829}"/>
              </a:ext>
            </a:extLst>
          </p:cNvPr>
          <p:cNvPicPr>
            <a:picLocks noChangeAspect="1"/>
          </p:cNvPicPr>
          <p:nvPr/>
        </p:nvPicPr>
        <p:blipFill rotWithShape="1">
          <a:blip r:embed="rId3"/>
          <a:srcRect l="-1375" t="12719" r="-301" b="13564"/>
          <a:stretch/>
        </p:blipFill>
        <p:spPr>
          <a:xfrm>
            <a:off x="582613" y="3088758"/>
            <a:ext cx="13570710" cy="9833999"/>
          </a:xfrm>
          <a:prstGeom prst="rect">
            <a:avLst/>
          </a:prstGeom>
        </p:spPr>
      </p:pic>
      <p:sp>
        <p:nvSpPr>
          <p:cNvPr id="2" name="Text Placeholder 2">
            <a:extLst>
              <a:ext uri="{FF2B5EF4-FFF2-40B4-BE49-F238E27FC236}">
                <a16:creationId xmlns:a16="http://schemas.microsoft.com/office/drawing/2014/main" id="{09E83763-4094-5C33-FE47-A2F03DC35D5A}"/>
              </a:ext>
            </a:extLst>
          </p:cNvPr>
          <p:cNvSpPr txBox="1">
            <a:spLocks/>
          </p:cNvSpPr>
          <p:nvPr/>
        </p:nvSpPr>
        <p:spPr>
          <a:xfrm>
            <a:off x="15236190" y="4192297"/>
            <a:ext cx="8378190" cy="8333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IBM Plex Sans Light" panose="020B0403050203000203" pitchFamily="34" charset="0"/>
                <a:ea typeface="Calibri" panose="020F0502020204030204" pitchFamily="34" charset="0"/>
                <a:cs typeface="Times New Roman" panose="02020603050405020304" pitchFamily="18" charset="0"/>
                <a:sym typeface="IBM Plex Sans Light"/>
              </a:rPr>
              <a:t>A toolkit for AI governance to:</a:t>
            </a:r>
          </a:p>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00000"/>
              </a:solidFill>
              <a:effectLst/>
              <a:uLnTx/>
              <a:uFillTx/>
              <a:latin typeface="IBM Plex Sans Light" panose="020B0403050203000203" pitchFamily="34" charset="0"/>
              <a:ea typeface="Calibri" panose="020F0502020204030204" pitchFamily="34" charset="0"/>
              <a:cs typeface="Times New Roman" panose="02020603050405020304" pitchFamily="18" charset="0"/>
              <a:sym typeface="IBM Plex Sans Light"/>
            </a:endParaRPr>
          </a:p>
          <a:p>
            <a:pPr marL="571500" marR="0" lvl="0" indent="-571500" algn="l" defTabSz="18288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Times New Roman" panose="02020603050405020304" pitchFamily="18" charset="0"/>
                <a:sym typeface="IBM Plex Sans Light"/>
              </a:rPr>
              <a:t>Manage AI to meet upcoming safety and transparency regulations and policies worldwide – a “nutrition label” for AI to </a:t>
            </a:r>
            <a:r>
              <a:rPr kumimoji="0" lang="en-US" b="1"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Times New Roman" panose="02020603050405020304" pitchFamily="18" charset="0"/>
                <a:sym typeface="IBM Plex Sans Light"/>
              </a:rPr>
              <a:t>respond to growing </a:t>
            </a:r>
            <a:br>
              <a:rPr kumimoji="0" lang="en-US" b="1"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Times New Roman" panose="02020603050405020304" pitchFamily="18" charset="0"/>
                <a:sym typeface="IBM Plex Sans Light"/>
              </a:rPr>
            </a:br>
            <a:r>
              <a:rPr kumimoji="0" lang="en-US" b="1"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Times New Roman" panose="02020603050405020304" pitchFamily="18" charset="0"/>
                <a:sym typeface="IBM Plex Sans Light"/>
              </a:rPr>
              <a:t>AI regulations</a:t>
            </a:r>
          </a:p>
          <a:p>
            <a:pPr marL="0" marR="0" lvl="0" indent="0" algn="l" defTabSz="1828800" rtl="0" eaLnBrk="1" fontAlgn="auto" latinLnBrk="0" hangingPunct="1">
              <a:lnSpc>
                <a:spcPct val="100000"/>
              </a:lnSpc>
              <a:spcBef>
                <a:spcPts val="80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Times New Roman" panose="02020603050405020304" pitchFamily="18" charset="0"/>
              <a:sym typeface="IBM Plex Sans Light"/>
            </a:endParaRPr>
          </a:p>
          <a:p>
            <a:pPr marL="571500" marR="0" lvl="0" indent="-571500" algn="l" defTabSz="18288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Times New Roman" panose="02020603050405020304" pitchFamily="18" charset="0"/>
                <a:sym typeface="IBM Plex Sans Light"/>
              </a:rPr>
              <a:t>Proactively detect and mitigate risk, monitoring </a:t>
            </a:r>
            <a:br>
              <a:rPr kumimoji="0" lang="en-US"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Times New Roman" panose="02020603050405020304" pitchFamily="18" charset="0"/>
                <a:sym typeface="IBM Plex Sans Light"/>
              </a:rPr>
            </a:br>
            <a:r>
              <a:rPr kumimoji="0" lang="en-US"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Times New Roman" panose="02020603050405020304" pitchFamily="18" charset="0"/>
                <a:sym typeface="IBM Plex Sans Light"/>
              </a:rPr>
              <a:t>for fairness, bias, drift, and new LLM metrics to </a:t>
            </a:r>
            <a:br>
              <a:rPr kumimoji="0" lang="en-US"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Times New Roman" panose="02020603050405020304" pitchFamily="18" charset="0"/>
                <a:sym typeface="IBM Plex Sans Light"/>
              </a:rPr>
            </a:br>
            <a:r>
              <a:rPr kumimoji="0" lang="en-US" b="1"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Times New Roman" panose="02020603050405020304" pitchFamily="18" charset="0"/>
                <a:sym typeface="IBM Plex Sans Light"/>
              </a:rPr>
              <a:t>manage risk and reputation</a:t>
            </a:r>
          </a:p>
          <a:p>
            <a:pPr marL="0" marR="0" lvl="0" indent="0" algn="l" defTabSz="1828800" rtl="0" eaLnBrk="1" fontAlgn="auto" latinLnBrk="0" hangingPunct="1">
              <a:lnSpc>
                <a:spcPct val="100000"/>
              </a:lnSpc>
              <a:spcBef>
                <a:spcPts val="800"/>
              </a:spcBef>
              <a:spcAft>
                <a:spcPts val="0"/>
              </a:spcAft>
              <a:buClrTx/>
              <a:buSzTx/>
              <a:buFontTx/>
              <a:buNone/>
              <a:tabLst/>
              <a:defRPr/>
            </a:pPr>
            <a:endParaRPr kumimoji="0" lang="en-US"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Times New Roman" panose="02020603050405020304" pitchFamily="18" charset="0"/>
              <a:sym typeface="IBM Plex Sans Light"/>
            </a:endParaRPr>
          </a:p>
          <a:p>
            <a:pPr marL="571500" marR="0" lvl="0" indent="-571500" algn="l" defTabSz="18288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Times New Roman" panose="02020603050405020304" pitchFamily="18" charset="0"/>
                <a:sym typeface="IBM Plex Sans Light"/>
              </a:rPr>
              <a:t>Manage, monitor, and govern AI models from IBM, open-source communities, and other model providers to </a:t>
            </a:r>
            <a:r>
              <a:rPr kumimoji="0" lang="en-US" b="1"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Times New Roman" panose="02020603050405020304" pitchFamily="18" charset="0"/>
                <a:sym typeface="IBM Plex Sans Light"/>
              </a:rPr>
              <a:t>confidentially operationalize AI</a:t>
            </a:r>
          </a:p>
          <a:p>
            <a:pPr marL="571500" marR="0" lvl="0" indent="-571500" algn="l" defTabSz="1828800" rtl="0" eaLnBrk="1" fontAlgn="auto" latinLnBrk="0" hangingPunct="1">
              <a:lnSpc>
                <a:spcPct val="100000"/>
              </a:lnSpc>
              <a:spcBef>
                <a:spcPts val="800"/>
              </a:spcBef>
              <a:spcAft>
                <a:spcPts val="0"/>
              </a:spcAft>
              <a:buClrTx/>
              <a:buSzTx/>
              <a:buFont typeface="Arial" panose="020B0604020202020204" pitchFamily="34" charset="0"/>
              <a:buChar char="•"/>
              <a:tabLst/>
              <a:defRPr/>
            </a:pPr>
            <a:endParaRPr kumimoji="0" lang="en-US" b="1"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Times New Roman" panose="02020603050405020304" pitchFamily="18" charset="0"/>
              <a:sym typeface="IBM Plex Sans Light"/>
            </a:endParaRPr>
          </a:p>
          <a:p>
            <a:pPr marL="571500" indent="-571500" defTabSz="1828800">
              <a:lnSpc>
                <a:spcPct val="100000"/>
              </a:lnSpc>
              <a:spcBef>
                <a:spcPts val="800"/>
              </a:spcBef>
              <a:buFont typeface="Arial" panose="020B0604020202020204" pitchFamily="34" charset="0"/>
              <a:buChar char="•"/>
              <a:defRPr/>
            </a:pPr>
            <a:r>
              <a:rPr lang="en-US" kern="0" dirty="0">
                <a:solidFill>
                  <a:srgbClr val="000000"/>
                </a:solidFill>
                <a:latin typeface="IBM Plex Sans Light" panose="020B0403050203000203" pitchFamily="34" charset="0"/>
                <a:cs typeface="Times New Roman" panose="02020603050405020304" pitchFamily="18" charset="0"/>
              </a:rPr>
              <a:t>Govern proprietary and third-party models across hybrid and multi-cloud environments</a:t>
            </a:r>
            <a:endParaRPr kumimoji="0" lang="en-US" sz="36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Times New Roman" panose="02020603050405020304" pitchFamily="18" charset="0"/>
              <a:sym typeface="IBM Plex Sans Light"/>
            </a:endParaRPr>
          </a:p>
        </p:txBody>
      </p:sp>
    </p:spTree>
    <p:extLst>
      <p:ext uri="{BB962C8B-B14F-4D97-AF65-F5344CB8AC3E}">
        <p14:creationId xmlns:p14="http://schemas.microsoft.com/office/powerpoint/2010/main" val="274917453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42B8DA-496A-A3E3-A736-6EE077EA73C4}"/>
              </a:ext>
            </a:extLst>
          </p:cNvPr>
          <p:cNvSpPr/>
          <p:nvPr/>
        </p:nvSpPr>
        <p:spPr bwMode="auto">
          <a:xfrm>
            <a:off x="1588" y="893"/>
            <a:ext cx="6248922" cy="13695397"/>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dirty="0">
              <a:solidFill>
                <a:schemeClr val="bg1"/>
              </a:solidFill>
            </a:endParaRPr>
          </a:p>
        </p:txBody>
      </p:sp>
      <p:sp>
        <p:nvSpPr>
          <p:cNvPr id="6" name="Text Placeholder 5">
            <a:extLst>
              <a:ext uri="{FF2B5EF4-FFF2-40B4-BE49-F238E27FC236}">
                <a16:creationId xmlns:a16="http://schemas.microsoft.com/office/drawing/2014/main" id="{AB819720-AA86-7CCD-BC56-A2B20DE23EF9}"/>
              </a:ext>
            </a:extLst>
          </p:cNvPr>
          <p:cNvSpPr txBox="1">
            <a:spLocks/>
          </p:cNvSpPr>
          <p:nvPr/>
        </p:nvSpPr>
        <p:spPr>
          <a:xfrm>
            <a:off x="6625124" y="2534592"/>
            <a:ext cx="5056575" cy="1131680"/>
          </a:xfrm>
          <a:prstGeom prst="rect">
            <a:avLst/>
          </a:prstGeom>
        </p:spPr>
        <p:txBody>
          <a:bodyPr lIns="91440" tIns="45720" rIns="91440" bIns="45720" anchor="t"/>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b="1" kern="0" dirty="0">
                <a:latin typeface="IBM Plex Sans SmBld" panose="020B0703050203000203" pitchFamily="34" charset="0"/>
              </a:rPr>
              <a:t>watson</a:t>
            </a:r>
            <a:r>
              <a:rPr lang="en-US" b="1" kern="0" dirty="0">
                <a:solidFill>
                  <a:srgbClr val="0F62FE"/>
                </a:solidFill>
                <a:latin typeface="IBM Plex Sans SmBld" panose="020B0703050203000203" pitchFamily="34" charset="0"/>
              </a:rPr>
              <a:t>x</a:t>
            </a:r>
            <a:r>
              <a:rPr lang="en-US" b="1" kern="0" dirty="0">
                <a:solidFill>
                  <a:srgbClr val="0F62FE"/>
                </a:solidFill>
                <a:latin typeface="IBM Plex Sans SmBld"/>
              </a:rPr>
              <a:t> </a:t>
            </a:r>
            <a:r>
              <a:rPr lang="en-US" kern="0" dirty="0">
                <a:latin typeface="IBM Plex Sans"/>
              </a:rPr>
              <a:t>Orchestrate</a:t>
            </a:r>
          </a:p>
          <a:p>
            <a:pPr>
              <a:spcBef>
                <a:spcPts val="1332"/>
              </a:spcBef>
            </a:pPr>
            <a:endParaRPr lang="en-US" sz="2800" kern="0" dirty="0">
              <a:ea typeface="+mn-ea"/>
              <a:cs typeface="+mn-cs"/>
            </a:endParaRPr>
          </a:p>
          <a:p>
            <a:pPr>
              <a:spcBef>
                <a:spcPts val="1332"/>
              </a:spcBef>
            </a:pPr>
            <a:endParaRPr lang="en-US" sz="2800" kern="0" dirty="0">
              <a:ea typeface="+mn-ea"/>
              <a:cs typeface="+mn-cs"/>
            </a:endParaRPr>
          </a:p>
        </p:txBody>
      </p:sp>
      <p:sp>
        <p:nvSpPr>
          <p:cNvPr id="8" name="Text Placeholder 6">
            <a:extLst>
              <a:ext uri="{FF2B5EF4-FFF2-40B4-BE49-F238E27FC236}">
                <a16:creationId xmlns:a16="http://schemas.microsoft.com/office/drawing/2014/main" id="{E82A86B5-652A-44E8-7EB0-384DB465847E}"/>
              </a:ext>
            </a:extLst>
          </p:cNvPr>
          <p:cNvSpPr txBox="1">
            <a:spLocks/>
          </p:cNvSpPr>
          <p:nvPr/>
        </p:nvSpPr>
        <p:spPr>
          <a:xfrm>
            <a:off x="12705477" y="2534592"/>
            <a:ext cx="4845455" cy="1174554"/>
          </a:xfrm>
          <a:prstGeom prst="rect">
            <a:avLst/>
          </a:prstGeom>
        </p:spPr>
        <p:txBody>
          <a:bodyPr lIns="91440" tIns="45720" rIns="91440" bIns="45720" anchor="t"/>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b="1" kern="0" dirty="0">
                <a:latin typeface="IBM Plex Sans SmBld" panose="020B0703050203000203" pitchFamily="34" charset="0"/>
              </a:rPr>
              <a:t>watson</a:t>
            </a:r>
            <a:r>
              <a:rPr lang="en-US" b="1" kern="0" dirty="0">
                <a:solidFill>
                  <a:srgbClr val="0F62FE"/>
                </a:solidFill>
                <a:latin typeface="IBM Plex Sans SmBld" panose="020B0703050203000203" pitchFamily="34" charset="0"/>
              </a:rPr>
              <a:t>x</a:t>
            </a:r>
            <a:r>
              <a:rPr lang="en-US" b="1" kern="0" dirty="0">
                <a:solidFill>
                  <a:srgbClr val="0F62FE"/>
                </a:solidFill>
                <a:latin typeface="IBM Plex Sans SmBld"/>
              </a:rPr>
              <a:t> </a:t>
            </a:r>
            <a:r>
              <a:rPr lang="en-US" kern="0" dirty="0">
                <a:latin typeface="IBM Plex Sans"/>
              </a:rPr>
              <a:t>Assistant</a:t>
            </a:r>
          </a:p>
        </p:txBody>
      </p:sp>
      <p:sp>
        <p:nvSpPr>
          <p:cNvPr id="10" name="Title 2">
            <a:extLst>
              <a:ext uri="{FF2B5EF4-FFF2-40B4-BE49-F238E27FC236}">
                <a16:creationId xmlns:a16="http://schemas.microsoft.com/office/drawing/2014/main" id="{24890339-4E41-C449-14C7-9765E84CF4E1}"/>
              </a:ext>
            </a:extLst>
          </p:cNvPr>
          <p:cNvSpPr txBox="1">
            <a:spLocks/>
          </p:cNvSpPr>
          <p:nvPr/>
        </p:nvSpPr>
        <p:spPr>
          <a:xfrm>
            <a:off x="576073" y="577850"/>
            <a:ext cx="5519928" cy="484458"/>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n-lt"/>
              </a:rPr>
              <a:t>What IBM offers</a:t>
            </a:r>
          </a:p>
        </p:txBody>
      </p:sp>
      <p:sp>
        <p:nvSpPr>
          <p:cNvPr id="13" name="Text Placeholder 7">
            <a:extLst>
              <a:ext uri="{FF2B5EF4-FFF2-40B4-BE49-F238E27FC236}">
                <a16:creationId xmlns:a16="http://schemas.microsoft.com/office/drawing/2014/main" id="{93FDFAD2-47A7-FC73-B362-CF22241EAA23}"/>
              </a:ext>
            </a:extLst>
          </p:cNvPr>
          <p:cNvSpPr txBox="1">
            <a:spLocks/>
          </p:cNvSpPr>
          <p:nvPr/>
        </p:nvSpPr>
        <p:spPr>
          <a:xfrm>
            <a:off x="18836101" y="3666271"/>
            <a:ext cx="4949824" cy="1991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1161288"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1161288" rtl="0" eaLnBrk="1" latinLnBrk="0" hangingPunct="1">
              <a:lnSpc>
                <a:spcPct val="110000"/>
              </a:lnSpc>
              <a:spcBef>
                <a:spcPts val="0"/>
              </a:spcBef>
              <a:spcAft>
                <a:spcPts val="0"/>
              </a:spcAft>
              <a:buClrTx/>
              <a:buSzPct val="100000"/>
              <a:buFont typeface="Arial" panose="020B0604020202020204" pitchFamily="34" charset="0"/>
              <a:buNone/>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1332"/>
              </a:spcBef>
            </a:pPr>
            <a:r>
              <a:rPr lang="en-US" sz="2800" kern="0" dirty="0">
                <a:latin typeface="+mn-lt"/>
                <a:ea typeface="+mn-ea"/>
                <a:cs typeface="+mn-cs"/>
              </a:rPr>
              <a:t>Accelerate development, application modernization, </a:t>
            </a:r>
            <a:br>
              <a:rPr lang="en-US" sz="2800" kern="0" dirty="0">
                <a:latin typeface="+mn-lt"/>
                <a:ea typeface="+mn-ea"/>
                <a:cs typeface="+mn-cs"/>
              </a:rPr>
            </a:br>
            <a:r>
              <a:rPr lang="en-US" sz="2800" kern="0" dirty="0">
                <a:latin typeface="+mn-lt"/>
                <a:ea typeface="+mn-ea"/>
                <a:cs typeface="+mn-cs"/>
              </a:rPr>
              <a:t>and assist with IT operations</a:t>
            </a:r>
          </a:p>
        </p:txBody>
      </p:sp>
      <p:sp>
        <p:nvSpPr>
          <p:cNvPr id="14" name="Text Placeholder 5">
            <a:extLst>
              <a:ext uri="{FF2B5EF4-FFF2-40B4-BE49-F238E27FC236}">
                <a16:creationId xmlns:a16="http://schemas.microsoft.com/office/drawing/2014/main" id="{A19B1B93-9B8E-D201-DC53-6C02B28FD961}"/>
              </a:ext>
            </a:extLst>
          </p:cNvPr>
          <p:cNvSpPr txBox="1">
            <a:spLocks/>
          </p:cNvSpPr>
          <p:nvPr/>
        </p:nvSpPr>
        <p:spPr>
          <a:xfrm>
            <a:off x="6667500" y="3709144"/>
            <a:ext cx="4888427" cy="19482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44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44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44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44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1332"/>
              </a:spcBef>
            </a:pPr>
            <a:r>
              <a:rPr lang="en-US" sz="2800" kern="0" dirty="0">
                <a:latin typeface="IBM Plex Sans Light"/>
                <a:ea typeface="+mn-ea"/>
                <a:cs typeface="+mn-cs"/>
              </a:rPr>
              <a:t>Harness the power of AI </a:t>
            </a:r>
            <a:br>
              <a:rPr lang="en-US" sz="2800" kern="0" dirty="0">
                <a:latin typeface="IBM Plex Sans Light"/>
                <a:ea typeface="+mn-ea"/>
                <a:cs typeface="+mn-cs"/>
              </a:rPr>
            </a:br>
            <a:r>
              <a:rPr lang="en-US" sz="2800" kern="0" dirty="0">
                <a:latin typeface="IBM Plex Sans Light"/>
                <a:ea typeface="+mn-ea"/>
                <a:cs typeface="+mn-cs"/>
              </a:rPr>
              <a:t>and automation to free up individuals from tedious tasks</a:t>
            </a:r>
          </a:p>
          <a:p>
            <a:pPr>
              <a:spcBef>
                <a:spcPts val="1332"/>
              </a:spcBef>
            </a:pPr>
            <a:endParaRPr lang="en-US" sz="2800" kern="0" dirty="0">
              <a:ea typeface="+mn-ea"/>
              <a:cs typeface="+mn-cs"/>
            </a:endParaRPr>
          </a:p>
          <a:p>
            <a:pPr>
              <a:spcBef>
                <a:spcPts val="1332"/>
              </a:spcBef>
            </a:pPr>
            <a:endParaRPr lang="en-US" sz="2800" kern="0" dirty="0">
              <a:ea typeface="+mn-ea"/>
              <a:cs typeface="+mn-cs"/>
            </a:endParaRPr>
          </a:p>
        </p:txBody>
      </p:sp>
      <p:sp>
        <p:nvSpPr>
          <p:cNvPr id="15" name="Text Placeholder 6">
            <a:extLst>
              <a:ext uri="{FF2B5EF4-FFF2-40B4-BE49-F238E27FC236}">
                <a16:creationId xmlns:a16="http://schemas.microsoft.com/office/drawing/2014/main" id="{C5379E09-0748-5644-2417-46F30017C828}"/>
              </a:ext>
            </a:extLst>
          </p:cNvPr>
          <p:cNvSpPr txBox="1">
            <a:spLocks/>
          </p:cNvSpPr>
          <p:nvPr/>
        </p:nvSpPr>
        <p:spPr>
          <a:xfrm>
            <a:off x="12763500" y="3686150"/>
            <a:ext cx="4953000" cy="169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1161288"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1161288" rtl="0" eaLnBrk="1" latinLnBrk="0" hangingPunct="1">
              <a:lnSpc>
                <a:spcPct val="110000"/>
              </a:lnSpc>
              <a:spcBef>
                <a:spcPts val="0"/>
              </a:spcBef>
              <a:spcAft>
                <a:spcPts val="0"/>
              </a:spcAft>
              <a:buClrTx/>
              <a:buSzPct val="100000"/>
              <a:buFont typeface="Arial" panose="020B0604020202020204" pitchFamily="34" charset="0"/>
              <a:buNone/>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800" kern="0" dirty="0">
                <a:latin typeface="+mn-lt"/>
              </a:rPr>
              <a:t>Build better virtual agents, </a:t>
            </a:r>
            <a:br>
              <a:rPr lang="en-US" sz="2800" kern="0" dirty="0">
                <a:latin typeface="+mn-lt"/>
              </a:rPr>
            </a:br>
            <a:r>
              <a:rPr lang="en-US" sz="2800" kern="0" dirty="0">
                <a:latin typeface="+mn-lt"/>
              </a:rPr>
              <a:t>to deliver consistent and intelligent customer care</a:t>
            </a:r>
          </a:p>
        </p:txBody>
      </p:sp>
      <p:sp>
        <p:nvSpPr>
          <p:cNvPr id="22" name="Text Placeholder 7">
            <a:extLst>
              <a:ext uri="{FF2B5EF4-FFF2-40B4-BE49-F238E27FC236}">
                <a16:creationId xmlns:a16="http://schemas.microsoft.com/office/drawing/2014/main" id="{F556E08E-2EA5-7807-3951-59407F91E46E}"/>
              </a:ext>
            </a:extLst>
          </p:cNvPr>
          <p:cNvSpPr txBox="1">
            <a:spLocks/>
          </p:cNvSpPr>
          <p:nvPr/>
        </p:nvSpPr>
        <p:spPr>
          <a:xfrm>
            <a:off x="18822002" y="2534592"/>
            <a:ext cx="5264388" cy="16376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1161288"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1161288" rtl="0" eaLnBrk="1" latinLnBrk="0" hangingPunct="1">
              <a:lnSpc>
                <a:spcPct val="110000"/>
              </a:lnSpc>
              <a:spcBef>
                <a:spcPts val="0"/>
              </a:spcBef>
              <a:spcAft>
                <a:spcPts val="0"/>
              </a:spcAft>
              <a:buClrTx/>
              <a:buSzPct val="100000"/>
              <a:buFont typeface="Arial" panose="020B0604020202020204" pitchFamily="34" charset="0"/>
              <a:buNone/>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b="1" kern="0" dirty="0">
                <a:latin typeface="IBM Plex Sans SmBld" panose="020B0703050203000203" pitchFamily="34" charset="0"/>
              </a:rPr>
              <a:t>watson</a:t>
            </a:r>
            <a:r>
              <a:rPr lang="en-US" b="1" kern="0" dirty="0">
                <a:solidFill>
                  <a:srgbClr val="0F62FE"/>
                </a:solidFill>
                <a:latin typeface="IBM Plex Sans SmBld" panose="020B0703050203000203" pitchFamily="34" charset="0"/>
              </a:rPr>
              <a:t>x</a:t>
            </a:r>
            <a:r>
              <a:rPr lang="en-US" b="1" kern="0" dirty="0">
                <a:solidFill>
                  <a:srgbClr val="0F62FE"/>
                </a:solidFill>
                <a:latin typeface="IBM Plex Sans SmBld"/>
              </a:rPr>
              <a:t> </a:t>
            </a:r>
            <a:r>
              <a:rPr lang="en-US" kern="0" dirty="0">
                <a:latin typeface="IBM Plex Sans"/>
              </a:rPr>
              <a:t>Code Assistant</a:t>
            </a:r>
          </a:p>
        </p:txBody>
      </p:sp>
      <p:sp>
        <p:nvSpPr>
          <p:cNvPr id="17" name="Title 1">
            <a:extLst>
              <a:ext uri="{FF2B5EF4-FFF2-40B4-BE49-F238E27FC236}">
                <a16:creationId xmlns:a16="http://schemas.microsoft.com/office/drawing/2014/main" id="{A78F97E3-B514-12CB-84D1-74E3AF781428}"/>
              </a:ext>
            </a:extLst>
          </p:cNvPr>
          <p:cNvSpPr>
            <a:spLocks noGrp="1"/>
          </p:cNvSpPr>
          <p:nvPr>
            <p:ph type="title"/>
          </p:nvPr>
        </p:nvSpPr>
        <p:spPr>
          <a:xfrm>
            <a:off x="561924" y="1725429"/>
            <a:ext cx="5510449" cy="1635343"/>
          </a:xfrm>
        </p:spPr>
        <p:txBody>
          <a:bodyPr lIns="0" tIns="0" rIns="0" bIns="0" anchor="t"/>
          <a:lstStyle/>
          <a:p>
            <a:pPr>
              <a:spcBef>
                <a:spcPts val="600"/>
              </a:spcBef>
            </a:pPr>
            <a:r>
              <a:rPr lang="en-US" sz="4800" b="1" dirty="0">
                <a:latin typeface="IBM Plex Sans SmBld" panose="020B0703050203000203" pitchFamily="34" charset="0"/>
              </a:rPr>
              <a:t>watson</a:t>
            </a:r>
            <a:r>
              <a:rPr lang="en-US" sz="4800" b="1" dirty="0">
                <a:solidFill>
                  <a:srgbClr val="0F62FE"/>
                </a:solidFill>
                <a:latin typeface="IBM Plex Sans SmBld" panose="020B0703050203000203" pitchFamily="34" charset="0"/>
              </a:rPr>
              <a:t>x </a:t>
            </a:r>
            <a:r>
              <a:rPr lang="en-US" sz="4800" dirty="0">
                <a:solidFill>
                  <a:srgbClr val="000000"/>
                </a:solidFill>
                <a:latin typeface="IBM Plex Sans Light"/>
              </a:rPr>
              <a:t>assistants</a:t>
            </a:r>
            <a:br>
              <a:rPr lang="en-US" sz="4800" dirty="0"/>
            </a:br>
            <a:br>
              <a:rPr lang="en-US" b="1" dirty="0">
                <a:latin typeface="IBM Plex Sans SmBld" panose="020B0703050203000203" pitchFamily="34" charset="0"/>
              </a:rPr>
            </a:br>
            <a:endParaRPr lang="en-US" sz="3200" dirty="0"/>
          </a:p>
        </p:txBody>
      </p:sp>
      <p:cxnSp>
        <p:nvCxnSpPr>
          <p:cNvPr id="9" name="Straight Connector 8">
            <a:extLst>
              <a:ext uri="{FF2B5EF4-FFF2-40B4-BE49-F238E27FC236}">
                <a16:creationId xmlns:a16="http://schemas.microsoft.com/office/drawing/2014/main" id="{85A590B3-B345-852D-3EE1-693020EAA968}"/>
              </a:ext>
            </a:extLst>
          </p:cNvPr>
          <p:cNvCxnSpPr>
            <a:cxnSpLocks/>
          </p:cNvCxnSpPr>
          <p:nvPr/>
        </p:nvCxnSpPr>
        <p:spPr bwMode="auto">
          <a:xfrm>
            <a:off x="6287175" y="6745111"/>
            <a:ext cx="17595272"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5">
            <a:extLst>
              <a:ext uri="{FF2B5EF4-FFF2-40B4-BE49-F238E27FC236}">
                <a16:creationId xmlns:a16="http://schemas.microsoft.com/office/drawing/2014/main" id="{A3EE1511-EDB3-7169-6C8A-B35D54EC1153}"/>
              </a:ext>
            </a:extLst>
          </p:cNvPr>
          <p:cNvSpPr txBox="1">
            <a:spLocks/>
          </p:cNvSpPr>
          <p:nvPr/>
        </p:nvSpPr>
        <p:spPr>
          <a:xfrm>
            <a:off x="6625124" y="7539331"/>
            <a:ext cx="5564640" cy="1676811"/>
          </a:xfrm>
          <a:prstGeom prst="rect">
            <a:avLst/>
          </a:prstGeom>
        </p:spPr>
        <p:txBody>
          <a:bodyPr lIns="91440" tIns="45720" rIns="91440" bIns="45720" anchor="t"/>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b="1" kern="0" dirty="0">
                <a:latin typeface="IBM Plex Sans SmBld" panose="020B0703050203000203" pitchFamily="34" charset="0"/>
              </a:rPr>
              <a:t>watson</a:t>
            </a:r>
            <a:r>
              <a:rPr lang="en-US" b="1" kern="0" dirty="0">
                <a:solidFill>
                  <a:srgbClr val="0F62FE"/>
                </a:solidFill>
                <a:latin typeface="IBM Plex Sans SmBld" panose="020B0703050203000203" pitchFamily="34" charset="0"/>
              </a:rPr>
              <a:t>x </a:t>
            </a:r>
            <a:r>
              <a:rPr lang="en-US" kern="0" dirty="0">
                <a:latin typeface="IBM Plex Sans"/>
              </a:rPr>
              <a:t>Assistant for Z</a:t>
            </a:r>
          </a:p>
          <a:p>
            <a:pPr>
              <a:spcBef>
                <a:spcPts val="1332"/>
              </a:spcBef>
            </a:pPr>
            <a:endParaRPr lang="en-US" sz="2800" kern="0" dirty="0">
              <a:ea typeface="+mn-ea"/>
              <a:cs typeface="+mn-cs"/>
            </a:endParaRPr>
          </a:p>
          <a:p>
            <a:pPr>
              <a:spcBef>
                <a:spcPts val="1332"/>
              </a:spcBef>
            </a:pPr>
            <a:endParaRPr lang="en-US" sz="2800" kern="0" dirty="0">
              <a:ea typeface="+mn-ea"/>
              <a:cs typeface="+mn-cs"/>
            </a:endParaRPr>
          </a:p>
        </p:txBody>
      </p:sp>
      <p:sp>
        <p:nvSpPr>
          <p:cNvPr id="12" name="Text Placeholder 6">
            <a:extLst>
              <a:ext uri="{FF2B5EF4-FFF2-40B4-BE49-F238E27FC236}">
                <a16:creationId xmlns:a16="http://schemas.microsoft.com/office/drawing/2014/main" id="{F0D05110-4721-6D01-2507-5FEEDCB1C645}"/>
              </a:ext>
            </a:extLst>
          </p:cNvPr>
          <p:cNvSpPr txBox="1">
            <a:spLocks/>
          </p:cNvSpPr>
          <p:nvPr/>
        </p:nvSpPr>
        <p:spPr>
          <a:xfrm>
            <a:off x="12763500" y="7539332"/>
            <a:ext cx="4787432" cy="1174554"/>
          </a:xfrm>
          <a:prstGeom prst="rect">
            <a:avLst/>
          </a:prstGeom>
        </p:spPr>
        <p:txBody>
          <a:bodyPr lIns="91440" tIns="45720" rIns="91440" bIns="45720" anchor="t"/>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b="1" kern="0" dirty="0">
                <a:latin typeface="IBM Plex Sans SmBld" panose="020B0703050203000203" pitchFamily="34" charset="0"/>
              </a:rPr>
              <a:t>watson</a:t>
            </a:r>
            <a:r>
              <a:rPr lang="en-US" b="1" kern="0" dirty="0">
                <a:solidFill>
                  <a:srgbClr val="0F62FE"/>
                </a:solidFill>
                <a:latin typeface="IBM Plex Sans SmBld" panose="020B0703050203000203" pitchFamily="34" charset="0"/>
              </a:rPr>
              <a:t>x</a:t>
            </a:r>
            <a:r>
              <a:rPr lang="en-US" b="1" kern="0" dirty="0">
                <a:solidFill>
                  <a:srgbClr val="0F62FE"/>
                </a:solidFill>
                <a:latin typeface="IBM Plex Sans SmBld"/>
              </a:rPr>
              <a:t> </a:t>
            </a:r>
            <a:r>
              <a:rPr lang="en-US" kern="0" dirty="0">
                <a:latin typeface="IBM Plex Sans"/>
              </a:rPr>
              <a:t>BI Assistant</a:t>
            </a:r>
          </a:p>
        </p:txBody>
      </p:sp>
      <p:sp>
        <p:nvSpPr>
          <p:cNvPr id="18" name="Text Placeholder 5">
            <a:extLst>
              <a:ext uri="{FF2B5EF4-FFF2-40B4-BE49-F238E27FC236}">
                <a16:creationId xmlns:a16="http://schemas.microsoft.com/office/drawing/2014/main" id="{56BCE660-949B-20D1-7D67-6A15DBBFCD04}"/>
              </a:ext>
            </a:extLst>
          </p:cNvPr>
          <p:cNvSpPr txBox="1">
            <a:spLocks/>
          </p:cNvSpPr>
          <p:nvPr/>
        </p:nvSpPr>
        <p:spPr>
          <a:xfrm>
            <a:off x="6667500" y="8713885"/>
            <a:ext cx="5164546" cy="1411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44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44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44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44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1332"/>
              </a:spcBef>
            </a:pPr>
            <a:r>
              <a:rPr lang="en-US" sz="2800" kern="0" dirty="0">
                <a:latin typeface="IBM Plex Sans Light"/>
                <a:ea typeface="+mn-ea"/>
                <a:cs typeface="+mn-cs"/>
              </a:rPr>
              <a:t>Use generative AI to transform engagement and interaction with the mainframe</a:t>
            </a:r>
            <a:endParaRPr lang="en-US" dirty="0">
              <a:ea typeface="+mn-ea"/>
              <a:cs typeface="+mn-cs"/>
            </a:endParaRPr>
          </a:p>
          <a:p>
            <a:pPr>
              <a:spcBef>
                <a:spcPts val="1332"/>
              </a:spcBef>
            </a:pPr>
            <a:endParaRPr lang="en-US" sz="2800" kern="0" dirty="0">
              <a:ea typeface="+mn-ea"/>
              <a:cs typeface="+mn-cs"/>
            </a:endParaRPr>
          </a:p>
          <a:p>
            <a:pPr>
              <a:spcBef>
                <a:spcPts val="1332"/>
              </a:spcBef>
            </a:pPr>
            <a:endParaRPr lang="en-US" sz="2800" kern="0" dirty="0">
              <a:ea typeface="+mn-ea"/>
              <a:cs typeface="+mn-cs"/>
            </a:endParaRPr>
          </a:p>
        </p:txBody>
      </p:sp>
      <p:sp>
        <p:nvSpPr>
          <p:cNvPr id="20" name="Text Placeholder 6">
            <a:extLst>
              <a:ext uri="{FF2B5EF4-FFF2-40B4-BE49-F238E27FC236}">
                <a16:creationId xmlns:a16="http://schemas.microsoft.com/office/drawing/2014/main" id="{45E5BCC1-5891-8AC1-5064-E1A516408198}"/>
              </a:ext>
            </a:extLst>
          </p:cNvPr>
          <p:cNvSpPr txBox="1">
            <a:spLocks/>
          </p:cNvSpPr>
          <p:nvPr/>
        </p:nvSpPr>
        <p:spPr>
          <a:xfrm>
            <a:off x="12763500" y="8690890"/>
            <a:ext cx="4953000" cy="169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1161288"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1161288" rtl="0" eaLnBrk="1" latinLnBrk="0" hangingPunct="1">
              <a:lnSpc>
                <a:spcPct val="110000"/>
              </a:lnSpc>
              <a:spcBef>
                <a:spcPts val="0"/>
              </a:spcBef>
              <a:spcAft>
                <a:spcPts val="0"/>
              </a:spcAft>
              <a:buClrTx/>
              <a:buSzPct val="100000"/>
              <a:buFont typeface="Arial" panose="020B0604020202020204" pitchFamily="34" charset="0"/>
              <a:buNone/>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800" kern="0" dirty="0">
                <a:latin typeface="+mn-lt"/>
              </a:rPr>
              <a:t>Get AI-powered insights in seconds from your personal business analyst and advisor</a:t>
            </a:r>
          </a:p>
        </p:txBody>
      </p:sp>
      <p:sp>
        <p:nvSpPr>
          <p:cNvPr id="16" name="TextBox 15">
            <a:extLst>
              <a:ext uri="{FF2B5EF4-FFF2-40B4-BE49-F238E27FC236}">
                <a16:creationId xmlns:a16="http://schemas.microsoft.com/office/drawing/2014/main" id="{89196F50-5AA4-5CF3-9528-B95A58C99AD0}"/>
              </a:ext>
            </a:extLst>
          </p:cNvPr>
          <p:cNvSpPr txBox="1"/>
          <p:nvPr/>
        </p:nvSpPr>
        <p:spPr>
          <a:xfrm>
            <a:off x="2902809" y="5932221"/>
            <a:ext cx="2621692" cy="19615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45720" rIns="91440" bIns="45720" anchor="t">
            <a:spAutoFit/>
          </a:bodyPr>
          <a:lstStyle/>
          <a:p>
            <a:pPr defTabSz="1829014">
              <a:lnSpc>
                <a:spcPct val="114999"/>
              </a:lnSpc>
              <a:defRPr/>
            </a:pPr>
            <a:r>
              <a:rPr lang="en-US" kern="0" dirty="0">
                <a:latin typeface="IBM Plex Sans Light"/>
                <a:ea typeface="+mj-ea"/>
                <a:cs typeface="+mj-cs"/>
                <a:sym typeface="IBM Plex Sans Light"/>
              </a:rPr>
              <a:t>Tailored</a:t>
            </a:r>
            <a:endParaRPr lang="en-US" kern="0" dirty="0">
              <a:latin typeface="IBM Plex Sans Light"/>
              <a:ea typeface="+mj-ea"/>
              <a:cs typeface="+mj-cs"/>
            </a:endParaRPr>
          </a:p>
          <a:p>
            <a:pPr defTabSz="1829014">
              <a:lnSpc>
                <a:spcPct val="114999"/>
              </a:lnSpc>
              <a:defRPr/>
            </a:pPr>
            <a:r>
              <a:rPr lang="en-US" kern="0" dirty="0">
                <a:latin typeface="IBM Plex Sans Light"/>
                <a:ea typeface="+mj-ea"/>
                <a:cs typeface="+mj-cs"/>
                <a:sym typeface="IBM Plex Sans Light"/>
              </a:rPr>
              <a:t>Automated</a:t>
            </a:r>
            <a:endParaRPr lang="en-US" kern="0" dirty="0">
              <a:latin typeface="IBM Plex Sans Light"/>
              <a:ea typeface="+mj-ea"/>
              <a:cs typeface="+mj-cs"/>
            </a:endParaRPr>
          </a:p>
          <a:p>
            <a:pPr defTabSz="1829014">
              <a:lnSpc>
                <a:spcPct val="114999"/>
              </a:lnSpc>
              <a:defRPr/>
            </a:pPr>
            <a:r>
              <a:rPr lang="en-US" kern="0" dirty="0">
                <a:latin typeface="IBM Plex Sans Light"/>
                <a:ea typeface="+mj-ea"/>
                <a:cs typeface="+mj-cs"/>
                <a:sym typeface="IBM Plex Sans Light"/>
              </a:rPr>
              <a:t>Integrated</a:t>
            </a:r>
            <a:endParaRPr lang="en-US" kern="0" dirty="0">
              <a:latin typeface="IBM Plex Sans Light"/>
              <a:ea typeface="+mj-ea"/>
              <a:cs typeface="+mj-cs"/>
            </a:endParaRPr>
          </a:p>
        </p:txBody>
      </p:sp>
      <p:sp>
        <p:nvSpPr>
          <p:cNvPr id="5" name="Title 1">
            <a:extLst>
              <a:ext uri="{FF2B5EF4-FFF2-40B4-BE49-F238E27FC236}">
                <a16:creationId xmlns:a16="http://schemas.microsoft.com/office/drawing/2014/main" id="{E9B541E0-FA56-A8E3-EAF9-2526D7290E12}"/>
              </a:ext>
            </a:extLst>
          </p:cNvPr>
          <p:cNvSpPr txBox="1">
            <a:spLocks/>
          </p:cNvSpPr>
          <p:nvPr/>
        </p:nvSpPr>
        <p:spPr>
          <a:xfrm>
            <a:off x="614534" y="3841124"/>
            <a:ext cx="5523415" cy="17341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4400" dirty="0">
                <a:solidFill>
                  <a:schemeClr val="tx1"/>
                </a:solidFill>
                <a:latin typeface="+mj-lt"/>
              </a:rPr>
              <a:t>Purpose-built to increase productivity </a:t>
            </a:r>
          </a:p>
        </p:txBody>
      </p:sp>
      <p:sp>
        <p:nvSpPr>
          <p:cNvPr id="7" name="Oval 6">
            <a:extLst>
              <a:ext uri="{FF2B5EF4-FFF2-40B4-BE49-F238E27FC236}">
                <a16:creationId xmlns:a16="http://schemas.microsoft.com/office/drawing/2014/main" id="{C1C67C3A-ABBD-D8FB-BFCC-6933CE84A2DC}"/>
              </a:ext>
            </a:extLst>
          </p:cNvPr>
          <p:cNvSpPr/>
          <p:nvPr/>
        </p:nvSpPr>
        <p:spPr bwMode="auto">
          <a:xfrm>
            <a:off x="415348" y="6720651"/>
            <a:ext cx="1154320" cy="1135474"/>
          </a:xfrm>
          <a:prstGeom prst="ellipse">
            <a:avLst/>
          </a:prstGeom>
          <a:no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21" name="Oval 20">
            <a:extLst>
              <a:ext uri="{FF2B5EF4-FFF2-40B4-BE49-F238E27FC236}">
                <a16:creationId xmlns:a16="http://schemas.microsoft.com/office/drawing/2014/main" id="{9D182F65-EE43-9F26-1FD6-6A926BB7132E}"/>
              </a:ext>
            </a:extLst>
          </p:cNvPr>
          <p:cNvSpPr/>
          <p:nvPr/>
        </p:nvSpPr>
        <p:spPr bwMode="auto">
          <a:xfrm>
            <a:off x="866962" y="6080949"/>
            <a:ext cx="1154320" cy="1135474"/>
          </a:xfrm>
          <a:prstGeom prst="ellipse">
            <a:avLst/>
          </a:prstGeom>
          <a:no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23" name="Oval 22">
            <a:extLst>
              <a:ext uri="{FF2B5EF4-FFF2-40B4-BE49-F238E27FC236}">
                <a16:creationId xmlns:a16="http://schemas.microsoft.com/office/drawing/2014/main" id="{F8E9749D-09E7-86FE-4453-4ABEE782A99F}"/>
              </a:ext>
            </a:extLst>
          </p:cNvPr>
          <p:cNvSpPr/>
          <p:nvPr/>
        </p:nvSpPr>
        <p:spPr bwMode="auto">
          <a:xfrm>
            <a:off x="1271533" y="6720651"/>
            <a:ext cx="1154320" cy="1135474"/>
          </a:xfrm>
          <a:prstGeom prst="ellipse">
            <a:avLst/>
          </a:prstGeom>
          <a:no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37161216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02CD014-E353-EC51-1BFF-F51C4C9E9054}"/>
              </a:ext>
            </a:extLst>
          </p:cNvPr>
          <p:cNvGraphicFramePr>
            <a:graphicFrameLocks noChangeAspect="1"/>
          </p:cNvGraphicFramePr>
          <p:nvPr>
            <p:custDataLst>
              <p:tags r:id="rId1"/>
            </p:custDataLst>
          </p:nvPr>
        </p:nvGraphicFramePr>
        <p:xfrm>
          <a:off x="4763" y="3176"/>
          <a:ext cx="3176" cy="3176"/>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Object 3" hidden="1">
                        <a:extLst>
                          <a:ext uri="{FF2B5EF4-FFF2-40B4-BE49-F238E27FC236}">
                            <a16:creationId xmlns:a16="http://schemas.microsoft.com/office/drawing/2014/main" id="{D02CD014-E353-EC51-1BFF-F51C4C9E9054}"/>
                          </a:ext>
                        </a:extLst>
                      </p:cNvPr>
                      <p:cNvPicPr/>
                      <p:nvPr/>
                    </p:nvPicPr>
                    <p:blipFill>
                      <a:blip r:embed="rId5"/>
                      <a:stretch>
                        <a:fillRect/>
                      </a:stretch>
                    </p:blipFill>
                    <p:spPr>
                      <a:xfrm>
                        <a:off x="4763" y="3176"/>
                        <a:ext cx="3176" cy="3176"/>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A05A8A-AA4D-C4E1-C775-36B0162D152F}"/>
              </a:ext>
            </a:extLst>
          </p:cNvPr>
          <p:cNvSpPr/>
          <p:nvPr/>
        </p:nvSpPr>
        <p:spPr bwMode="auto">
          <a:xfrm>
            <a:off x="12195968" y="3176"/>
            <a:ext cx="12191207" cy="137160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 name="Title 1">
            <a:extLst>
              <a:ext uri="{FF2B5EF4-FFF2-40B4-BE49-F238E27FC236}">
                <a16:creationId xmlns:a16="http://schemas.microsoft.com/office/drawing/2014/main" id="{2427B2D2-57C0-D7D2-6061-B22D6891C947}"/>
              </a:ext>
            </a:extLst>
          </p:cNvPr>
          <p:cNvSpPr>
            <a:spLocks noGrp="1"/>
          </p:cNvSpPr>
          <p:nvPr>
            <p:ph type="title"/>
          </p:nvPr>
        </p:nvSpPr>
        <p:spPr>
          <a:xfrm>
            <a:off x="558557" y="2460904"/>
            <a:ext cx="11041063" cy="1653948"/>
          </a:xfrm>
        </p:spPr>
        <p:txBody>
          <a:bodyPr vert="horz" lIns="0" tIns="0" rIns="0" bIns="0" anchor="t"/>
          <a:lstStyle/>
          <a:p>
            <a:pPr defTabSz="1218971">
              <a:lnSpc>
                <a:spcPct val="90000"/>
              </a:lnSpc>
            </a:pPr>
            <a:r>
              <a:rPr lang="en-US" sz="4800" dirty="0">
                <a:solidFill>
                  <a:schemeClr val="tx1"/>
                </a:solidFill>
                <a:latin typeface="+mj-lt"/>
              </a:rPr>
              <a:t>However, the following barriers prevent organizations from benefiting from AI</a:t>
            </a:r>
            <a:br>
              <a:rPr lang="en-US" sz="4800" dirty="0">
                <a:solidFill>
                  <a:schemeClr val="accent1"/>
                </a:solidFill>
                <a:latin typeface="+mj-lt"/>
                <a:ea typeface="+mj-ea"/>
                <a:cs typeface="+mj-cs"/>
                <a:sym typeface="IBM Plex Sans Light"/>
              </a:rPr>
            </a:br>
            <a:br>
              <a:rPr lang="en-US" sz="8598" kern="1200" dirty="0">
                <a:solidFill>
                  <a:srgbClr val="262626"/>
                </a:solidFill>
                <a:latin typeface="IBM Plex Sans" panose="020B0503050203000203" pitchFamily="34" charset="0"/>
              </a:rPr>
            </a:br>
            <a:endParaRPr lang="en-US" sz="8598" kern="1200" dirty="0">
              <a:solidFill>
                <a:srgbClr val="262626"/>
              </a:solidFill>
              <a:latin typeface="IBM Plex Sans" panose="020B0503050203000203" pitchFamily="34" charset="0"/>
            </a:endParaRPr>
          </a:p>
        </p:txBody>
      </p:sp>
      <p:sp>
        <p:nvSpPr>
          <p:cNvPr id="9" name="Title 1">
            <a:extLst>
              <a:ext uri="{FF2B5EF4-FFF2-40B4-BE49-F238E27FC236}">
                <a16:creationId xmlns:a16="http://schemas.microsoft.com/office/drawing/2014/main" id="{BAD4B5F6-1C51-4EF3-1881-1561F75D9459}"/>
              </a:ext>
            </a:extLst>
          </p:cNvPr>
          <p:cNvSpPr txBox="1">
            <a:spLocks/>
          </p:cNvSpPr>
          <p:nvPr/>
        </p:nvSpPr>
        <p:spPr>
          <a:xfrm>
            <a:off x="14891764" y="2460904"/>
            <a:ext cx="8905806" cy="10958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0" tIns="0" rIns="0" bIns="0" anchor="t"/>
          <a:lstStyle>
            <a:lvl1pPr marL="0" marR="0" indent="0" algn="l" defTabSz="2438400" rtl="0" eaLnBrk="1" latinLnBrk="0" hangingPunct="1">
              <a:lnSpc>
                <a:spcPct val="100000"/>
              </a:lnSpc>
              <a:spcBef>
                <a:spcPts val="0"/>
              </a:spcBef>
              <a:spcAft>
                <a:spcPts val="0"/>
              </a:spcAft>
              <a:buClrTx/>
              <a:buSzTx/>
              <a:buFontTx/>
              <a:buNone/>
              <a:tabLst/>
              <a:defRPr sz="172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1218971" rtl="0" eaLnBrk="1" fontAlgn="auto" latinLnBrk="0" hangingPunct="1">
              <a:lnSpc>
                <a:spcPct val="9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000000"/>
                </a:solidFill>
                <a:effectLst/>
                <a:uLnTx/>
                <a:uFillTx/>
                <a:latin typeface="+mn-lt"/>
                <a:ea typeface="+mj-ea"/>
                <a:cs typeface="+mj-cs"/>
                <a:sym typeface="IBM Plex Sans Light"/>
              </a:rPr>
              <a:t>Integration and scaling challenges</a:t>
            </a:r>
          </a:p>
          <a:p>
            <a:pPr marL="0" marR="0" lvl="0" indent="0" algn="l" defTabSz="1218971" rtl="0" eaLnBrk="1" fontAlgn="auto" latinLnBrk="0" hangingPunct="1">
              <a:lnSpc>
                <a:spcPct val="9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000000"/>
              </a:solidFill>
              <a:effectLst/>
              <a:uLnTx/>
              <a:uFillTx/>
              <a:latin typeface="+mn-lt"/>
              <a:ea typeface="+mj-ea"/>
              <a:cs typeface="+mj-cs"/>
              <a:sym typeface="IBM Plex Sans Light"/>
            </a:endParaRPr>
          </a:p>
          <a:p>
            <a:pPr marL="0" marR="0" lvl="0" indent="0" algn="l" defTabSz="1218971" rtl="0" eaLnBrk="1" fontAlgn="auto" latinLnBrk="0" hangingPunct="1">
              <a:lnSpc>
                <a:spcPct val="9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000000"/>
              </a:solidFill>
              <a:effectLst/>
              <a:uLnTx/>
              <a:uFillTx/>
              <a:latin typeface="+mn-lt"/>
              <a:ea typeface="+mj-ea"/>
              <a:cs typeface="+mj-cs"/>
              <a:sym typeface="IBM Plex Sans Light"/>
            </a:endParaRPr>
          </a:p>
          <a:p>
            <a:pPr marL="0" marR="0" lvl="0" indent="0" algn="l" defTabSz="1218971" rtl="0" eaLnBrk="1" fontAlgn="auto" latinLnBrk="0" hangingPunct="1">
              <a:lnSpc>
                <a:spcPct val="9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000000"/>
                </a:solidFill>
                <a:effectLst/>
                <a:uLnTx/>
                <a:uFillTx/>
                <a:latin typeface="+mn-lt"/>
                <a:ea typeface="+mj-ea"/>
                <a:cs typeface="+mj-cs"/>
                <a:sym typeface="IBM Plex Sans Light"/>
              </a:rPr>
              <a:t>AI governance</a:t>
            </a:r>
          </a:p>
          <a:p>
            <a:pPr marL="0" marR="0" lvl="0" indent="0" algn="l" defTabSz="1218971" rtl="0" eaLnBrk="1" fontAlgn="auto" latinLnBrk="0" hangingPunct="1">
              <a:lnSpc>
                <a:spcPct val="90000"/>
              </a:lnSpc>
              <a:spcBef>
                <a:spcPts val="0"/>
              </a:spcBef>
              <a:spcAft>
                <a:spcPts val="0"/>
              </a:spcAft>
              <a:buClrTx/>
              <a:buSzTx/>
              <a:buFontTx/>
              <a:buNone/>
              <a:tabLst/>
              <a:defRPr/>
            </a:pPr>
            <a:endParaRPr lang="en-US" sz="4400" kern="0" dirty="0">
              <a:solidFill>
                <a:srgbClr val="000000"/>
              </a:solidFill>
              <a:latin typeface="+mn-lt"/>
            </a:endParaRPr>
          </a:p>
          <a:p>
            <a:pPr marL="0" marR="0" lvl="0" indent="0" algn="l" defTabSz="1218971" rtl="0" eaLnBrk="1" fontAlgn="auto" latinLnBrk="0" hangingPunct="1">
              <a:lnSpc>
                <a:spcPct val="9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000000"/>
              </a:solidFill>
              <a:effectLst/>
              <a:uLnTx/>
              <a:uFillTx/>
              <a:latin typeface="+mn-lt"/>
              <a:ea typeface="+mj-ea"/>
              <a:cs typeface="+mj-cs"/>
              <a:sym typeface="IBM Plex Sans Light"/>
            </a:endParaRPr>
          </a:p>
          <a:p>
            <a:pPr marL="0" marR="0" lvl="0" indent="0" algn="l" defTabSz="1218971" rtl="0" eaLnBrk="1" fontAlgn="auto" latinLnBrk="0" hangingPunct="1">
              <a:lnSpc>
                <a:spcPct val="9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000000"/>
                </a:solidFill>
                <a:effectLst/>
                <a:uLnTx/>
                <a:uFillTx/>
                <a:latin typeface="+mn-lt"/>
                <a:ea typeface="+mj-ea"/>
                <a:cs typeface="+mj-cs"/>
                <a:sym typeface="IBM Plex Sans Light"/>
              </a:rPr>
              <a:t>Data complexity</a:t>
            </a:r>
          </a:p>
          <a:p>
            <a:pPr marL="0" marR="0" lvl="0" indent="0" algn="l" defTabSz="1218971" rtl="0" eaLnBrk="1" fontAlgn="auto" latinLnBrk="0" hangingPunct="1">
              <a:lnSpc>
                <a:spcPct val="90000"/>
              </a:lnSpc>
              <a:spcBef>
                <a:spcPts val="0"/>
              </a:spcBef>
              <a:spcAft>
                <a:spcPts val="0"/>
              </a:spcAft>
              <a:buClrTx/>
              <a:buSzTx/>
              <a:buFontTx/>
              <a:buNone/>
              <a:tabLst/>
              <a:defRPr/>
            </a:pPr>
            <a:endParaRPr lang="en-US" sz="4400" kern="0" dirty="0">
              <a:solidFill>
                <a:srgbClr val="000000"/>
              </a:solidFill>
              <a:latin typeface="+mn-lt"/>
            </a:endParaRPr>
          </a:p>
          <a:p>
            <a:pPr marL="0" marR="0" lvl="0" indent="0" algn="l" defTabSz="1218971" rtl="0" eaLnBrk="1" fontAlgn="auto" latinLnBrk="0" hangingPunct="1">
              <a:lnSpc>
                <a:spcPct val="9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000000"/>
              </a:solidFill>
              <a:effectLst/>
              <a:uLnTx/>
              <a:uFillTx/>
              <a:latin typeface="+mn-lt"/>
              <a:ea typeface="+mj-ea"/>
              <a:cs typeface="+mj-cs"/>
              <a:sym typeface="IBM Plex Sans Light"/>
            </a:endParaRPr>
          </a:p>
          <a:p>
            <a:pPr marL="0" marR="0" lvl="0" indent="0" algn="l" defTabSz="1218971" rtl="0" eaLnBrk="1" fontAlgn="auto" latinLnBrk="0" hangingPunct="1">
              <a:lnSpc>
                <a:spcPct val="90000"/>
              </a:lnSpc>
              <a:spcBef>
                <a:spcPts val="0"/>
              </a:spcBef>
              <a:spcAft>
                <a:spcPts val="0"/>
              </a:spcAft>
              <a:buClrTx/>
              <a:buSzTx/>
              <a:buFontTx/>
              <a:buNone/>
              <a:tabLst/>
              <a:defRPr/>
            </a:pPr>
            <a:r>
              <a:rPr lang="en-US" sz="4400" kern="0" dirty="0">
                <a:solidFill>
                  <a:srgbClr val="000000"/>
                </a:solidFill>
                <a:latin typeface="+mn-lt"/>
              </a:rPr>
              <a:t>High price</a:t>
            </a:r>
          </a:p>
          <a:p>
            <a:pPr marL="0" marR="0" lvl="0" indent="0" algn="l" defTabSz="1218971" rtl="0" eaLnBrk="1" fontAlgn="auto" latinLnBrk="0" hangingPunct="1">
              <a:lnSpc>
                <a:spcPct val="9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000000"/>
              </a:solidFill>
              <a:effectLst/>
              <a:uLnTx/>
              <a:uFillTx/>
              <a:latin typeface="+mn-lt"/>
              <a:ea typeface="+mj-ea"/>
              <a:cs typeface="+mj-cs"/>
              <a:sym typeface="IBM Plex Sans Light"/>
            </a:endParaRPr>
          </a:p>
          <a:p>
            <a:pPr marL="0" marR="0" lvl="0" indent="0" algn="l" defTabSz="1218971" rtl="0" eaLnBrk="1" fontAlgn="auto" latinLnBrk="0" hangingPunct="1">
              <a:lnSpc>
                <a:spcPct val="90000"/>
              </a:lnSpc>
              <a:spcBef>
                <a:spcPts val="0"/>
              </a:spcBef>
              <a:spcAft>
                <a:spcPts val="0"/>
              </a:spcAft>
              <a:buClrTx/>
              <a:buSzTx/>
              <a:buFontTx/>
              <a:buNone/>
              <a:tabLst/>
              <a:defRPr/>
            </a:pPr>
            <a:endParaRPr lang="en-US" sz="4400" kern="0" dirty="0">
              <a:solidFill>
                <a:srgbClr val="000000"/>
              </a:solidFill>
              <a:latin typeface="+mn-lt"/>
            </a:endParaRPr>
          </a:p>
          <a:p>
            <a:pPr marL="0" marR="0" lvl="0" indent="0" algn="l" defTabSz="1218971" rtl="0" eaLnBrk="1" fontAlgn="auto" latinLnBrk="0" hangingPunct="1">
              <a:lnSpc>
                <a:spcPct val="9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000000"/>
                </a:solidFill>
                <a:effectLst/>
                <a:uLnTx/>
                <a:uFillTx/>
                <a:latin typeface="+mn-lt"/>
                <a:ea typeface="+mj-ea"/>
                <a:cs typeface="+mj-cs"/>
                <a:sym typeface="IBM Plex Sans Light"/>
              </a:rPr>
              <a:t>Limited skill and expertise</a:t>
            </a:r>
          </a:p>
          <a:p>
            <a:pPr marL="0" marR="0" lvl="0" indent="0" algn="l" defTabSz="1218971" rtl="0" eaLnBrk="1" fontAlgn="auto" latinLnBrk="0" hangingPunct="1">
              <a:lnSpc>
                <a:spcPct val="90000"/>
              </a:lnSpc>
              <a:spcBef>
                <a:spcPts val="0"/>
              </a:spcBef>
              <a:spcAft>
                <a:spcPts val="0"/>
              </a:spcAft>
              <a:buClrTx/>
              <a:buSzTx/>
              <a:buFontTx/>
              <a:buNone/>
              <a:tabLst/>
              <a:defRPr/>
            </a:pPr>
            <a:endParaRPr lang="en-US" sz="4400" kern="0" dirty="0">
              <a:solidFill>
                <a:srgbClr val="000000"/>
              </a:solidFill>
              <a:latin typeface="+mn-lt"/>
            </a:endParaRPr>
          </a:p>
          <a:p>
            <a:pPr marL="0" marR="0" lvl="0" indent="0" algn="l" defTabSz="1218971" rtl="0" eaLnBrk="1" fontAlgn="auto" latinLnBrk="0" hangingPunct="1">
              <a:lnSpc>
                <a:spcPct val="9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000000"/>
              </a:solidFill>
              <a:effectLst/>
              <a:uLnTx/>
              <a:uFillTx/>
              <a:latin typeface="+mn-lt"/>
              <a:ea typeface="+mj-ea"/>
              <a:cs typeface="+mj-cs"/>
              <a:sym typeface="IBM Plex Sans Light"/>
            </a:endParaRPr>
          </a:p>
          <a:p>
            <a:pPr marL="0" marR="0" lvl="0" indent="0" algn="l" defTabSz="1218971" rtl="0" eaLnBrk="1" fontAlgn="auto" latinLnBrk="0" hangingPunct="1">
              <a:lnSpc>
                <a:spcPct val="90000"/>
              </a:lnSpc>
              <a:spcBef>
                <a:spcPts val="0"/>
              </a:spcBef>
              <a:spcAft>
                <a:spcPts val="0"/>
              </a:spcAft>
              <a:buClrTx/>
              <a:buSzTx/>
              <a:buFontTx/>
              <a:buNone/>
              <a:tabLst/>
              <a:defRPr/>
            </a:pPr>
            <a:r>
              <a:rPr lang="en-US" sz="4400" kern="0" dirty="0">
                <a:solidFill>
                  <a:srgbClr val="000000"/>
                </a:solidFill>
                <a:latin typeface="+mn-lt"/>
              </a:rPr>
              <a:t>Lack of AI model development tools</a:t>
            </a:r>
            <a:br>
              <a:rPr kumimoji="0" lang="en-US" sz="4400" b="0" i="0" u="none" strike="noStrike" kern="0" cap="none" spc="0" normalizeH="0" baseline="0" noProof="0" dirty="0">
                <a:ln>
                  <a:noFill/>
                </a:ln>
                <a:solidFill>
                  <a:srgbClr val="000000"/>
                </a:solidFill>
                <a:effectLst/>
                <a:uLnTx/>
                <a:uFillTx/>
                <a:latin typeface="+mn-lt"/>
                <a:ea typeface="+mj-ea"/>
                <a:cs typeface="+mj-cs"/>
                <a:sym typeface="IBM Plex Sans Light"/>
              </a:rPr>
            </a:br>
            <a:br>
              <a:rPr kumimoji="0" lang="en-US" sz="4400" b="0" i="0" u="none" strike="noStrike" kern="0" cap="none" spc="0" normalizeH="0" baseline="0" noProof="0" dirty="0">
                <a:ln>
                  <a:noFill/>
                </a:ln>
                <a:solidFill>
                  <a:srgbClr val="0F62FE"/>
                </a:solidFill>
                <a:effectLst/>
                <a:uLnTx/>
                <a:uFillTx/>
                <a:latin typeface="+mn-lt"/>
                <a:ea typeface="+mj-ea"/>
                <a:cs typeface="+mj-cs"/>
                <a:sym typeface="IBM Plex Sans Light"/>
              </a:rPr>
            </a:br>
            <a:br>
              <a:rPr kumimoji="0" lang="en-US" sz="4400" b="0" i="0" u="none" strike="noStrike" kern="1200" cap="none" spc="0" normalizeH="0" baseline="0" noProof="0" dirty="0">
                <a:ln>
                  <a:noFill/>
                </a:ln>
                <a:solidFill>
                  <a:srgbClr val="262626"/>
                </a:solidFill>
                <a:effectLst/>
                <a:uLnTx/>
                <a:uFillTx/>
                <a:latin typeface="+mn-lt"/>
                <a:ea typeface="+mj-ea"/>
                <a:cs typeface="+mj-cs"/>
                <a:sym typeface="IBM Plex Sans Light"/>
              </a:rPr>
            </a:br>
            <a:endParaRPr kumimoji="0" lang="en-US" sz="4400" b="0" i="0" u="none" strike="noStrike" kern="1200" cap="none" spc="0" normalizeH="0" baseline="0" noProof="0" dirty="0">
              <a:ln>
                <a:noFill/>
              </a:ln>
              <a:solidFill>
                <a:srgbClr val="262626"/>
              </a:solidFill>
              <a:effectLst/>
              <a:uLnTx/>
              <a:uFillTx/>
              <a:latin typeface="+mn-lt"/>
              <a:ea typeface="+mj-ea"/>
              <a:cs typeface="+mj-cs"/>
              <a:sym typeface="IBM Plex Sans Light"/>
            </a:endParaRPr>
          </a:p>
        </p:txBody>
      </p:sp>
      <p:pic>
        <p:nvPicPr>
          <p:cNvPr id="12" name="Graphic 11">
            <a:extLst>
              <a:ext uri="{FF2B5EF4-FFF2-40B4-BE49-F238E27FC236}">
                <a16:creationId xmlns:a16="http://schemas.microsoft.com/office/drawing/2014/main" id="{7C586918-B4B3-1C5C-71BE-826FD13D7D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156328" y="9505489"/>
            <a:ext cx="1223506" cy="1216151"/>
          </a:xfrm>
          <a:prstGeom prst="rect">
            <a:avLst/>
          </a:prstGeom>
        </p:spPr>
      </p:pic>
      <p:sp>
        <p:nvSpPr>
          <p:cNvPr id="7" name="Title 4">
            <a:extLst>
              <a:ext uri="{FF2B5EF4-FFF2-40B4-BE49-F238E27FC236}">
                <a16:creationId xmlns:a16="http://schemas.microsoft.com/office/drawing/2014/main" id="{AC3C1D67-E27D-8E1A-CED8-297EFD85A65A}"/>
              </a:ext>
            </a:extLst>
          </p:cNvPr>
          <p:cNvSpPr txBox="1">
            <a:spLocks/>
          </p:cNvSpPr>
          <p:nvPr/>
        </p:nvSpPr>
        <p:spPr>
          <a:xfrm>
            <a:off x="576073" y="600710"/>
            <a:ext cx="6002527" cy="9061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172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2800" b="1" kern="0" dirty="0">
                <a:latin typeface="+mj-lt"/>
              </a:rPr>
              <a:t>The impact of generative AI </a:t>
            </a:r>
            <a:r>
              <a:rPr lang="en-US" sz="2800" kern="0" dirty="0">
                <a:latin typeface="+mj-lt"/>
              </a:rPr>
              <a:t>|</a:t>
            </a:r>
            <a:r>
              <a:rPr lang="en-US" sz="2800" b="1" kern="0" dirty="0">
                <a:latin typeface="+mj-lt"/>
              </a:rPr>
              <a:t> </a:t>
            </a:r>
            <a:br>
              <a:rPr lang="en-US" sz="2800" b="1" kern="0" dirty="0">
                <a:latin typeface="+mj-lt"/>
              </a:rPr>
            </a:br>
            <a:r>
              <a:rPr lang="en-US" sz="2800" kern="0" dirty="0">
                <a:latin typeface="+mj-lt"/>
              </a:rPr>
              <a:t>The opportunity</a:t>
            </a:r>
            <a:br>
              <a:rPr lang="en-US" sz="2800" kern="0" dirty="0">
                <a:latin typeface="+mn-lt"/>
              </a:rPr>
            </a:br>
            <a:endParaRPr lang="en-US" sz="2800" kern="0" dirty="0">
              <a:latin typeface="+mn-lt"/>
            </a:endParaRPr>
          </a:p>
        </p:txBody>
      </p:sp>
      <p:pic>
        <p:nvPicPr>
          <p:cNvPr id="8" name="Graphic 7">
            <a:extLst>
              <a:ext uri="{FF2B5EF4-FFF2-40B4-BE49-F238E27FC236}">
                <a16:creationId xmlns:a16="http://schemas.microsoft.com/office/drawing/2014/main" id="{0A33C874-8A05-0F6E-2112-D4EACF33D9E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062558" y="2127499"/>
            <a:ext cx="1160491" cy="1160379"/>
          </a:xfrm>
          <a:prstGeom prst="rect">
            <a:avLst/>
          </a:prstGeom>
        </p:spPr>
      </p:pic>
      <p:pic>
        <p:nvPicPr>
          <p:cNvPr id="11" name="Graphic 10">
            <a:extLst>
              <a:ext uri="{FF2B5EF4-FFF2-40B4-BE49-F238E27FC236}">
                <a16:creationId xmlns:a16="http://schemas.microsoft.com/office/drawing/2014/main" id="{01EFC48D-A6C8-DF2C-CE28-A4DB874B2B9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983255" y="3914857"/>
            <a:ext cx="1239794" cy="1253958"/>
          </a:xfrm>
          <a:prstGeom prst="rect">
            <a:avLst/>
          </a:prstGeom>
        </p:spPr>
      </p:pic>
      <p:pic>
        <p:nvPicPr>
          <p:cNvPr id="14" name="Graphic 13">
            <a:extLst>
              <a:ext uri="{FF2B5EF4-FFF2-40B4-BE49-F238E27FC236}">
                <a16:creationId xmlns:a16="http://schemas.microsoft.com/office/drawing/2014/main" id="{6A458F82-E0DF-0D6A-973B-4A6EF9CB3D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103115" y="5849064"/>
            <a:ext cx="1120379" cy="1080168"/>
          </a:xfrm>
          <a:prstGeom prst="rect">
            <a:avLst/>
          </a:prstGeom>
        </p:spPr>
      </p:pic>
      <p:pic>
        <p:nvPicPr>
          <p:cNvPr id="16" name="Graphic 15">
            <a:extLst>
              <a:ext uri="{FF2B5EF4-FFF2-40B4-BE49-F238E27FC236}">
                <a16:creationId xmlns:a16="http://schemas.microsoft.com/office/drawing/2014/main" id="{1D29489F-B296-21A3-6C8C-2D3ACE18A1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029592" y="7639959"/>
            <a:ext cx="1147120" cy="1160378"/>
          </a:xfrm>
          <a:prstGeom prst="rect">
            <a:avLst/>
          </a:prstGeom>
        </p:spPr>
      </p:pic>
      <p:pic>
        <p:nvPicPr>
          <p:cNvPr id="17" name="Graphic 16">
            <a:extLst>
              <a:ext uri="{FF2B5EF4-FFF2-40B4-BE49-F238E27FC236}">
                <a16:creationId xmlns:a16="http://schemas.microsoft.com/office/drawing/2014/main" id="{E3F7707E-92EB-5E7F-862F-D267D8365D6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191883" y="11427016"/>
            <a:ext cx="1152395" cy="1095745"/>
          </a:xfrm>
          <a:prstGeom prst="rect">
            <a:avLst/>
          </a:prstGeom>
        </p:spPr>
      </p:pic>
    </p:spTree>
    <p:extLst>
      <p:ext uri="{BB962C8B-B14F-4D97-AF65-F5344CB8AC3E}">
        <p14:creationId xmlns:p14="http://schemas.microsoft.com/office/powerpoint/2010/main" val="157378049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21AAEF-DDD7-1922-A331-5A34409054E4}"/>
              </a:ext>
            </a:extLst>
          </p:cNvPr>
          <p:cNvSpPr/>
          <p:nvPr/>
        </p:nvSpPr>
        <p:spPr bwMode="auto">
          <a:xfrm>
            <a:off x="1587" y="895"/>
            <a:ext cx="6098384" cy="13714214"/>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dirty="0">
              <a:solidFill>
                <a:schemeClr val="bg1"/>
              </a:solidFill>
            </a:endParaRPr>
          </a:p>
        </p:txBody>
      </p:sp>
      <p:sp>
        <p:nvSpPr>
          <p:cNvPr id="18" name="TextBox 17">
            <a:extLst>
              <a:ext uri="{FF2B5EF4-FFF2-40B4-BE49-F238E27FC236}">
                <a16:creationId xmlns:a16="http://schemas.microsoft.com/office/drawing/2014/main" id="{F85072BB-A81D-32D6-451A-41A1BFC98AAE}"/>
              </a:ext>
            </a:extLst>
          </p:cNvPr>
          <p:cNvSpPr txBox="1"/>
          <p:nvPr/>
        </p:nvSpPr>
        <p:spPr>
          <a:xfrm>
            <a:off x="494198" y="9949875"/>
            <a:ext cx="4087177" cy="206210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2437912">
              <a:defRPr/>
            </a:pPr>
            <a:r>
              <a:rPr lang="en-US" sz="6400" b="1" dirty="0">
                <a:solidFill>
                  <a:srgbClr val="0F62FE"/>
                </a:solidFill>
              </a:rPr>
              <a:t>40%</a:t>
            </a:r>
          </a:p>
          <a:p>
            <a:pPr defTabSz="2437912">
              <a:defRPr/>
            </a:pPr>
            <a:r>
              <a:rPr lang="en-US" sz="3200" dirty="0">
                <a:solidFill>
                  <a:srgbClr val="0F62FE"/>
                </a:solidFill>
              </a:rPr>
              <a:t>improvement in </a:t>
            </a:r>
            <a:br>
              <a:rPr lang="en-US" sz="3200" dirty="0">
                <a:solidFill>
                  <a:srgbClr val="0F62FE"/>
                </a:solidFill>
              </a:rPr>
            </a:br>
            <a:r>
              <a:rPr lang="en-US" sz="3200" dirty="0">
                <a:solidFill>
                  <a:srgbClr val="0F62FE"/>
                </a:solidFill>
              </a:rPr>
              <a:t>process productivity</a:t>
            </a:r>
            <a:r>
              <a:rPr lang="en-US" sz="3200" baseline="30000" dirty="0">
                <a:solidFill>
                  <a:srgbClr val="0F62FE"/>
                </a:solidFill>
              </a:rPr>
              <a:t>1</a:t>
            </a:r>
            <a:endParaRPr lang="en-US" sz="3200" b="1" kern="0" spc="-40" baseline="30000" dirty="0">
              <a:solidFill>
                <a:srgbClr val="0F62FE"/>
              </a:solidFill>
              <a:ea typeface="IBM Plex Sans Light"/>
              <a:cs typeface="IBM Plex Sans Light"/>
              <a:sym typeface="IBM Plex Sans Light"/>
            </a:endParaRPr>
          </a:p>
        </p:txBody>
      </p:sp>
      <p:sp>
        <p:nvSpPr>
          <p:cNvPr id="19" name="TextBox 18">
            <a:extLst>
              <a:ext uri="{FF2B5EF4-FFF2-40B4-BE49-F238E27FC236}">
                <a16:creationId xmlns:a16="http://schemas.microsoft.com/office/drawing/2014/main" id="{5CC7AE0A-DD02-82AA-EBCB-5C1189FB4DF9}"/>
              </a:ext>
            </a:extLst>
          </p:cNvPr>
          <p:cNvSpPr txBox="1"/>
          <p:nvPr/>
        </p:nvSpPr>
        <p:spPr>
          <a:xfrm>
            <a:off x="494198" y="9122514"/>
            <a:ext cx="366545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1828800">
              <a:defRPr/>
            </a:pPr>
            <a:r>
              <a:rPr lang="en-US" kern="0" dirty="0">
                <a:solidFill>
                  <a:srgbClr val="000000"/>
                </a:solidFill>
              </a:rPr>
              <a:t>Proven results:</a:t>
            </a:r>
            <a:endParaRPr lang="en-US" dirty="0">
              <a:solidFill>
                <a:srgbClr val="000000"/>
              </a:solidFill>
            </a:endParaRPr>
          </a:p>
        </p:txBody>
      </p:sp>
      <p:sp>
        <p:nvSpPr>
          <p:cNvPr id="20" name="Text Placeholder 7">
            <a:extLst>
              <a:ext uri="{FF2B5EF4-FFF2-40B4-BE49-F238E27FC236}">
                <a16:creationId xmlns:a16="http://schemas.microsoft.com/office/drawing/2014/main" id="{B4DC5093-5A9A-9812-EBA1-A2F3195E8E92}"/>
              </a:ext>
            </a:extLst>
          </p:cNvPr>
          <p:cNvSpPr txBox="1">
            <a:spLocks/>
          </p:cNvSpPr>
          <p:nvPr/>
        </p:nvSpPr>
        <p:spPr>
          <a:xfrm>
            <a:off x="6666697" y="576890"/>
            <a:ext cx="4804077" cy="5144416"/>
          </a:xfrm>
          <a:prstGeom prst="rect">
            <a:avLst/>
          </a:prstGeom>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4876800">
              <a:defRPr/>
            </a:pPr>
            <a:r>
              <a:rPr lang="en-US" sz="3200" dirty="0">
                <a:solidFill>
                  <a:srgbClr val="000000"/>
                </a:solidFill>
                <a:latin typeface="+mn-lt"/>
              </a:rPr>
              <a:t>Responds in a way that helps you </a:t>
            </a:r>
            <a:r>
              <a:rPr lang="en-US" sz="3200" dirty="0">
                <a:solidFill>
                  <a:srgbClr val="0F62FE"/>
                </a:solidFill>
                <a:latin typeface="+mn-lt"/>
              </a:rPr>
              <a:t>accomplish</a:t>
            </a:r>
            <a:r>
              <a:rPr lang="en-US" sz="3200" dirty="0">
                <a:solidFill>
                  <a:srgbClr val="000000"/>
                </a:solidFill>
                <a:latin typeface="+mn-lt"/>
              </a:rPr>
              <a:t> your task, aligning systems, data and knowledge to achieve an outcome</a:t>
            </a:r>
            <a:endParaRPr lang="en-US" sz="3200" dirty="0"/>
          </a:p>
        </p:txBody>
      </p:sp>
      <p:cxnSp>
        <p:nvCxnSpPr>
          <p:cNvPr id="21" name="Straight Connector 20" descr="Vertical column divider line">
            <a:extLst>
              <a:ext uri="{FF2B5EF4-FFF2-40B4-BE49-F238E27FC236}">
                <a16:creationId xmlns:a16="http://schemas.microsoft.com/office/drawing/2014/main" id="{36ABC521-B2A3-821C-BE8C-59EE7C2BD265}"/>
              </a:ext>
            </a:extLst>
          </p:cNvPr>
          <p:cNvCxnSpPr>
            <a:cxnSpLocks/>
          </p:cNvCxnSpPr>
          <p:nvPr/>
        </p:nvCxnSpPr>
        <p:spPr bwMode="auto">
          <a:xfrm>
            <a:off x="12188953" y="567749"/>
            <a:ext cx="0" cy="12201194"/>
          </a:xfrm>
          <a:prstGeom prst="line">
            <a:avLst/>
          </a:prstGeom>
          <a:ln w="12700">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2" name="Text Placeholder 3">
            <a:extLst>
              <a:ext uri="{FF2B5EF4-FFF2-40B4-BE49-F238E27FC236}">
                <a16:creationId xmlns:a16="http://schemas.microsoft.com/office/drawing/2014/main" id="{5B371C1F-AF89-6477-A70F-9BE50E7456EC}"/>
              </a:ext>
            </a:extLst>
          </p:cNvPr>
          <p:cNvSpPr txBox="1">
            <a:spLocks/>
          </p:cNvSpPr>
          <p:nvPr/>
        </p:nvSpPr>
        <p:spPr>
          <a:xfrm>
            <a:off x="12763428" y="576890"/>
            <a:ext cx="4880300" cy="5144416"/>
          </a:xfrm>
          <a:prstGeom prst="rect">
            <a:avLst/>
          </a:prstGeom>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4876800">
              <a:defRPr/>
            </a:pPr>
            <a:r>
              <a:rPr lang="en-US" sz="3200" dirty="0">
                <a:solidFill>
                  <a:srgbClr val="000000"/>
                </a:solidFill>
                <a:latin typeface="IBM Plex Sans Light"/>
              </a:rPr>
              <a:t>Selects the </a:t>
            </a:r>
            <a:r>
              <a:rPr lang="en-US" sz="3200" dirty="0">
                <a:solidFill>
                  <a:srgbClr val="0F62FE"/>
                </a:solidFill>
                <a:latin typeface="IBM Plex Sans Light"/>
              </a:rPr>
              <a:t>best</a:t>
            </a:r>
            <a:r>
              <a:rPr lang="en-US" sz="3200" dirty="0">
                <a:solidFill>
                  <a:srgbClr val="000000"/>
                </a:solidFill>
                <a:latin typeface="IBM Plex Sans Light"/>
              </a:rPr>
              <a:t> response to your request (e.g., provide information, execute a transaction, </a:t>
            </a:r>
            <a:br>
              <a:rPr lang="en-US" sz="3200" dirty="0">
                <a:solidFill>
                  <a:srgbClr val="000000"/>
                </a:solidFill>
                <a:latin typeface="IBM Plex Sans Light"/>
              </a:rPr>
            </a:br>
            <a:r>
              <a:rPr lang="en-US" sz="3200" dirty="0">
                <a:solidFill>
                  <a:srgbClr val="000000"/>
                </a:solidFill>
                <a:latin typeface="IBM Plex Sans Light"/>
              </a:rPr>
              <a:t>or generate an asset)</a:t>
            </a:r>
            <a:endParaRPr lang="en-US" sz="3200" dirty="0"/>
          </a:p>
        </p:txBody>
      </p:sp>
      <p:cxnSp>
        <p:nvCxnSpPr>
          <p:cNvPr id="26" name="Straight Connector 25" descr="Vertical column divider line">
            <a:extLst>
              <a:ext uri="{FF2B5EF4-FFF2-40B4-BE49-F238E27FC236}">
                <a16:creationId xmlns:a16="http://schemas.microsoft.com/office/drawing/2014/main" id="{59D4C223-403C-9861-42CA-A55AF20EFBFE}"/>
              </a:ext>
            </a:extLst>
          </p:cNvPr>
          <p:cNvCxnSpPr>
            <a:cxnSpLocks/>
          </p:cNvCxnSpPr>
          <p:nvPr/>
        </p:nvCxnSpPr>
        <p:spPr bwMode="auto">
          <a:xfrm>
            <a:off x="18293989" y="567749"/>
            <a:ext cx="0" cy="12201194"/>
          </a:xfrm>
          <a:prstGeom prst="line">
            <a:avLst/>
          </a:prstGeom>
          <a:ln w="12700">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 name="Text Placeholder 4">
            <a:extLst>
              <a:ext uri="{FF2B5EF4-FFF2-40B4-BE49-F238E27FC236}">
                <a16:creationId xmlns:a16="http://schemas.microsoft.com/office/drawing/2014/main" id="{C2B2838A-457C-8B52-ED1C-3E51235EDAE3}"/>
              </a:ext>
            </a:extLst>
          </p:cNvPr>
          <p:cNvSpPr txBox="1">
            <a:spLocks/>
          </p:cNvSpPr>
          <p:nvPr/>
        </p:nvSpPr>
        <p:spPr>
          <a:xfrm>
            <a:off x="18858635" y="576890"/>
            <a:ext cx="4952349" cy="5144416"/>
          </a:xfrm>
          <a:prstGeom prst="rect">
            <a:avLst/>
          </a:prstGeom>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502238">
              <a:defRPr/>
            </a:pPr>
            <a:r>
              <a:rPr lang="en-US" sz="3200" dirty="0">
                <a:solidFill>
                  <a:srgbClr val="000000"/>
                </a:solidFill>
                <a:latin typeface="+mn-lt"/>
              </a:rPr>
              <a:t>Interprets your requests with the appropriate </a:t>
            </a:r>
            <a:r>
              <a:rPr lang="en-US" sz="3200" dirty="0">
                <a:solidFill>
                  <a:srgbClr val="0F62FE"/>
                </a:solidFill>
                <a:latin typeface="+mn-lt"/>
              </a:rPr>
              <a:t>context</a:t>
            </a:r>
            <a:r>
              <a:rPr lang="en-US" sz="3200" dirty="0">
                <a:solidFill>
                  <a:srgbClr val="000000"/>
                </a:solidFill>
                <a:latin typeface="+mn-lt"/>
              </a:rPr>
              <a:t>, prompting for additional information where needed</a:t>
            </a:r>
            <a:endParaRPr lang="en-US" sz="3200" dirty="0"/>
          </a:p>
        </p:txBody>
      </p:sp>
      <p:cxnSp>
        <p:nvCxnSpPr>
          <p:cNvPr id="28" name="Straight Connector 27" descr="Horizontal row divider line">
            <a:extLst>
              <a:ext uri="{FF2B5EF4-FFF2-40B4-BE49-F238E27FC236}">
                <a16:creationId xmlns:a16="http://schemas.microsoft.com/office/drawing/2014/main" id="{11D94F0F-B1FD-5237-B458-70C7450804FA}"/>
              </a:ext>
            </a:extLst>
          </p:cNvPr>
          <p:cNvCxnSpPr>
            <a:cxnSpLocks/>
          </p:cNvCxnSpPr>
          <p:nvPr/>
        </p:nvCxnSpPr>
        <p:spPr bwMode="auto">
          <a:xfrm>
            <a:off x="6459833" y="6442364"/>
            <a:ext cx="17150640" cy="0"/>
          </a:xfrm>
          <a:prstGeom prst="line">
            <a:avLst/>
          </a:prstGeom>
          <a:ln w="12700">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2" name="Text Placeholder 9">
            <a:extLst>
              <a:ext uri="{FF2B5EF4-FFF2-40B4-BE49-F238E27FC236}">
                <a16:creationId xmlns:a16="http://schemas.microsoft.com/office/drawing/2014/main" id="{74BA23E1-5ADB-A87F-A195-86AA19BB5F04}"/>
              </a:ext>
            </a:extLst>
          </p:cNvPr>
          <p:cNvSpPr txBox="1">
            <a:spLocks/>
          </p:cNvSpPr>
          <p:nvPr/>
        </p:nvSpPr>
        <p:spPr>
          <a:xfrm>
            <a:off x="6677460" y="7392253"/>
            <a:ext cx="4944766" cy="2793208"/>
          </a:xfrm>
          <a:prstGeom prst="rect">
            <a:avLst/>
          </a:prstGeom>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502238">
              <a:defRPr/>
            </a:pPr>
            <a:r>
              <a:rPr lang="en-US" sz="3200" dirty="0">
                <a:solidFill>
                  <a:srgbClr val="000000"/>
                </a:solidFill>
                <a:latin typeface="+mn-lt"/>
              </a:rPr>
              <a:t>Built on a foundation model platform you can put to work with models you can </a:t>
            </a:r>
            <a:r>
              <a:rPr lang="en-US" sz="3200" dirty="0">
                <a:solidFill>
                  <a:srgbClr val="0F62FE"/>
                </a:solidFill>
                <a:latin typeface="+mn-lt"/>
              </a:rPr>
              <a:t>trust</a:t>
            </a:r>
            <a:endParaRPr lang="en-US" sz="3200" dirty="0"/>
          </a:p>
        </p:txBody>
      </p:sp>
      <p:sp>
        <p:nvSpPr>
          <p:cNvPr id="53" name="Text Placeholder 5">
            <a:extLst>
              <a:ext uri="{FF2B5EF4-FFF2-40B4-BE49-F238E27FC236}">
                <a16:creationId xmlns:a16="http://schemas.microsoft.com/office/drawing/2014/main" id="{2C3B5F3E-09A3-342E-ADB3-180056819644}"/>
              </a:ext>
            </a:extLst>
          </p:cNvPr>
          <p:cNvSpPr txBox="1">
            <a:spLocks/>
          </p:cNvSpPr>
          <p:nvPr/>
        </p:nvSpPr>
        <p:spPr>
          <a:xfrm>
            <a:off x="12755681" y="7392253"/>
            <a:ext cx="5046351" cy="2583424"/>
          </a:xfrm>
          <a:prstGeom prst="rect">
            <a:avLst/>
          </a:prstGeom>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4876800">
              <a:defRPr/>
            </a:pPr>
            <a:r>
              <a:rPr lang="en-US" sz="3200" dirty="0">
                <a:solidFill>
                  <a:srgbClr val="0F62FE"/>
                </a:solidFill>
                <a:latin typeface="+mn-lt"/>
                <a:ea typeface="+mj-lt"/>
                <a:cs typeface="+mj-lt"/>
              </a:rPr>
              <a:t>Prepackaged</a:t>
            </a:r>
            <a:r>
              <a:rPr lang="en-US" sz="3200" dirty="0">
                <a:solidFill>
                  <a:srgbClr val="000000"/>
                </a:solidFill>
                <a:latin typeface="+mn-lt"/>
                <a:ea typeface="+mj-lt"/>
                <a:cs typeface="+mj-lt"/>
              </a:rPr>
              <a:t> with skills to accelerate time to value and boost employee and customer productivity</a:t>
            </a:r>
            <a:endParaRPr lang="en-US" sz="3200" dirty="0"/>
          </a:p>
          <a:p>
            <a:pPr defTabSz="6502238">
              <a:defRPr/>
            </a:pPr>
            <a:endParaRPr lang="en-RO" kern="0" dirty="0">
              <a:solidFill>
                <a:srgbClr val="000000"/>
              </a:solidFill>
              <a:latin typeface="IBM Plex Sans Light"/>
            </a:endParaRPr>
          </a:p>
        </p:txBody>
      </p:sp>
      <p:sp>
        <p:nvSpPr>
          <p:cNvPr id="54" name="Text Placeholder 5">
            <a:extLst>
              <a:ext uri="{FF2B5EF4-FFF2-40B4-BE49-F238E27FC236}">
                <a16:creationId xmlns:a16="http://schemas.microsoft.com/office/drawing/2014/main" id="{02160974-E066-58C5-9DC1-D259F143A76F}"/>
              </a:ext>
            </a:extLst>
          </p:cNvPr>
          <p:cNvSpPr txBox="1">
            <a:spLocks/>
          </p:cNvSpPr>
          <p:nvPr/>
        </p:nvSpPr>
        <p:spPr>
          <a:xfrm>
            <a:off x="18904302" y="7376913"/>
            <a:ext cx="4933578" cy="2727369"/>
          </a:xfrm>
          <a:prstGeom prst="rect">
            <a:avLst/>
          </a:prstGeom>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8340">
              <a:defRPr/>
            </a:pPr>
            <a:r>
              <a:rPr lang="en-US" sz="3200" dirty="0">
                <a:solidFill>
                  <a:srgbClr val="000000"/>
                </a:solidFill>
                <a:latin typeface="+mn-lt"/>
                <a:ea typeface="+mj-lt"/>
                <a:cs typeface="+mj-lt"/>
              </a:rPr>
              <a:t>Democratizes access </a:t>
            </a:r>
            <a:br>
              <a:rPr lang="en-US" sz="3200" dirty="0">
                <a:solidFill>
                  <a:srgbClr val="000000"/>
                </a:solidFill>
                <a:latin typeface="+mn-lt"/>
                <a:ea typeface="+mj-lt"/>
                <a:cs typeface="+mj-lt"/>
              </a:rPr>
            </a:br>
            <a:r>
              <a:rPr lang="en-US" sz="3200" dirty="0">
                <a:solidFill>
                  <a:srgbClr val="000000"/>
                </a:solidFill>
                <a:latin typeface="+mn-lt"/>
                <a:ea typeface="+mj-lt"/>
                <a:cs typeface="+mj-lt"/>
              </a:rPr>
              <a:t>to AI and automation capabilities to achieve bigger ROI on </a:t>
            </a:r>
            <a:r>
              <a:rPr lang="en-US" sz="3200" dirty="0">
                <a:solidFill>
                  <a:srgbClr val="0F62FE"/>
                </a:solidFill>
                <a:latin typeface="+mn-lt"/>
                <a:ea typeface="+mj-lt"/>
                <a:cs typeface="+mj-lt"/>
              </a:rPr>
              <a:t>existing</a:t>
            </a:r>
            <a:r>
              <a:rPr lang="en-US" sz="3200" dirty="0">
                <a:solidFill>
                  <a:srgbClr val="000000"/>
                </a:solidFill>
                <a:latin typeface="+mn-lt"/>
                <a:ea typeface="+mj-lt"/>
                <a:cs typeface="+mj-lt"/>
              </a:rPr>
              <a:t> investments</a:t>
            </a:r>
            <a:endParaRPr lang="en-US" sz="3200" dirty="0"/>
          </a:p>
        </p:txBody>
      </p:sp>
      <p:pic>
        <p:nvPicPr>
          <p:cNvPr id="55" name="Graphic 54">
            <a:extLst>
              <a:ext uri="{FF2B5EF4-FFF2-40B4-BE49-F238E27FC236}">
                <a16:creationId xmlns:a16="http://schemas.microsoft.com/office/drawing/2014/main" id="{E10A479E-9487-604A-62B4-A181FF6E51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626746" y="11203426"/>
            <a:ext cx="1184242" cy="1174396"/>
          </a:xfrm>
          <a:prstGeom prst="rect">
            <a:avLst/>
          </a:prstGeom>
        </p:spPr>
      </p:pic>
      <p:pic>
        <p:nvPicPr>
          <p:cNvPr id="56" name="Picture 12">
            <a:extLst>
              <a:ext uri="{FF2B5EF4-FFF2-40B4-BE49-F238E27FC236}">
                <a16:creationId xmlns:a16="http://schemas.microsoft.com/office/drawing/2014/main" id="{F605AA5C-95C8-1762-8FB2-73525CDEA5DF}"/>
              </a:ext>
            </a:extLst>
          </p:cNvPr>
          <p:cNvPicPr>
            <a:picLocks noChangeAspect="1"/>
          </p:cNvPicPr>
          <p:nvPr/>
        </p:nvPicPr>
        <p:blipFill>
          <a:blip r:embed="rId5"/>
          <a:stretch>
            <a:fillRect/>
          </a:stretch>
        </p:blipFill>
        <p:spPr>
          <a:xfrm>
            <a:off x="10567236" y="4663906"/>
            <a:ext cx="929562" cy="1112707"/>
          </a:xfrm>
          <a:prstGeom prst="rect">
            <a:avLst/>
          </a:prstGeom>
        </p:spPr>
      </p:pic>
      <p:pic>
        <p:nvPicPr>
          <p:cNvPr id="57" name="Picture 5">
            <a:extLst>
              <a:ext uri="{FF2B5EF4-FFF2-40B4-BE49-F238E27FC236}">
                <a16:creationId xmlns:a16="http://schemas.microsoft.com/office/drawing/2014/main" id="{E01E6D44-756B-3CC6-4DFC-62986A3D8744}"/>
              </a:ext>
            </a:extLst>
          </p:cNvPr>
          <p:cNvPicPr>
            <a:picLocks noChangeAspect="1"/>
          </p:cNvPicPr>
          <p:nvPr/>
        </p:nvPicPr>
        <p:blipFill>
          <a:blip r:embed="rId6"/>
          <a:stretch>
            <a:fillRect/>
          </a:stretch>
        </p:blipFill>
        <p:spPr>
          <a:xfrm>
            <a:off x="22576385" y="4624979"/>
            <a:ext cx="1119690" cy="1166085"/>
          </a:xfrm>
          <a:prstGeom prst="rect">
            <a:avLst/>
          </a:prstGeom>
        </p:spPr>
      </p:pic>
      <p:pic>
        <p:nvPicPr>
          <p:cNvPr id="58" name="Picture 10">
            <a:extLst>
              <a:ext uri="{FF2B5EF4-FFF2-40B4-BE49-F238E27FC236}">
                <a16:creationId xmlns:a16="http://schemas.microsoft.com/office/drawing/2014/main" id="{A9BE43D7-2624-EA5A-643E-42FA43F206BF}"/>
              </a:ext>
            </a:extLst>
          </p:cNvPr>
          <p:cNvPicPr>
            <a:picLocks noChangeAspect="1"/>
          </p:cNvPicPr>
          <p:nvPr/>
        </p:nvPicPr>
        <p:blipFill>
          <a:blip r:embed="rId7"/>
          <a:stretch>
            <a:fillRect/>
          </a:stretch>
        </p:blipFill>
        <p:spPr>
          <a:xfrm>
            <a:off x="16547039" y="4506129"/>
            <a:ext cx="1169461" cy="1215177"/>
          </a:xfrm>
          <a:prstGeom prst="rect">
            <a:avLst/>
          </a:prstGeom>
        </p:spPr>
      </p:pic>
      <p:pic>
        <p:nvPicPr>
          <p:cNvPr id="59" name="Picture 23">
            <a:extLst>
              <a:ext uri="{FF2B5EF4-FFF2-40B4-BE49-F238E27FC236}">
                <a16:creationId xmlns:a16="http://schemas.microsoft.com/office/drawing/2014/main" id="{5E6CBD27-18D2-D768-6767-A5CDFE683008}"/>
              </a:ext>
            </a:extLst>
          </p:cNvPr>
          <p:cNvPicPr>
            <a:picLocks noChangeAspect="1"/>
          </p:cNvPicPr>
          <p:nvPr/>
        </p:nvPicPr>
        <p:blipFill>
          <a:blip r:embed="rId8"/>
          <a:stretch>
            <a:fillRect/>
          </a:stretch>
        </p:blipFill>
        <p:spPr>
          <a:xfrm>
            <a:off x="10333233" y="11160564"/>
            <a:ext cx="1163565" cy="1169472"/>
          </a:xfrm>
          <a:prstGeom prst="rect">
            <a:avLst/>
          </a:prstGeom>
        </p:spPr>
      </p:pic>
      <p:grpSp>
        <p:nvGrpSpPr>
          <p:cNvPr id="60" name="Group 59">
            <a:extLst>
              <a:ext uri="{FF2B5EF4-FFF2-40B4-BE49-F238E27FC236}">
                <a16:creationId xmlns:a16="http://schemas.microsoft.com/office/drawing/2014/main" id="{E7CCA031-7D75-0953-0FEE-548F827B8C58}"/>
              </a:ext>
            </a:extLst>
          </p:cNvPr>
          <p:cNvGrpSpPr/>
          <p:nvPr/>
        </p:nvGrpSpPr>
        <p:grpSpPr>
          <a:xfrm>
            <a:off x="16582955" y="11164738"/>
            <a:ext cx="1400153" cy="1174396"/>
            <a:chOff x="7297654" y="4790574"/>
            <a:chExt cx="1847850" cy="1828800"/>
          </a:xfrm>
        </p:grpSpPr>
        <p:pic>
          <p:nvPicPr>
            <p:cNvPr id="61" name="Picture 18">
              <a:extLst>
                <a:ext uri="{FF2B5EF4-FFF2-40B4-BE49-F238E27FC236}">
                  <a16:creationId xmlns:a16="http://schemas.microsoft.com/office/drawing/2014/main" id="{03F0FDB8-67C6-3B53-FE4E-EE51ED93B1DA}"/>
                </a:ext>
              </a:extLst>
            </p:cNvPr>
            <p:cNvPicPr>
              <a:picLocks noChangeAspect="1"/>
            </p:cNvPicPr>
            <p:nvPr/>
          </p:nvPicPr>
          <p:blipFill>
            <a:blip r:embed="rId9"/>
            <a:stretch>
              <a:fillRect/>
            </a:stretch>
          </p:blipFill>
          <p:spPr>
            <a:xfrm>
              <a:off x="7297654" y="4790574"/>
              <a:ext cx="1847850" cy="1828800"/>
            </a:xfrm>
            <a:prstGeom prst="rect">
              <a:avLst/>
            </a:prstGeom>
          </p:spPr>
        </p:pic>
        <p:sp>
          <p:nvSpPr>
            <p:cNvPr id="62" name="Oval 61">
              <a:extLst>
                <a:ext uri="{FF2B5EF4-FFF2-40B4-BE49-F238E27FC236}">
                  <a16:creationId xmlns:a16="http://schemas.microsoft.com/office/drawing/2014/main" id="{B9AFFF57-C12F-C727-C9B1-43FA11E1C256}"/>
                </a:ext>
              </a:extLst>
            </p:cNvPr>
            <p:cNvSpPr/>
            <p:nvPr/>
          </p:nvSpPr>
          <p:spPr bwMode="auto">
            <a:xfrm>
              <a:off x="7931313" y="5544363"/>
              <a:ext cx="914400" cy="705991"/>
            </a:xfrm>
            <a:prstGeom prst="ellipse">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IBM Plex Sans Light"/>
              </a:endParaRPr>
            </a:p>
          </p:txBody>
        </p:sp>
      </p:grpSp>
      <p:sp>
        <p:nvSpPr>
          <p:cNvPr id="2" name="Title 2">
            <a:extLst>
              <a:ext uri="{FF2B5EF4-FFF2-40B4-BE49-F238E27FC236}">
                <a16:creationId xmlns:a16="http://schemas.microsoft.com/office/drawing/2014/main" id="{4245D54E-0630-8E3C-37B0-E2407740B5A0}"/>
              </a:ext>
            </a:extLst>
          </p:cNvPr>
          <p:cNvSpPr txBox="1">
            <a:spLocks/>
          </p:cNvSpPr>
          <p:nvPr/>
        </p:nvSpPr>
        <p:spPr>
          <a:xfrm>
            <a:off x="581034" y="1836361"/>
            <a:ext cx="4789166" cy="1789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sz="4800" b="1" kern="0" dirty="0">
                <a:latin typeface="IBM Plex Sans SmBld" panose="020B0503050203000203" pitchFamily="34" charset="0"/>
              </a:rPr>
              <a:t>watson</a:t>
            </a:r>
            <a:r>
              <a:rPr lang="en-US" sz="4800" b="1" kern="0" dirty="0">
                <a:solidFill>
                  <a:srgbClr val="0F62FE"/>
                </a:solidFill>
                <a:latin typeface="IBM Plex Sans SmBld" panose="020B0503050203000203" pitchFamily="34" charset="0"/>
              </a:rPr>
              <a:t>x </a:t>
            </a:r>
            <a:r>
              <a:rPr lang="en-US" sz="4800" b="1" kern="0" dirty="0">
                <a:latin typeface="IBM Plex Sans SmBld" panose="020B0703050203000203" pitchFamily="34" charset="0"/>
              </a:rPr>
              <a:t>Orchestrate</a:t>
            </a:r>
          </a:p>
          <a:p>
            <a:pPr defTabSz="1829014">
              <a:lnSpc>
                <a:spcPct val="100000"/>
              </a:lnSpc>
              <a:defRPr/>
            </a:pPr>
            <a:endParaRPr lang="en-US" sz="4800" kern="0" dirty="0">
              <a:solidFill>
                <a:srgbClr val="000000"/>
              </a:solidFill>
              <a:latin typeface="+mn-lt"/>
              <a:ea typeface="+mn-ea"/>
              <a:cs typeface="+mn-cs"/>
            </a:endParaRPr>
          </a:p>
        </p:txBody>
      </p:sp>
      <p:sp>
        <p:nvSpPr>
          <p:cNvPr id="6" name="TextBox 5">
            <a:extLst>
              <a:ext uri="{FF2B5EF4-FFF2-40B4-BE49-F238E27FC236}">
                <a16:creationId xmlns:a16="http://schemas.microsoft.com/office/drawing/2014/main" id="{36834463-53B7-74F0-0C90-357DE0068B73}"/>
              </a:ext>
            </a:extLst>
          </p:cNvPr>
          <p:cNvSpPr txBox="1"/>
          <p:nvPr/>
        </p:nvSpPr>
        <p:spPr>
          <a:xfrm>
            <a:off x="494198" y="3899187"/>
            <a:ext cx="4962838" cy="175432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9014">
              <a:lnSpc>
                <a:spcPct val="100000"/>
              </a:lnSpc>
              <a:defRPr/>
            </a:pPr>
            <a:r>
              <a:rPr lang="en-US" kern="0" dirty="0">
                <a:solidFill>
                  <a:schemeClr val="tx1"/>
                </a:solidFill>
                <a:latin typeface="+mn-lt"/>
              </a:rPr>
              <a:t>Reimagine work to inspire a culture </a:t>
            </a:r>
            <a:br>
              <a:rPr lang="en-US" kern="0" dirty="0">
                <a:solidFill>
                  <a:schemeClr val="tx1"/>
                </a:solidFill>
                <a:latin typeface="+mn-lt"/>
              </a:rPr>
            </a:br>
            <a:r>
              <a:rPr lang="en-US" kern="0" dirty="0">
                <a:solidFill>
                  <a:schemeClr val="tx1"/>
                </a:solidFill>
                <a:latin typeface="+mn-lt"/>
              </a:rPr>
              <a:t>of productivity</a:t>
            </a:r>
          </a:p>
        </p:txBody>
      </p:sp>
      <p:sp>
        <p:nvSpPr>
          <p:cNvPr id="3" name="Title 2">
            <a:extLst>
              <a:ext uri="{FF2B5EF4-FFF2-40B4-BE49-F238E27FC236}">
                <a16:creationId xmlns:a16="http://schemas.microsoft.com/office/drawing/2014/main" id="{440979EA-2AE1-EBF1-2A20-33F6D8052699}"/>
              </a:ext>
            </a:extLst>
          </p:cNvPr>
          <p:cNvSpPr txBox="1">
            <a:spLocks/>
          </p:cNvSpPr>
          <p:nvPr/>
        </p:nvSpPr>
        <p:spPr>
          <a:xfrm>
            <a:off x="576073" y="577850"/>
            <a:ext cx="5519928" cy="484458"/>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j-lt"/>
              </a:rPr>
              <a:t>What IBM offers</a:t>
            </a:r>
          </a:p>
        </p:txBody>
      </p:sp>
      <p:sp>
        <p:nvSpPr>
          <p:cNvPr id="4" name="TextBox 3">
            <a:extLst>
              <a:ext uri="{FF2B5EF4-FFF2-40B4-BE49-F238E27FC236}">
                <a16:creationId xmlns:a16="http://schemas.microsoft.com/office/drawing/2014/main" id="{285A5BBF-DEE9-ED04-04C7-A6F93AB5E0AE}"/>
              </a:ext>
            </a:extLst>
          </p:cNvPr>
          <p:cNvSpPr txBox="1"/>
          <p:nvPr/>
        </p:nvSpPr>
        <p:spPr>
          <a:xfrm>
            <a:off x="561264" y="12754550"/>
            <a:ext cx="4755436" cy="4001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l" defTabSz="2438400">
              <a:buSzPct val="100000"/>
            </a:pPr>
            <a:r>
              <a:rPr lang="en-US" sz="2000" dirty="0">
                <a:cs typeface="Arial" panose="020B0604020202020204" pitchFamily="34" charset="0"/>
              </a:rPr>
              <a:t>Source: </a:t>
            </a:r>
            <a:r>
              <a:rPr lang="en-US" sz="2000" baseline="30000" dirty="0">
                <a:cs typeface="Arial" panose="020B0604020202020204" pitchFamily="34" charset="0"/>
              </a:rPr>
              <a:t>1</a:t>
            </a:r>
            <a:r>
              <a:rPr lang="en-US" sz="2000" dirty="0">
                <a:cs typeface="Arial" panose="020B0604020202020204" pitchFamily="34" charset="0"/>
                <a:hlinkClick r:id="rId10"/>
              </a:rPr>
              <a:t>IBM HR use case</a:t>
            </a:r>
            <a:endParaRPr lang="en-US" sz="2000" dirty="0">
              <a:cs typeface="Arial" panose="020B0604020202020204" pitchFamily="34" charset="0"/>
            </a:endParaRPr>
          </a:p>
        </p:txBody>
      </p:sp>
    </p:spTree>
    <p:extLst>
      <p:ext uri="{BB962C8B-B14F-4D97-AF65-F5344CB8AC3E}">
        <p14:creationId xmlns:p14="http://schemas.microsoft.com/office/powerpoint/2010/main" val="135231593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7F00BA-3402-8F93-1174-860BB1EE2425}"/>
              </a:ext>
            </a:extLst>
          </p:cNvPr>
          <p:cNvSpPr/>
          <p:nvPr/>
        </p:nvSpPr>
        <p:spPr bwMode="auto">
          <a:xfrm>
            <a:off x="1587" y="895"/>
            <a:ext cx="6094414" cy="13714214"/>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dirty="0">
              <a:solidFill>
                <a:schemeClr val="bg1"/>
              </a:solidFill>
            </a:endParaRPr>
          </a:p>
        </p:txBody>
      </p:sp>
      <p:sp>
        <p:nvSpPr>
          <p:cNvPr id="30" name="TextBox 29">
            <a:extLst>
              <a:ext uri="{FF2B5EF4-FFF2-40B4-BE49-F238E27FC236}">
                <a16:creationId xmlns:a16="http://schemas.microsoft.com/office/drawing/2014/main" id="{B4DC5DDB-EF3A-4649-9ED0-BB937ADA6A31}"/>
              </a:ext>
            </a:extLst>
          </p:cNvPr>
          <p:cNvSpPr txBox="1"/>
          <p:nvPr/>
        </p:nvSpPr>
        <p:spPr>
          <a:xfrm>
            <a:off x="513968" y="10006700"/>
            <a:ext cx="4596945" cy="213904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2437912">
              <a:defRPr/>
            </a:pPr>
            <a:r>
              <a:rPr lang="en-US" sz="6400" b="1" dirty="0">
                <a:solidFill>
                  <a:srgbClr val="0F62FE"/>
                </a:solidFill>
              </a:rPr>
              <a:t>&gt;90%</a:t>
            </a:r>
          </a:p>
          <a:p>
            <a:pPr marL="0" lvl="1" defTabSz="1828754">
              <a:spcBef>
                <a:spcPts val="600"/>
              </a:spcBef>
              <a:buClr>
                <a:srgbClr val="000000"/>
              </a:buClr>
              <a:defRPr/>
            </a:pPr>
            <a:r>
              <a:rPr lang="en-US" sz="3200" dirty="0">
                <a:solidFill>
                  <a:srgbClr val="0F62FE"/>
                </a:solidFill>
              </a:rPr>
              <a:t>customer inquiries </a:t>
            </a:r>
            <a:br>
              <a:rPr lang="en-US" sz="3200" dirty="0">
                <a:solidFill>
                  <a:srgbClr val="0F62FE"/>
                </a:solidFill>
              </a:rPr>
            </a:br>
            <a:r>
              <a:rPr lang="en-US" sz="3200" dirty="0">
                <a:solidFill>
                  <a:srgbClr val="0F62FE"/>
                </a:solidFill>
              </a:rPr>
              <a:t>handled by AI assistant</a:t>
            </a:r>
            <a:r>
              <a:rPr lang="en-US" sz="3200" baseline="30000" dirty="0">
                <a:solidFill>
                  <a:srgbClr val="0F62FE"/>
                </a:solidFill>
              </a:rPr>
              <a:t>1</a:t>
            </a:r>
            <a:endParaRPr lang="en-US" sz="3200" b="1" kern="0" dirty="0">
              <a:solidFill>
                <a:srgbClr val="0F62FE"/>
              </a:solidFill>
            </a:endParaRPr>
          </a:p>
        </p:txBody>
      </p:sp>
      <p:sp>
        <p:nvSpPr>
          <p:cNvPr id="31" name="TextBox 30">
            <a:extLst>
              <a:ext uri="{FF2B5EF4-FFF2-40B4-BE49-F238E27FC236}">
                <a16:creationId xmlns:a16="http://schemas.microsoft.com/office/drawing/2014/main" id="{F43417C9-DBF6-BF21-EDF7-90066522BB95}"/>
              </a:ext>
            </a:extLst>
          </p:cNvPr>
          <p:cNvSpPr txBox="1"/>
          <p:nvPr/>
        </p:nvSpPr>
        <p:spPr>
          <a:xfrm>
            <a:off x="494486" y="9103012"/>
            <a:ext cx="359798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1828800">
              <a:defRPr/>
            </a:pPr>
            <a:r>
              <a:rPr lang="en-US" kern="0" dirty="0">
                <a:solidFill>
                  <a:srgbClr val="000000"/>
                </a:solidFill>
              </a:rPr>
              <a:t>Proven results:</a:t>
            </a:r>
            <a:endParaRPr lang="en-US" dirty="0">
              <a:solidFill>
                <a:srgbClr val="000000"/>
              </a:solidFill>
            </a:endParaRPr>
          </a:p>
        </p:txBody>
      </p:sp>
      <p:sp>
        <p:nvSpPr>
          <p:cNvPr id="36" name="Text Placeholder 7">
            <a:extLst>
              <a:ext uri="{FF2B5EF4-FFF2-40B4-BE49-F238E27FC236}">
                <a16:creationId xmlns:a16="http://schemas.microsoft.com/office/drawing/2014/main" id="{FF708258-9516-3EAD-1670-A28E17DC2F33}"/>
              </a:ext>
            </a:extLst>
          </p:cNvPr>
          <p:cNvSpPr txBox="1">
            <a:spLocks/>
          </p:cNvSpPr>
          <p:nvPr/>
        </p:nvSpPr>
        <p:spPr>
          <a:xfrm>
            <a:off x="6666698" y="573921"/>
            <a:ext cx="5353406" cy="4609405"/>
          </a:xfrm>
          <a:prstGeom prst="rect">
            <a:avLst/>
          </a:prstGeom>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defRPr/>
            </a:pPr>
            <a:r>
              <a:rPr lang="en-US" sz="3200" dirty="0">
                <a:solidFill>
                  <a:srgbClr val="0F62FE"/>
                </a:solidFill>
                <a:latin typeface="+mn-lt"/>
              </a:rPr>
              <a:t>Deliver </a:t>
            </a:r>
            <a:r>
              <a:rPr lang="en-US" sz="3200" dirty="0">
                <a:solidFill>
                  <a:srgbClr val="000000"/>
                </a:solidFill>
                <a:latin typeface="+mn-lt"/>
              </a:rPr>
              <a:t>frictionless customer experiences that scale </a:t>
            </a:r>
            <a:br>
              <a:rPr lang="en-US" sz="3200" dirty="0">
                <a:solidFill>
                  <a:srgbClr val="000000"/>
                </a:solidFill>
                <a:latin typeface="+mn-lt"/>
              </a:rPr>
            </a:br>
            <a:r>
              <a:rPr lang="en-US" sz="3200" dirty="0">
                <a:solidFill>
                  <a:srgbClr val="000000"/>
                </a:solidFill>
                <a:latin typeface="+mn-lt"/>
              </a:rPr>
              <a:t>across any device or channel using AI built on IBM </a:t>
            </a:r>
            <a:r>
              <a:rPr lang="en-US" sz="3200" b="1" dirty="0">
                <a:latin typeface="+mn-lt"/>
              </a:rPr>
              <a:t>watson</a:t>
            </a:r>
            <a:r>
              <a:rPr lang="en-US" sz="3200" b="1" dirty="0">
                <a:solidFill>
                  <a:schemeClr val="accent1"/>
                </a:solidFill>
                <a:latin typeface="+mn-lt"/>
              </a:rPr>
              <a:t>x</a:t>
            </a:r>
            <a:r>
              <a:rPr lang="en-US" sz="3200" dirty="0">
                <a:solidFill>
                  <a:srgbClr val="000000"/>
                </a:solidFill>
                <a:latin typeface="+mn-lt"/>
              </a:rPr>
              <a:t> large language and speech models that achieve higher levels of  accuracy with less training</a:t>
            </a:r>
            <a:endParaRPr lang="en-US" sz="6600" dirty="0">
              <a:solidFill>
                <a:srgbClr val="000000"/>
              </a:solidFill>
              <a:latin typeface="+mn-lt"/>
            </a:endParaRPr>
          </a:p>
        </p:txBody>
      </p:sp>
      <p:cxnSp>
        <p:nvCxnSpPr>
          <p:cNvPr id="37" name="Straight Connector 36" descr="Vertical column divider line">
            <a:extLst>
              <a:ext uri="{FF2B5EF4-FFF2-40B4-BE49-F238E27FC236}">
                <a16:creationId xmlns:a16="http://schemas.microsoft.com/office/drawing/2014/main" id="{E8850447-8834-A4AE-E636-B4747C645154}"/>
              </a:ext>
            </a:extLst>
          </p:cNvPr>
          <p:cNvCxnSpPr>
            <a:cxnSpLocks/>
          </p:cNvCxnSpPr>
          <p:nvPr/>
        </p:nvCxnSpPr>
        <p:spPr bwMode="auto">
          <a:xfrm>
            <a:off x="12291693" y="567749"/>
            <a:ext cx="0" cy="12351586"/>
          </a:xfrm>
          <a:prstGeom prst="line">
            <a:avLst/>
          </a:prstGeom>
          <a:ln w="12700">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descr="Vertical column divider line">
            <a:extLst>
              <a:ext uri="{FF2B5EF4-FFF2-40B4-BE49-F238E27FC236}">
                <a16:creationId xmlns:a16="http://schemas.microsoft.com/office/drawing/2014/main" id="{A9253459-8369-4EF1-5951-6B9904F1EC33}"/>
              </a:ext>
            </a:extLst>
          </p:cNvPr>
          <p:cNvCxnSpPr>
            <a:cxnSpLocks/>
          </p:cNvCxnSpPr>
          <p:nvPr/>
        </p:nvCxnSpPr>
        <p:spPr bwMode="auto">
          <a:xfrm>
            <a:off x="18459641" y="567749"/>
            <a:ext cx="0" cy="12351586"/>
          </a:xfrm>
          <a:prstGeom prst="line">
            <a:avLst/>
          </a:prstGeom>
          <a:ln w="12700">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9" name="Text Placeholder 4">
            <a:extLst>
              <a:ext uri="{FF2B5EF4-FFF2-40B4-BE49-F238E27FC236}">
                <a16:creationId xmlns:a16="http://schemas.microsoft.com/office/drawing/2014/main" id="{25AE6E8E-B237-B706-0ED0-F4EDB34192FF}"/>
              </a:ext>
            </a:extLst>
          </p:cNvPr>
          <p:cNvSpPr txBox="1">
            <a:spLocks/>
          </p:cNvSpPr>
          <p:nvPr/>
        </p:nvSpPr>
        <p:spPr>
          <a:xfrm>
            <a:off x="6666698" y="7367519"/>
            <a:ext cx="4947782" cy="5156048"/>
          </a:xfrm>
          <a:prstGeom prst="rect">
            <a:avLst/>
          </a:prstGeom>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lnSpc>
                <a:spcPct val="100000"/>
              </a:lnSpc>
              <a:defRPr/>
            </a:pPr>
            <a:r>
              <a:rPr lang="en-US" sz="3200" dirty="0">
                <a:solidFill>
                  <a:srgbClr val="0F62FE"/>
                </a:solidFill>
                <a:latin typeface="+mn-lt"/>
              </a:rPr>
              <a:t>Integrate </a:t>
            </a:r>
            <a:r>
              <a:rPr lang="en-US" sz="3200" dirty="0">
                <a:solidFill>
                  <a:srgbClr val="000000"/>
                </a:solidFill>
                <a:latin typeface="+mn-lt"/>
              </a:rPr>
              <a:t>with the tools, systems, and processes that power your business today… without migrating your technology stack</a:t>
            </a:r>
          </a:p>
          <a:p>
            <a:pPr defTabSz="2437912">
              <a:lnSpc>
                <a:spcPct val="100000"/>
              </a:lnSpc>
              <a:defRPr/>
            </a:pPr>
            <a:endParaRPr lang="en-US" sz="2400" kern="0" dirty="0">
              <a:solidFill>
                <a:srgbClr val="000000"/>
              </a:solidFill>
              <a:latin typeface="IBM Plex Sans Light"/>
            </a:endParaRPr>
          </a:p>
        </p:txBody>
      </p:sp>
      <p:cxnSp>
        <p:nvCxnSpPr>
          <p:cNvPr id="40" name="Straight Connector 39" descr="Horizontal row divider line">
            <a:extLst>
              <a:ext uri="{FF2B5EF4-FFF2-40B4-BE49-F238E27FC236}">
                <a16:creationId xmlns:a16="http://schemas.microsoft.com/office/drawing/2014/main" id="{15756562-B52F-EFF5-9B85-9088E496FBF1}"/>
              </a:ext>
            </a:extLst>
          </p:cNvPr>
          <p:cNvCxnSpPr>
            <a:cxnSpLocks/>
          </p:cNvCxnSpPr>
          <p:nvPr/>
        </p:nvCxnSpPr>
        <p:spPr bwMode="auto">
          <a:xfrm>
            <a:off x="6666697" y="6463505"/>
            <a:ext cx="17150640" cy="0"/>
          </a:xfrm>
          <a:prstGeom prst="line">
            <a:avLst/>
          </a:prstGeom>
          <a:ln w="12700">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1" name="Forma Livre 31">
            <a:extLst>
              <a:ext uri="{FF2B5EF4-FFF2-40B4-BE49-F238E27FC236}">
                <a16:creationId xmlns:a16="http://schemas.microsoft.com/office/drawing/2014/main" id="{34768488-1AF5-2FE3-8A8B-D3590E51525E}"/>
              </a:ext>
            </a:extLst>
          </p:cNvPr>
          <p:cNvSpPr>
            <a:spLocks noChangeAspect="1"/>
          </p:cNvSpPr>
          <p:nvPr/>
        </p:nvSpPr>
        <p:spPr>
          <a:xfrm>
            <a:off x="10599627" y="5026116"/>
            <a:ext cx="1014852" cy="1014816"/>
          </a:xfrm>
          <a:custGeom>
            <a:avLst/>
            <a:gdLst>
              <a:gd name="connsiteX0" fmla="*/ 139860 w 387733"/>
              <a:gd name="connsiteY0" fmla="*/ 387720 h 387720"/>
              <a:gd name="connsiteX1" fmla="*/ 90545 w 387733"/>
              <a:gd name="connsiteY1" fmla="*/ 360572 h 387720"/>
              <a:gd name="connsiteX2" fmla="*/ 27000 w 387733"/>
              <a:gd name="connsiteY2" fmla="*/ 295110 h 387720"/>
              <a:gd name="connsiteX3" fmla="*/ 36896 w 387733"/>
              <a:gd name="connsiteY3" fmla="*/ 260766 h 387720"/>
              <a:gd name="connsiteX4" fmla="*/ 0 w 387733"/>
              <a:gd name="connsiteY4" fmla="*/ 193860 h 387720"/>
              <a:gd name="connsiteX5" fmla="*/ 36896 w 387733"/>
              <a:gd name="connsiteY5" fmla="*/ 126941 h 387720"/>
              <a:gd name="connsiteX6" fmla="*/ 27000 w 387733"/>
              <a:gd name="connsiteY6" fmla="*/ 92610 h 387720"/>
              <a:gd name="connsiteX7" fmla="*/ 90612 w 387733"/>
              <a:gd name="connsiteY7" fmla="*/ 27027 h 387720"/>
              <a:gd name="connsiteX8" fmla="*/ 139860 w 387733"/>
              <a:gd name="connsiteY8" fmla="*/ 0 h 387720"/>
              <a:gd name="connsiteX9" fmla="*/ 198720 w 387733"/>
              <a:gd name="connsiteY9" fmla="*/ 58860 h 387720"/>
              <a:gd name="connsiteX10" fmla="*/ 198720 w 387733"/>
              <a:gd name="connsiteY10" fmla="*/ 121500 h 387720"/>
              <a:gd name="connsiteX11" fmla="*/ 315360 w 387733"/>
              <a:gd name="connsiteY11" fmla="*/ 121500 h 387720"/>
              <a:gd name="connsiteX12" fmla="*/ 337500 w 387733"/>
              <a:gd name="connsiteY12" fmla="*/ 99360 h 387720"/>
              <a:gd name="connsiteX13" fmla="*/ 337500 w 387733"/>
              <a:gd name="connsiteY13" fmla="*/ 76572 h 387720"/>
              <a:gd name="connsiteX14" fmla="*/ 324000 w 387733"/>
              <a:gd name="connsiteY14" fmla="*/ 58860 h 387720"/>
              <a:gd name="connsiteX15" fmla="*/ 342360 w 387733"/>
              <a:gd name="connsiteY15" fmla="*/ 40500 h 387720"/>
              <a:gd name="connsiteX16" fmla="*/ 360720 w 387733"/>
              <a:gd name="connsiteY16" fmla="*/ 58860 h 387720"/>
              <a:gd name="connsiteX17" fmla="*/ 347220 w 387733"/>
              <a:gd name="connsiteY17" fmla="*/ 76572 h 387720"/>
              <a:gd name="connsiteX18" fmla="*/ 347220 w 387733"/>
              <a:gd name="connsiteY18" fmla="*/ 99360 h 387720"/>
              <a:gd name="connsiteX19" fmla="*/ 315360 w 387733"/>
              <a:gd name="connsiteY19" fmla="*/ 131220 h 387720"/>
              <a:gd name="connsiteX20" fmla="*/ 198720 w 387733"/>
              <a:gd name="connsiteY20" fmla="*/ 131220 h 387720"/>
              <a:gd name="connsiteX21" fmla="*/ 198720 w 387733"/>
              <a:gd name="connsiteY21" fmla="*/ 162000 h 387720"/>
              <a:gd name="connsiteX22" fmla="*/ 351662 w 387733"/>
              <a:gd name="connsiteY22" fmla="*/ 162000 h 387720"/>
              <a:gd name="connsiteX23" fmla="*/ 369374 w 387733"/>
              <a:gd name="connsiteY23" fmla="*/ 148500 h 387720"/>
              <a:gd name="connsiteX24" fmla="*/ 387734 w 387733"/>
              <a:gd name="connsiteY24" fmla="*/ 166860 h 387720"/>
              <a:gd name="connsiteX25" fmla="*/ 369374 w 387733"/>
              <a:gd name="connsiteY25" fmla="*/ 185220 h 387720"/>
              <a:gd name="connsiteX26" fmla="*/ 351662 w 387733"/>
              <a:gd name="connsiteY26" fmla="*/ 171720 h 387720"/>
              <a:gd name="connsiteX27" fmla="*/ 198720 w 387733"/>
              <a:gd name="connsiteY27" fmla="*/ 171720 h 387720"/>
              <a:gd name="connsiteX28" fmla="*/ 198720 w 387733"/>
              <a:gd name="connsiteY28" fmla="*/ 216000 h 387720"/>
              <a:gd name="connsiteX29" fmla="*/ 351662 w 387733"/>
              <a:gd name="connsiteY29" fmla="*/ 216000 h 387720"/>
              <a:gd name="connsiteX30" fmla="*/ 369374 w 387733"/>
              <a:gd name="connsiteY30" fmla="*/ 202500 h 387720"/>
              <a:gd name="connsiteX31" fmla="*/ 387734 w 387733"/>
              <a:gd name="connsiteY31" fmla="*/ 220860 h 387720"/>
              <a:gd name="connsiteX32" fmla="*/ 369374 w 387733"/>
              <a:gd name="connsiteY32" fmla="*/ 239220 h 387720"/>
              <a:gd name="connsiteX33" fmla="*/ 351662 w 387733"/>
              <a:gd name="connsiteY33" fmla="*/ 225720 h 387720"/>
              <a:gd name="connsiteX34" fmla="*/ 198720 w 387733"/>
              <a:gd name="connsiteY34" fmla="*/ 225720 h 387720"/>
              <a:gd name="connsiteX35" fmla="*/ 198720 w 387733"/>
              <a:gd name="connsiteY35" fmla="*/ 256487 h 387720"/>
              <a:gd name="connsiteX36" fmla="*/ 315360 w 387733"/>
              <a:gd name="connsiteY36" fmla="*/ 256487 h 387720"/>
              <a:gd name="connsiteX37" fmla="*/ 347220 w 387733"/>
              <a:gd name="connsiteY37" fmla="*/ 288347 h 387720"/>
              <a:gd name="connsiteX38" fmla="*/ 347220 w 387733"/>
              <a:gd name="connsiteY38" fmla="*/ 311135 h 387720"/>
              <a:gd name="connsiteX39" fmla="*/ 360720 w 387733"/>
              <a:gd name="connsiteY39" fmla="*/ 328847 h 387720"/>
              <a:gd name="connsiteX40" fmla="*/ 342360 w 387733"/>
              <a:gd name="connsiteY40" fmla="*/ 347207 h 387720"/>
              <a:gd name="connsiteX41" fmla="*/ 324000 w 387733"/>
              <a:gd name="connsiteY41" fmla="*/ 328847 h 387720"/>
              <a:gd name="connsiteX42" fmla="*/ 337500 w 387733"/>
              <a:gd name="connsiteY42" fmla="*/ 311135 h 387720"/>
              <a:gd name="connsiteX43" fmla="*/ 337500 w 387733"/>
              <a:gd name="connsiteY43" fmla="*/ 288360 h 387720"/>
              <a:gd name="connsiteX44" fmla="*/ 315360 w 387733"/>
              <a:gd name="connsiteY44" fmla="*/ 266220 h 387720"/>
              <a:gd name="connsiteX45" fmla="*/ 198720 w 387733"/>
              <a:gd name="connsiteY45" fmla="*/ 266220 h 387720"/>
              <a:gd name="connsiteX46" fmla="*/ 198720 w 387733"/>
              <a:gd name="connsiteY46" fmla="*/ 328860 h 387720"/>
              <a:gd name="connsiteX47" fmla="*/ 139860 w 387733"/>
              <a:gd name="connsiteY47" fmla="*/ 387720 h 387720"/>
              <a:gd name="connsiteX48" fmla="*/ 95594 w 387733"/>
              <a:gd name="connsiteY48" fmla="*/ 350838 h 387720"/>
              <a:gd name="connsiteX49" fmla="*/ 97524 w 387733"/>
              <a:gd name="connsiteY49" fmla="*/ 353349 h 387720"/>
              <a:gd name="connsiteX50" fmla="*/ 139860 w 387733"/>
              <a:gd name="connsiteY50" fmla="*/ 378000 h 387720"/>
              <a:gd name="connsiteX51" fmla="*/ 189000 w 387733"/>
              <a:gd name="connsiteY51" fmla="*/ 328860 h 387720"/>
              <a:gd name="connsiteX52" fmla="*/ 189000 w 387733"/>
              <a:gd name="connsiteY52" fmla="*/ 58860 h 387720"/>
              <a:gd name="connsiteX53" fmla="*/ 139860 w 387733"/>
              <a:gd name="connsiteY53" fmla="*/ 9720 h 387720"/>
              <a:gd name="connsiteX54" fmla="*/ 97511 w 387733"/>
              <a:gd name="connsiteY54" fmla="*/ 34371 h 387720"/>
              <a:gd name="connsiteX55" fmla="*/ 95945 w 387733"/>
              <a:gd name="connsiteY55" fmla="*/ 36787 h 387720"/>
              <a:gd name="connsiteX56" fmla="*/ 90720 w 387733"/>
              <a:gd name="connsiteY56" fmla="*/ 58860 h 387720"/>
              <a:gd name="connsiteX57" fmla="*/ 97295 w 387733"/>
              <a:gd name="connsiteY57" fmla="*/ 83430 h 387720"/>
              <a:gd name="connsiteX58" fmla="*/ 88884 w 387733"/>
              <a:gd name="connsiteY58" fmla="*/ 88290 h 387720"/>
              <a:gd name="connsiteX59" fmla="*/ 81000 w 387733"/>
              <a:gd name="connsiteY59" fmla="*/ 58860 h 387720"/>
              <a:gd name="connsiteX60" fmla="*/ 85050 w 387733"/>
              <a:gd name="connsiteY60" fmla="*/ 37355 h 387720"/>
              <a:gd name="connsiteX61" fmla="*/ 36720 w 387733"/>
              <a:gd name="connsiteY61" fmla="*/ 92610 h 387720"/>
              <a:gd name="connsiteX62" fmla="*/ 47750 w 387733"/>
              <a:gd name="connsiteY62" fmla="*/ 125631 h 387720"/>
              <a:gd name="connsiteX63" fmla="*/ 51071 w 387733"/>
              <a:gd name="connsiteY63" fmla="*/ 130127 h 387720"/>
              <a:gd name="connsiteX64" fmla="*/ 46157 w 387733"/>
              <a:gd name="connsiteY64" fmla="*/ 132786 h 387720"/>
              <a:gd name="connsiteX65" fmla="*/ 9720 w 387733"/>
              <a:gd name="connsiteY65" fmla="*/ 193860 h 387720"/>
              <a:gd name="connsiteX66" fmla="*/ 42485 w 387733"/>
              <a:gd name="connsiteY66" fmla="*/ 252788 h 387720"/>
              <a:gd name="connsiteX67" fmla="*/ 92610 w 387733"/>
              <a:gd name="connsiteY67" fmla="*/ 229500 h 387720"/>
              <a:gd name="connsiteX68" fmla="*/ 92610 w 387733"/>
              <a:gd name="connsiteY68" fmla="*/ 239234 h 387720"/>
              <a:gd name="connsiteX69" fmla="*/ 50423 w 387733"/>
              <a:gd name="connsiteY69" fmla="*/ 258458 h 387720"/>
              <a:gd name="connsiteX70" fmla="*/ 47750 w 387733"/>
              <a:gd name="connsiteY70" fmla="*/ 262103 h 387720"/>
              <a:gd name="connsiteX71" fmla="*/ 36720 w 387733"/>
              <a:gd name="connsiteY71" fmla="*/ 295110 h 387720"/>
              <a:gd name="connsiteX72" fmla="*/ 92610 w 387733"/>
              <a:gd name="connsiteY72" fmla="*/ 351000 h 387720"/>
              <a:gd name="connsiteX73" fmla="*/ 95594 w 387733"/>
              <a:gd name="connsiteY73" fmla="*/ 350838 h 387720"/>
              <a:gd name="connsiteX74" fmla="*/ 342360 w 387733"/>
              <a:gd name="connsiteY74" fmla="*/ 320220 h 387720"/>
              <a:gd name="connsiteX75" fmla="*/ 333720 w 387733"/>
              <a:gd name="connsiteY75" fmla="*/ 328860 h 387720"/>
              <a:gd name="connsiteX76" fmla="*/ 342360 w 387733"/>
              <a:gd name="connsiteY76" fmla="*/ 337500 h 387720"/>
              <a:gd name="connsiteX77" fmla="*/ 351000 w 387733"/>
              <a:gd name="connsiteY77" fmla="*/ 328860 h 387720"/>
              <a:gd name="connsiteX78" fmla="*/ 342360 w 387733"/>
              <a:gd name="connsiteY78" fmla="*/ 320220 h 387720"/>
              <a:gd name="connsiteX79" fmla="*/ 369360 w 387733"/>
              <a:gd name="connsiteY79" fmla="*/ 212220 h 387720"/>
              <a:gd name="connsiteX80" fmla="*/ 360720 w 387733"/>
              <a:gd name="connsiteY80" fmla="*/ 220860 h 387720"/>
              <a:gd name="connsiteX81" fmla="*/ 369360 w 387733"/>
              <a:gd name="connsiteY81" fmla="*/ 229500 h 387720"/>
              <a:gd name="connsiteX82" fmla="*/ 378000 w 387733"/>
              <a:gd name="connsiteY82" fmla="*/ 220860 h 387720"/>
              <a:gd name="connsiteX83" fmla="*/ 369360 w 387733"/>
              <a:gd name="connsiteY83" fmla="*/ 212220 h 387720"/>
              <a:gd name="connsiteX84" fmla="*/ 369360 w 387733"/>
              <a:gd name="connsiteY84" fmla="*/ 158220 h 387720"/>
              <a:gd name="connsiteX85" fmla="*/ 360720 w 387733"/>
              <a:gd name="connsiteY85" fmla="*/ 166860 h 387720"/>
              <a:gd name="connsiteX86" fmla="*/ 369360 w 387733"/>
              <a:gd name="connsiteY86" fmla="*/ 175500 h 387720"/>
              <a:gd name="connsiteX87" fmla="*/ 378000 w 387733"/>
              <a:gd name="connsiteY87" fmla="*/ 166860 h 387720"/>
              <a:gd name="connsiteX88" fmla="*/ 369360 w 387733"/>
              <a:gd name="connsiteY88" fmla="*/ 158220 h 387720"/>
              <a:gd name="connsiteX89" fmla="*/ 342360 w 387733"/>
              <a:gd name="connsiteY89" fmla="*/ 50220 h 387720"/>
              <a:gd name="connsiteX90" fmla="*/ 333720 w 387733"/>
              <a:gd name="connsiteY90" fmla="*/ 58860 h 387720"/>
              <a:gd name="connsiteX91" fmla="*/ 342360 w 387733"/>
              <a:gd name="connsiteY91" fmla="*/ 67500 h 387720"/>
              <a:gd name="connsiteX92" fmla="*/ 351000 w 387733"/>
              <a:gd name="connsiteY92" fmla="*/ 58860 h 387720"/>
              <a:gd name="connsiteX93" fmla="*/ 342360 w 387733"/>
              <a:gd name="connsiteY93" fmla="*/ 50220 h 387720"/>
              <a:gd name="connsiteX94" fmla="*/ 139860 w 387733"/>
              <a:gd name="connsiteY94" fmla="*/ 360720 h 387720"/>
              <a:gd name="connsiteX95" fmla="*/ 139860 w 387733"/>
              <a:gd name="connsiteY95" fmla="*/ 351000 h 387720"/>
              <a:gd name="connsiteX96" fmla="*/ 162000 w 387733"/>
              <a:gd name="connsiteY96" fmla="*/ 328860 h 387720"/>
              <a:gd name="connsiteX97" fmla="*/ 171720 w 387733"/>
              <a:gd name="connsiteY97" fmla="*/ 328860 h 387720"/>
              <a:gd name="connsiteX98" fmla="*/ 139860 w 387733"/>
              <a:gd name="connsiteY98" fmla="*/ 360720 h 387720"/>
              <a:gd name="connsiteX99" fmla="*/ 99360 w 387733"/>
              <a:gd name="connsiteY99" fmla="*/ 333720 h 387720"/>
              <a:gd name="connsiteX100" fmla="*/ 60750 w 387733"/>
              <a:gd name="connsiteY100" fmla="*/ 295110 h 387720"/>
              <a:gd name="connsiteX101" fmla="*/ 70470 w 387733"/>
              <a:gd name="connsiteY101" fmla="*/ 295110 h 387720"/>
              <a:gd name="connsiteX102" fmla="*/ 99360 w 387733"/>
              <a:gd name="connsiteY102" fmla="*/ 324000 h 387720"/>
              <a:gd name="connsiteX103" fmla="*/ 99360 w 387733"/>
              <a:gd name="connsiteY103" fmla="*/ 333720 h 387720"/>
              <a:gd name="connsiteX104" fmla="*/ 139860 w 387733"/>
              <a:gd name="connsiteY104" fmla="*/ 306720 h 387720"/>
              <a:gd name="connsiteX105" fmla="*/ 108000 w 387733"/>
              <a:gd name="connsiteY105" fmla="*/ 274860 h 387720"/>
              <a:gd name="connsiteX106" fmla="*/ 139860 w 387733"/>
              <a:gd name="connsiteY106" fmla="*/ 243000 h 387720"/>
              <a:gd name="connsiteX107" fmla="*/ 139860 w 387733"/>
              <a:gd name="connsiteY107" fmla="*/ 252734 h 387720"/>
              <a:gd name="connsiteX108" fmla="*/ 117720 w 387733"/>
              <a:gd name="connsiteY108" fmla="*/ 274874 h 387720"/>
              <a:gd name="connsiteX109" fmla="*/ 139860 w 387733"/>
              <a:gd name="connsiteY109" fmla="*/ 297014 h 387720"/>
              <a:gd name="connsiteX110" fmla="*/ 139860 w 387733"/>
              <a:gd name="connsiteY110" fmla="*/ 306720 h 387720"/>
              <a:gd name="connsiteX111" fmla="*/ 63342 w 387733"/>
              <a:gd name="connsiteY111" fmla="*/ 202865 h 387720"/>
              <a:gd name="connsiteX112" fmla="*/ 54000 w 387733"/>
              <a:gd name="connsiteY112" fmla="*/ 180360 h 387720"/>
              <a:gd name="connsiteX113" fmla="*/ 85860 w 387733"/>
              <a:gd name="connsiteY113" fmla="*/ 148500 h 387720"/>
              <a:gd name="connsiteX114" fmla="*/ 108391 w 387733"/>
              <a:gd name="connsiteY114" fmla="*/ 157802 h 387720"/>
              <a:gd name="connsiteX115" fmla="*/ 101507 w 387733"/>
              <a:gd name="connsiteY115" fmla="*/ 164673 h 387720"/>
              <a:gd name="connsiteX116" fmla="*/ 85860 w 387733"/>
              <a:gd name="connsiteY116" fmla="*/ 158220 h 387720"/>
              <a:gd name="connsiteX117" fmla="*/ 63720 w 387733"/>
              <a:gd name="connsiteY117" fmla="*/ 180360 h 387720"/>
              <a:gd name="connsiteX118" fmla="*/ 70200 w 387733"/>
              <a:gd name="connsiteY118" fmla="*/ 195993 h 387720"/>
              <a:gd name="connsiteX119" fmla="*/ 63342 w 387733"/>
              <a:gd name="connsiteY119" fmla="*/ 202865 h 387720"/>
              <a:gd name="connsiteX120" fmla="*/ 139860 w 387733"/>
              <a:gd name="connsiteY120" fmla="*/ 151470 h 387720"/>
              <a:gd name="connsiteX121" fmla="*/ 139860 w 387733"/>
              <a:gd name="connsiteY121" fmla="*/ 141750 h 387720"/>
              <a:gd name="connsiteX122" fmla="*/ 162000 w 387733"/>
              <a:gd name="connsiteY122" fmla="*/ 119610 h 387720"/>
              <a:gd name="connsiteX123" fmla="*/ 139860 w 387733"/>
              <a:gd name="connsiteY123" fmla="*/ 97470 h 387720"/>
              <a:gd name="connsiteX124" fmla="*/ 139860 w 387733"/>
              <a:gd name="connsiteY124" fmla="*/ 87750 h 387720"/>
              <a:gd name="connsiteX125" fmla="*/ 171720 w 387733"/>
              <a:gd name="connsiteY125" fmla="*/ 119610 h 387720"/>
              <a:gd name="connsiteX126" fmla="*/ 139860 w 387733"/>
              <a:gd name="connsiteY126" fmla="*/ 151470 h 387720"/>
              <a:gd name="connsiteX127" fmla="*/ 171720 w 387733"/>
              <a:gd name="connsiteY127" fmla="*/ 58860 h 387720"/>
              <a:gd name="connsiteX128" fmla="*/ 162000 w 387733"/>
              <a:gd name="connsiteY128" fmla="*/ 58860 h 387720"/>
              <a:gd name="connsiteX129" fmla="*/ 139860 w 387733"/>
              <a:gd name="connsiteY129" fmla="*/ 36720 h 387720"/>
              <a:gd name="connsiteX130" fmla="*/ 117720 w 387733"/>
              <a:gd name="connsiteY130" fmla="*/ 58860 h 387720"/>
              <a:gd name="connsiteX131" fmla="*/ 108000 w 387733"/>
              <a:gd name="connsiteY131" fmla="*/ 58860 h 387720"/>
              <a:gd name="connsiteX132" fmla="*/ 139860 w 387733"/>
              <a:gd name="connsiteY132" fmla="*/ 27000 h 387720"/>
              <a:gd name="connsiteX133" fmla="*/ 171720 w 387733"/>
              <a:gd name="connsiteY133" fmla="*/ 58860 h 38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387733" h="387720">
                <a:moveTo>
                  <a:pt x="139860" y="387720"/>
                </a:moveTo>
                <a:cubicBezTo>
                  <a:pt x="120015" y="387720"/>
                  <a:pt x="101358" y="377379"/>
                  <a:pt x="90545" y="360572"/>
                </a:cubicBezTo>
                <a:cubicBezTo>
                  <a:pt x="54851" y="359100"/>
                  <a:pt x="27000" y="330291"/>
                  <a:pt x="27000" y="295110"/>
                </a:cubicBezTo>
                <a:cubicBezTo>
                  <a:pt x="27000" y="282974"/>
                  <a:pt x="30402" y="271202"/>
                  <a:pt x="36896" y="260766"/>
                </a:cubicBezTo>
                <a:cubicBezTo>
                  <a:pt x="14013" y="246334"/>
                  <a:pt x="0" y="221144"/>
                  <a:pt x="0" y="193860"/>
                </a:cubicBezTo>
                <a:cubicBezTo>
                  <a:pt x="0" y="166577"/>
                  <a:pt x="14013" y="141399"/>
                  <a:pt x="36896" y="126941"/>
                </a:cubicBezTo>
                <a:cubicBezTo>
                  <a:pt x="30415" y="116519"/>
                  <a:pt x="27000" y="104760"/>
                  <a:pt x="27000" y="92610"/>
                </a:cubicBezTo>
                <a:cubicBezTo>
                  <a:pt x="27000" y="57105"/>
                  <a:pt x="55364" y="28094"/>
                  <a:pt x="90612" y="27027"/>
                </a:cubicBezTo>
                <a:cubicBezTo>
                  <a:pt x="101453" y="10287"/>
                  <a:pt x="120069" y="0"/>
                  <a:pt x="139860" y="0"/>
                </a:cubicBezTo>
                <a:cubicBezTo>
                  <a:pt x="172314" y="0"/>
                  <a:pt x="198720" y="26406"/>
                  <a:pt x="198720" y="58860"/>
                </a:cubicBezTo>
                <a:lnTo>
                  <a:pt x="198720" y="121500"/>
                </a:lnTo>
                <a:lnTo>
                  <a:pt x="315360" y="121500"/>
                </a:lnTo>
                <a:cubicBezTo>
                  <a:pt x="327564" y="121500"/>
                  <a:pt x="337500" y="111564"/>
                  <a:pt x="337500" y="99360"/>
                </a:cubicBezTo>
                <a:lnTo>
                  <a:pt x="337500" y="76572"/>
                </a:lnTo>
                <a:cubicBezTo>
                  <a:pt x="329738" y="74439"/>
                  <a:pt x="324000" y="67311"/>
                  <a:pt x="324000" y="58860"/>
                </a:cubicBezTo>
                <a:cubicBezTo>
                  <a:pt x="324000" y="48735"/>
                  <a:pt x="332235" y="40500"/>
                  <a:pt x="342360" y="40500"/>
                </a:cubicBezTo>
                <a:cubicBezTo>
                  <a:pt x="352485" y="40500"/>
                  <a:pt x="360720" y="48735"/>
                  <a:pt x="360720" y="58860"/>
                </a:cubicBezTo>
                <a:cubicBezTo>
                  <a:pt x="360720" y="67298"/>
                  <a:pt x="354983" y="74426"/>
                  <a:pt x="347220" y="76572"/>
                </a:cubicBezTo>
                <a:lnTo>
                  <a:pt x="347220" y="99360"/>
                </a:lnTo>
                <a:cubicBezTo>
                  <a:pt x="347220" y="116923"/>
                  <a:pt x="332924" y="131220"/>
                  <a:pt x="315360" y="131220"/>
                </a:cubicBezTo>
                <a:lnTo>
                  <a:pt x="198720" y="131220"/>
                </a:lnTo>
                <a:lnTo>
                  <a:pt x="198720" y="162000"/>
                </a:lnTo>
                <a:lnTo>
                  <a:pt x="351662" y="162000"/>
                </a:lnTo>
                <a:cubicBezTo>
                  <a:pt x="353795" y="154224"/>
                  <a:pt x="360936" y="148500"/>
                  <a:pt x="369374" y="148500"/>
                </a:cubicBezTo>
                <a:cubicBezTo>
                  <a:pt x="379499" y="148500"/>
                  <a:pt x="387734" y="156735"/>
                  <a:pt x="387734" y="166860"/>
                </a:cubicBezTo>
                <a:cubicBezTo>
                  <a:pt x="387734" y="176985"/>
                  <a:pt x="379499" y="185220"/>
                  <a:pt x="369374" y="185220"/>
                </a:cubicBezTo>
                <a:cubicBezTo>
                  <a:pt x="360936" y="185220"/>
                  <a:pt x="353808" y="179496"/>
                  <a:pt x="351662" y="171720"/>
                </a:cubicBezTo>
                <a:lnTo>
                  <a:pt x="198720" y="171720"/>
                </a:lnTo>
                <a:lnTo>
                  <a:pt x="198720" y="216000"/>
                </a:lnTo>
                <a:lnTo>
                  <a:pt x="351662" y="216000"/>
                </a:lnTo>
                <a:cubicBezTo>
                  <a:pt x="353795" y="208238"/>
                  <a:pt x="360936" y="202500"/>
                  <a:pt x="369374" y="202500"/>
                </a:cubicBezTo>
                <a:cubicBezTo>
                  <a:pt x="379499" y="202500"/>
                  <a:pt x="387734" y="210735"/>
                  <a:pt x="387734" y="220860"/>
                </a:cubicBezTo>
                <a:cubicBezTo>
                  <a:pt x="387734" y="230985"/>
                  <a:pt x="379499" y="239220"/>
                  <a:pt x="369374" y="239220"/>
                </a:cubicBezTo>
                <a:cubicBezTo>
                  <a:pt x="360936" y="239220"/>
                  <a:pt x="353808" y="233483"/>
                  <a:pt x="351662" y="225720"/>
                </a:cubicBezTo>
                <a:lnTo>
                  <a:pt x="198720" y="225720"/>
                </a:lnTo>
                <a:lnTo>
                  <a:pt x="198720" y="256487"/>
                </a:lnTo>
                <a:lnTo>
                  <a:pt x="315360" y="256487"/>
                </a:lnTo>
                <a:cubicBezTo>
                  <a:pt x="332937" y="256487"/>
                  <a:pt x="347220" y="270783"/>
                  <a:pt x="347220" y="288347"/>
                </a:cubicBezTo>
                <a:lnTo>
                  <a:pt x="347220" y="311135"/>
                </a:lnTo>
                <a:cubicBezTo>
                  <a:pt x="354983" y="313268"/>
                  <a:pt x="360720" y="320409"/>
                  <a:pt x="360720" y="328847"/>
                </a:cubicBezTo>
                <a:cubicBezTo>
                  <a:pt x="360720" y="338972"/>
                  <a:pt x="352485" y="347207"/>
                  <a:pt x="342360" y="347207"/>
                </a:cubicBezTo>
                <a:cubicBezTo>
                  <a:pt x="332235" y="347207"/>
                  <a:pt x="324000" y="338972"/>
                  <a:pt x="324000" y="328847"/>
                </a:cubicBezTo>
                <a:cubicBezTo>
                  <a:pt x="324000" y="320409"/>
                  <a:pt x="329738" y="313281"/>
                  <a:pt x="337500" y="311135"/>
                </a:cubicBezTo>
                <a:lnTo>
                  <a:pt x="337500" y="288360"/>
                </a:lnTo>
                <a:cubicBezTo>
                  <a:pt x="337500" y="276156"/>
                  <a:pt x="327578" y="266220"/>
                  <a:pt x="315360" y="266220"/>
                </a:cubicBezTo>
                <a:lnTo>
                  <a:pt x="198720" y="266220"/>
                </a:lnTo>
                <a:lnTo>
                  <a:pt x="198720" y="328860"/>
                </a:lnTo>
                <a:cubicBezTo>
                  <a:pt x="198720" y="361314"/>
                  <a:pt x="172314" y="387720"/>
                  <a:pt x="139860" y="387720"/>
                </a:cubicBezTo>
                <a:close/>
                <a:moveTo>
                  <a:pt x="95594" y="350838"/>
                </a:moveTo>
                <a:lnTo>
                  <a:pt x="97524" y="353349"/>
                </a:lnTo>
                <a:cubicBezTo>
                  <a:pt x="106461" y="368780"/>
                  <a:pt x="122297" y="378000"/>
                  <a:pt x="139860" y="378000"/>
                </a:cubicBezTo>
                <a:cubicBezTo>
                  <a:pt x="166955" y="378000"/>
                  <a:pt x="189000" y="355955"/>
                  <a:pt x="189000" y="328860"/>
                </a:cubicBezTo>
                <a:lnTo>
                  <a:pt x="189000" y="58860"/>
                </a:lnTo>
                <a:cubicBezTo>
                  <a:pt x="189000" y="31766"/>
                  <a:pt x="166955" y="9720"/>
                  <a:pt x="139860" y="9720"/>
                </a:cubicBezTo>
                <a:cubicBezTo>
                  <a:pt x="122297" y="9720"/>
                  <a:pt x="106461" y="18941"/>
                  <a:pt x="97511" y="34371"/>
                </a:cubicBezTo>
                <a:lnTo>
                  <a:pt x="95945" y="36787"/>
                </a:lnTo>
                <a:cubicBezTo>
                  <a:pt x="92516" y="43592"/>
                  <a:pt x="90720" y="51179"/>
                  <a:pt x="90720" y="58860"/>
                </a:cubicBezTo>
                <a:cubicBezTo>
                  <a:pt x="90720" y="67500"/>
                  <a:pt x="92988" y="75992"/>
                  <a:pt x="97295" y="83430"/>
                </a:cubicBezTo>
                <a:lnTo>
                  <a:pt x="88884" y="88290"/>
                </a:lnTo>
                <a:cubicBezTo>
                  <a:pt x="83727" y="79394"/>
                  <a:pt x="81000" y="69201"/>
                  <a:pt x="81000" y="58860"/>
                </a:cubicBezTo>
                <a:cubicBezTo>
                  <a:pt x="81000" y="51476"/>
                  <a:pt x="82391" y="44172"/>
                  <a:pt x="85050" y="37355"/>
                </a:cubicBezTo>
                <a:cubicBezTo>
                  <a:pt x="57524" y="41229"/>
                  <a:pt x="36720" y="64530"/>
                  <a:pt x="36720" y="92610"/>
                </a:cubicBezTo>
                <a:cubicBezTo>
                  <a:pt x="36720" y="104436"/>
                  <a:pt x="40541" y="115857"/>
                  <a:pt x="47750" y="125631"/>
                </a:cubicBezTo>
                <a:lnTo>
                  <a:pt x="51071" y="130127"/>
                </a:lnTo>
                <a:lnTo>
                  <a:pt x="46157" y="132786"/>
                </a:lnTo>
                <a:cubicBezTo>
                  <a:pt x="23679" y="144950"/>
                  <a:pt x="9720" y="168345"/>
                  <a:pt x="9720" y="193860"/>
                </a:cubicBezTo>
                <a:cubicBezTo>
                  <a:pt x="9720" y="217958"/>
                  <a:pt x="22167" y="240165"/>
                  <a:pt x="42485" y="252788"/>
                </a:cubicBezTo>
                <a:cubicBezTo>
                  <a:pt x="54985" y="237978"/>
                  <a:pt x="73184" y="229500"/>
                  <a:pt x="92610" y="229500"/>
                </a:cubicBezTo>
                <a:lnTo>
                  <a:pt x="92610" y="239234"/>
                </a:lnTo>
                <a:cubicBezTo>
                  <a:pt x="76329" y="239234"/>
                  <a:pt x="61074" y="246213"/>
                  <a:pt x="50423" y="258458"/>
                </a:cubicBezTo>
                <a:lnTo>
                  <a:pt x="47750" y="262103"/>
                </a:lnTo>
                <a:cubicBezTo>
                  <a:pt x="40541" y="271863"/>
                  <a:pt x="36720" y="283284"/>
                  <a:pt x="36720" y="295110"/>
                </a:cubicBezTo>
                <a:cubicBezTo>
                  <a:pt x="36720" y="325931"/>
                  <a:pt x="61790" y="351000"/>
                  <a:pt x="92610" y="351000"/>
                </a:cubicBezTo>
                <a:lnTo>
                  <a:pt x="95594" y="350838"/>
                </a:lnTo>
                <a:close/>
                <a:moveTo>
                  <a:pt x="342360" y="320220"/>
                </a:moveTo>
                <a:cubicBezTo>
                  <a:pt x="337595" y="320220"/>
                  <a:pt x="333720" y="324095"/>
                  <a:pt x="333720" y="328860"/>
                </a:cubicBezTo>
                <a:cubicBezTo>
                  <a:pt x="333720" y="333626"/>
                  <a:pt x="337595" y="337500"/>
                  <a:pt x="342360" y="337500"/>
                </a:cubicBezTo>
                <a:cubicBezTo>
                  <a:pt x="347126" y="337500"/>
                  <a:pt x="351000" y="333626"/>
                  <a:pt x="351000" y="328860"/>
                </a:cubicBezTo>
                <a:cubicBezTo>
                  <a:pt x="351000" y="324095"/>
                  <a:pt x="347126" y="320220"/>
                  <a:pt x="342360" y="320220"/>
                </a:cubicBezTo>
                <a:close/>
                <a:moveTo>
                  <a:pt x="369360" y="212220"/>
                </a:moveTo>
                <a:cubicBezTo>
                  <a:pt x="364595" y="212220"/>
                  <a:pt x="360720" y="216094"/>
                  <a:pt x="360720" y="220860"/>
                </a:cubicBezTo>
                <a:cubicBezTo>
                  <a:pt x="360720" y="225626"/>
                  <a:pt x="364595" y="229500"/>
                  <a:pt x="369360" y="229500"/>
                </a:cubicBezTo>
                <a:cubicBezTo>
                  <a:pt x="374126" y="229500"/>
                  <a:pt x="378000" y="225626"/>
                  <a:pt x="378000" y="220860"/>
                </a:cubicBezTo>
                <a:cubicBezTo>
                  <a:pt x="378000" y="216094"/>
                  <a:pt x="374126" y="212220"/>
                  <a:pt x="369360" y="212220"/>
                </a:cubicBezTo>
                <a:close/>
                <a:moveTo>
                  <a:pt x="369360" y="158220"/>
                </a:moveTo>
                <a:cubicBezTo>
                  <a:pt x="364595" y="158220"/>
                  <a:pt x="360720" y="162095"/>
                  <a:pt x="360720" y="166860"/>
                </a:cubicBezTo>
                <a:cubicBezTo>
                  <a:pt x="360720" y="171626"/>
                  <a:pt x="364595" y="175500"/>
                  <a:pt x="369360" y="175500"/>
                </a:cubicBezTo>
                <a:cubicBezTo>
                  <a:pt x="374126" y="175500"/>
                  <a:pt x="378000" y="171626"/>
                  <a:pt x="378000" y="166860"/>
                </a:cubicBezTo>
                <a:cubicBezTo>
                  <a:pt x="378000" y="162095"/>
                  <a:pt x="374126" y="158220"/>
                  <a:pt x="369360" y="158220"/>
                </a:cubicBezTo>
                <a:close/>
                <a:moveTo>
                  <a:pt x="342360" y="50220"/>
                </a:moveTo>
                <a:cubicBezTo>
                  <a:pt x="337595" y="50220"/>
                  <a:pt x="333720" y="54094"/>
                  <a:pt x="333720" y="58860"/>
                </a:cubicBezTo>
                <a:cubicBezTo>
                  <a:pt x="333720" y="63626"/>
                  <a:pt x="337595" y="67500"/>
                  <a:pt x="342360" y="67500"/>
                </a:cubicBezTo>
                <a:cubicBezTo>
                  <a:pt x="347126" y="67500"/>
                  <a:pt x="351000" y="63626"/>
                  <a:pt x="351000" y="58860"/>
                </a:cubicBezTo>
                <a:cubicBezTo>
                  <a:pt x="351000" y="54094"/>
                  <a:pt x="347126" y="50220"/>
                  <a:pt x="342360" y="50220"/>
                </a:cubicBezTo>
                <a:close/>
                <a:moveTo>
                  <a:pt x="139860" y="360720"/>
                </a:moveTo>
                <a:lnTo>
                  <a:pt x="139860" y="351000"/>
                </a:lnTo>
                <a:cubicBezTo>
                  <a:pt x="152064" y="351000"/>
                  <a:pt x="162000" y="341078"/>
                  <a:pt x="162000" y="328860"/>
                </a:cubicBezTo>
                <a:lnTo>
                  <a:pt x="171720" y="328860"/>
                </a:lnTo>
                <a:cubicBezTo>
                  <a:pt x="171720" y="346437"/>
                  <a:pt x="157424" y="360720"/>
                  <a:pt x="139860" y="360720"/>
                </a:cubicBezTo>
                <a:close/>
                <a:moveTo>
                  <a:pt x="99360" y="333720"/>
                </a:moveTo>
                <a:cubicBezTo>
                  <a:pt x="78071" y="333720"/>
                  <a:pt x="60750" y="316400"/>
                  <a:pt x="60750" y="295110"/>
                </a:cubicBezTo>
                <a:lnTo>
                  <a:pt x="70470" y="295110"/>
                </a:lnTo>
                <a:cubicBezTo>
                  <a:pt x="70470" y="311040"/>
                  <a:pt x="83430" y="324000"/>
                  <a:pt x="99360" y="324000"/>
                </a:cubicBezTo>
                <a:cubicBezTo>
                  <a:pt x="99360" y="324000"/>
                  <a:pt x="99360" y="333720"/>
                  <a:pt x="99360" y="333720"/>
                </a:cubicBezTo>
                <a:close/>
                <a:moveTo>
                  <a:pt x="139860" y="306720"/>
                </a:moveTo>
                <a:cubicBezTo>
                  <a:pt x="122297" y="306720"/>
                  <a:pt x="108000" y="292424"/>
                  <a:pt x="108000" y="274860"/>
                </a:cubicBezTo>
                <a:cubicBezTo>
                  <a:pt x="108000" y="257296"/>
                  <a:pt x="122297" y="243000"/>
                  <a:pt x="139860" y="243000"/>
                </a:cubicBezTo>
                <a:lnTo>
                  <a:pt x="139860" y="252734"/>
                </a:lnTo>
                <a:cubicBezTo>
                  <a:pt x="127656" y="252734"/>
                  <a:pt x="117720" y="262656"/>
                  <a:pt x="117720" y="274874"/>
                </a:cubicBezTo>
                <a:cubicBezTo>
                  <a:pt x="117720" y="287091"/>
                  <a:pt x="127656" y="297014"/>
                  <a:pt x="139860" y="297014"/>
                </a:cubicBezTo>
                <a:lnTo>
                  <a:pt x="139860" y="306720"/>
                </a:lnTo>
                <a:close/>
                <a:moveTo>
                  <a:pt x="63342" y="202865"/>
                </a:moveTo>
                <a:cubicBezTo>
                  <a:pt x="57321" y="196844"/>
                  <a:pt x="54000" y="188852"/>
                  <a:pt x="54000" y="180360"/>
                </a:cubicBezTo>
                <a:cubicBezTo>
                  <a:pt x="54000" y="161595"/>
                  <a:pt x="67095" y="148500"/>
                  <a:pt x="85860" y="148500"/>
                </a:cubicBezTo>
                <a:cubicBezTo>
                  <a:pt x="94514" y="148500"/>
                  <a:pt x="102303" y="151713"/>
                  <a:pt x="108391" y="157802"/>
                </a:cubicBezTo>
                <a:lnTo>
                  <a:pt x="101507" y="164673"/>
                </a:lnTo>
                <a:cubicBezTo>
                  <a:pt x="97295" y="160448"/>
                  <a:pt x="91881" y="158220"/>
                  <a:pt x="85860" y="158220"/>
                </a:cubicBezTo>
                <a:cubicBezTo>
                  <a:pt x="72414" y="158220"/>
                  <a:pt x="63720" y="166914"/>
                  <a:pt x="63720" y="180360"/>
                </a:cubicBezTo>
                <a:cubicBezTo>
                  <a:pt x="63720" y="186260"/>
                  <a:pt x="66029" y="191808"/>
                  <a:pt x="70200" y="195993"/>
                </a:cubicBezTo>
                <a:lnTo>
                  <a:pt x="63342" y="202865"/>
                </a:lnTo>
                <a:close/>
                <a:moveTo>
                  <a:pt x="139860" y="151470"/>
                </a:moveTo>
                <a:lnTo>
                  <a:pt x="139860" y="141750"/>
                </a:lnTo>
                <a:cubicBezTo>
                  <a:pt x="152064" y="141750"/>
                  <a:pt x="162000" y="131814"/>
                  <a:pt x="162000" y="119610"/>
                </a:cubicBezTo>
                <a:cubicBezTo>
                  <a:pt x="162000" y="107406"/>
                  <a:pt x="152064" y="97470"/>
                  <a:pt x="139860" y="97470"/>
                </a:cubicBezTo>
                <a:lnTo>
                  <a:pt x="139860" y="87750"/>
                </a:lnTo>
                <a:cubicBezTo>
                  <a:pt x="157424" y="87750"/>
                  <a:pt x="171720" y="102047"/>
                  <a:pt x="171720" y="119610"/>
                </a:cubicBezTo>
                <a:cubicBezTo>
                  <a:pt x="171720" y="137174"/>
                  <a:pt x="157424" y="151470"/>
                  <a:pt x="139860" y="151470"/>
                </a:cubicBezTo>
                <a:close/>
                <a:moveTo>
                  <a:pt x="171720" y="58860"/>
                </a:moveTo>
                <a:lnTo>
                  <a:pt x="162000" y="58860"/>
                </a:lnTo>
                <a:cubicBezTo>
                  <a:pt x="162000" y="46656"/>
                  <a:pt x="152064" y="36720"/>
                  <a:pt x="139860" y="36720"/>
                </a:cubicBezTo>
                <a:cubicBezTo>
                  <a:pt x="127656" y="36720"/>
                  <a:pt x="117720" y="46656"/>
                  <a:pt x="117720" y="58860"/>
                </a:cubicBezTo>
                <a:lnTo>
                  <a:pt x="108000" y="58860"/>
                </a:lnTo>
                <a:cubicBezTo>
                  <a:pt x="108000" y="41297"/>
                  <a:pt x="122297" y="27000"/>
                  <a:pt x="139860" y="27000"/>
                </a:cubicBezTo>
                <a:cubicBezTo>
                  <a:pt x="157424" y="27000"/>
                  <a:pt x="171720" y="41297"/>
                  <a:pt x="171720" y="58860"/>
                </a:cubicBezTo>
                <a:close/>
              </a:path>
            </a:pathLst>
          </a:custGeom>
          <a:solidFill>
            <a:srgbClr val="3D3D3D"/>
          </a:solidFill>
          <a:ln w="13395" cap="flat">
            <a:noFill/>
            <a:prstDash val="solid"/>
            <a:miter/>
          </a:ln>
        </p:spPr>
        <p:txBody>
          <a:bodyPr rtlCol="0" anchor="ctr"/>
          <a:lstStyle/>
          <a:p>
            <a:pPr defTabSz="1828946">
              <a:defRPr/>
            </a:pPr>
            <a:endParaRPr lang="en-US" sz="1800" dirty="0">
              <a:solidFill>
                <a:srgbClr val="000000"/>
              </a:solidFill>
              <a:latin typeface="IBM Plex Sans Light" panose="020B0403050203000203" pitchFamily="34" charset="0"/>
            </a:endParaRPr>
          </a:p>
        </p:txBody>
      </p:sp>
      <p:sp>
        <p:nvSpPr>
          <p:cNvPr id="42" name="Freeform 41">
            <a:extLst>
              <a:ext uri="{FF2B5EF4-FFF2-40B4-BE49-F238E27FC236}">
                <a16:creationId xmlns:a16="http://schemas.microsoft.com/office/drawing/2014/main" id="{D49DDD8F-47A7-8101-F5F9-B455B786563C}"/>
              </a:ext>
            </a:extLst>
          </p:cNvPr>
          <p:cNvSpPr>
            <a:spLocks noChangeAspect="1"/>
          </p:cNvSpPr>
          <p:nvPr/>
        </p:nvSpPr>
        <p:spPr>
          <a:xfrm>
            <a:off x="22672433" y="4881058"/>
            <a:ext cx="894202" cy="1111241"/>
          </a:xfrm>
          <a:custGeom>
            <a:avLst/>
            <a:gdLst>
              <a:gd name="connsiteX0" fmla="*/ 564266 w 864765"/>
              <a:gd name="connsiteY0" fmla="*/ 1074660 h 1074659"/>
              <a:gd name="connsiteX1" fmla="*/ 200309 w 864765"/>
              <a:gd name="connsiteY1" fmla="*/ 878688 h 1074659"/>
              <a:gd name="connsiteX2" fmla="*/ 80145 w 864765"/>
              <a:gd name="connsiteY2" fmla="*/ 747154 h 1074659"/>
              <a:gd name="connsiteX3" fmla="*/ 62618 w 864765"/>
              <a:gd name="connsiteY3" fmla="*/ 727774 h 1074659"/>
              <a:gd name="connsiteX4" fmla="*/ 0 w 864765"/>
              <a:gd name="connsiteY4" fmla="*/ 641752 h 1074659"/>
              <a:gd name="connsiteX5" fmla="*/ 36801 w 864765"/>
              <a:gd name="connsiteY5" fmla="*/ 594281 h 1074659"/>
              <a:gd name="connsiteX6" fmla="*/ 187890 w 864765"/>
              <a:gd name="connsiteY6" fmla="*/ 603691 h 1074659"/>
              <a:gd name="connsiteX7" fmla="*/ 314842 w 864765"/>
              <a:gd name="connsiteY7" fmla="*/ 731832 h 1074659"/>
              <a:gd name="connsiteX8" fmla="*/ 314842 w 864765"/>
              <a:gd name="connsiteY8" fmla="*/ 222488 h 1074659"/>
              <a:gd name="connsiteX9" fmla="*/ 397190 w 864765"/>
              <a:gd name="connsiteY9" fmla="*/ 139930 h 1074659"/>
              <a:gd name="connsiteX10" fmla="*/ 397225 w 864765"/>
              <a:gd name="connsiteY10" fmla="*/ 139930 h 1074659"/>
              <a:gd name="connsiteX11" fmla="*/ 397330 w 864765"/>
              <a:gd name="connsiteY11" fmla="*/ 139930 h 1074659"/>
              <a:gd name="connsiteX12" fmla="*/ 397435 w 864765"/>
              <a:gd name="connsiteY12" fmla="*/ 139930 h 1074659"/>
              <a:gd name="connsiteX13" fmla="*/ 479959 w 864765"/>
              <a:gd name="connsiteY13" fmla="*/ 222488 h 1074659"/>
              <a:gd name="connsiteX14" fmla="*/ 479959 w 864765"/>
              <a:gd name="connsiteY14" fmla="*/ 489754 h 1074659"/>
              <a:gd name="connsiteX15" fmla="*/ 709163 w 864765"/>
              <a:gd name="connsiteY15" fmla="*/ 489754 h 1074659"/>
              <a:gd name="connsiteX16" fmla="*/ 864765 w 864765"/>
              <a:gd name="connsiteY16" fmla="*/ 634441 h 1074659"/>
              <a:gd name="connsiteX17" fmla="*/ 864765 w 864765"/>
              <a:gd name="connsiteY17" fmla="*/ 774720 h 1074659"/>
              <a:gd name="connsiteX18" fmla="*/ 564266 w 864765"/>
              <a:gd name="connsiteY18" fmla="*/ 1074660 h 1074659"/>
              <a:gd name="connsiteX19" fmla="*/ 98825 w 864765"/>
              <a:gd name="connsiteY19" fmla="*/ 730293 h 1074659"/>
              <a:gd name="connsiteX20" fmla="*/ 219165 w 864765"/>
              <a:gd name="connsiteY20" fmla="*/ 862072 h 1074659"/>
              <a:gd name="connsiteX21" fmla="*/ 564266 w 864765"/>
              <a:gd name="connsiteY21" fmla="*/ 1049472 h 1074659"/>
              <a:gd name="connsiteX22" fmla="*/ 839578 w 864765"/>
              <a:gd name="connsiteY22" fmla="*/ 774720 h 1074659"/>
              <a:gd name="connsiteX23" fmla="*/ 839578 w 864765"/>
              <a:gd name="connsiteY23" fmla="*/ 634441 h 1074659"/>
              <a:gd name="connsiteX24" fmla="*/ 709163 w 864765"/>
              <a:gd name="connsiteY24" fmla="*/ 514906 h 1074659"/>
              <a:gd name="connsiteX25" fmla="*/ 467365 w 864765"/>
              <a:gd name="connsiteY25" fmla="*/ 514906 h 1074659"/>
              <a:gd name="connsiteX26" fmla="*/ 454771 w 864765"/>
              <a:gd name="connsiteY26" fmla="*/ 502312 h 1074659"/>
              <a:gd name="connsiteX27" fmla="*/ 454771 w 864765"/>
              <a:gd name="connsiteY27" fmla="*/ 222488 h 1074659"/>
              <a:gd name="connsiteX28" fmla="*/ 397330 w 864765"/>
              <a:gd name="connsiteY28" fmla="*/ 165117 h 1074659"/>
              <a:gd name="connsiteX29" fmla="*/ 340029 w 864765"/>
              <a:gd name="connsiteY29" fmla="*/ 222488 h 1074659"/>
              <a:gd name="connsiteX30" fmla="*/ 340029 w 864765"/>
              <a:gd name="connsiteY30" fmla="*/ 764715 h 1074659"/>
              <a:gd name="connsiteX31" fmla="*/ 331913 w 864765"/>
              <a:gd name="connsiteY31" fmla="*/ 776504 h 1074659"/>
              <a:gd name="connsiteX32" fmla="*/ 318025 w 864765"/>
              <a:gd name="connsiteY32" fmla="*/ 773041 h 1074659"/>
              <a:gd name="connsiteX33" fmla="*/ 172568 w 864765"/>
              <a:gd name="connsiteY33" fmla="*/ 623631 h 1074659"/>
              <a:gd name="connsiteX34" fmla="*/ 47961 w 864765"/>
              <a:gd name="connsiteY34" fmla="*/ 616915 h 1074659"/>
              <a:gd name="connsiteX35" fmla="*/ 25222 w 864765"/>
              <a:gd name="connsiteY35" fmla="*/ 641787 h 1074659"/>
              <a:gd name="connsiteX36" fmla="*/ 81299 w 864765"/>
              <a:gd name="connsiteY36" fmla="*/ 710878 h 1074659"/>
              <a:gd name="connsiteX37" fmla="*/ 98825 w 864765"/>
              <a:gd name="connsiteY37" fmla="*/ 730293 h 1074659"/>
              <a:gd name="connsiteX38" fmla="*/ 248900 w 864765"/>
              <a:gd name="connsiteY38" fmla="*/ 387920 h 1074659"/>
              <a:gd name="connsiteX39" fmla="*/ 174702 w 864765"/>
              <a:gd name="connsiteY39" fmla="*/ 222488 h 1074659"/>
              <a:gd name="connsiteX40" fmla="*/ 397190 w 864765"/>
              <a:gd name="connsiteY40" fmla="*/ 0 h 1074659"/>
              <a:gd name="connsiteX41" fmla="*/ 619678 w 864765"/>
              <a:gd name="connsiteY41" fmla="*/ 222488 h 1074659"/>
              <a:gd name="connsiteX42" fmla="*/ 545481 w 864765"/>
              <a:gd name="connsiteY42" fmla="*/ 387920 h 1074659"/>
              <a:gd name="connsiteX43" fmla="*/ 528724 w 864765"/>
              <a:gd name="connsiteY43" fmla="*/ 369064 h 1074659"/>
              <a:gd name="connsiteX44" fmla="*/ 594456 w 864765"/>
              <a:gd name="connsiteY44" fmla="*/ 222488 h 1074659"/>
              <a:gd name="connsiteX45" fmla="*/ 397155 w 864765"/>
              <a:gd name="connsiteY45" fmla="*/ 25187 h 1074659"/>
              <a:gd name="connsiteX46" fmla="*/ 199854 w 864765"/>
              <a:gd name="connsiteY46" fmla="*/ 222488 h 1074659"/>
              <a:gd name="connsiteX47" fmla="*/ 265586 w 864765"/>
              <a:gd name="connsiteY47" fmla="*/ 369064 h 1074659"/>
              <a:gd name="connsiteX48" fmla="*/ 248900 w 864765"/>
              <a:gd name="connsiteY48" fmla="*/ 387920 h 107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4765" h="1074659">
                <a:moveTo>
                  <a:pt x="564266" y="1074660"/>
                </a:moveTo>
                <a:cubicBezTo>
                  <a:pt x="387010" y="1074660"/>
                  <a:pt x="305082" y="997069"/>
                  <a:pt x="200309" y="878688"/>
                </a:cubicBezTo>
                <a:cubicBezTo>
                  <a:pt x="170784" y="845350"/>
                  <a:pt x="80145" y="747154"/>
                  <a:pt x="80145" y="747154"/>
                </a:cubicBezTo>
                <a:lnTo>
                  <a:pt x="62618" y="727774"/>
                </a:lnTo>
                <a:cubicBezTo>
                  <a:pt x="20045" y="680933"/>
                  <a:pt x="0" y="657180"/>
                  <a:pt x="0" y="641752"/>
                </a:cubicBezTo>
                <a:cubicBezTo>
                  <a:pt x="0" y="622827"/>
                  <a:pt x="13083" y="606000"/>
                  <a:pt x="36801" y="594281"/>
                </a:cubicBezTo>
                <a:cubicBezTo>
                  <a:pt x="78361" y="573781"/>
                  <a:pt x="146261" y="571683"/>
                  <a:pt x="187890" y="603691"/>
                </a:cubicBezTo>
                <a:cubicBezTo>
                  <a:pt x="219200" y="627759"/>
                  <a:pt x="281538" y="695030"/>
                  <a:pt x="314842" y="731832"/>
                </a:cubicBezTo>
                <a:lnTo>
                  <a:pt x="314842" y="222488"/>
                </a:lnTo>
                <a:cubicBezTo>
                  <a:pt x="314842" y="173933"/>
                  <a:pt x="348705" y="140035"/>
                  <a:pt x="397190" y="139930"/>
                </a:cubicBezTo>
                <a:cubicBezTo>
                  <a:pt x="397190" y="139930"/>
                  <a:pt x="397190" y="139930"/>
                  <a:pt x="397225" y="139930"/>
                </a:cubicBezTo>
                <a:cubicBezTo>
                  <a:pt x="397225" y="139930"/>
                  <a:pt x="397260" y="139930"/>
                  <a:pt x="397330" y="139930"/>
                </a:cubicBezTo>
                <a:cubicBezTo>
                  <a:pt x="397365" y="139930"/>
                  <a:pt x="397400" y="139930"/>
                  <a:pt x="397435" y="139930"/>
                </a:cubicBezTo>
                <a:cubicBezTo>
                  <a:pt x="446061" y="140035"/>
                  <a:pt x="479959" y="173933"/>
                  <a:pt x="479959" y="222488"/>
                </a:cubicBezTo>
                <a:lnTo>
                  <a:pt x="479959" y="489754"/>
                </a:lnTo>
                <a:lnTo>
                  <a:pt x="709163" y="489754"/>
                </a:lnTo>
                <a:cubicBezTo>
                  <a:pt x="797879" y="489754"/>
                  <a:pt x="864765" y="551952"/>
                  <a:pt x="864765" y="634441"/>
                </a:cubicBezTo>
                <a:lnTo>
                  <a:pt x="864765" y="774720"/>
                </a:lnTo>
                <a:cubicBezTo>
                  <a:pt x="864765" y="930497"/>
                  <a:pt x="828348" y="1074660"/>
                  <a:pt x="564266" y="1074660"/>
                </a:cubicBezTo>
                <a:close/>
                <a:moveTo>
                  <a:pt x="98825" y="730293"/>
                </a:moveTo>
                <a:cubicBezTo>
                  <a:pt x="98895" y="730363"/>
                  <a:pt x="189605" y="828628"/>
                  <a:pt x="219165" y="862072"/>
                </a:cubicBezTo>
                <a:cubicBezTo>
                  <a:pt x="319389" y="975275"/>
                  <a:pt x="397540" y="1049472"/>
                  <a:pt x="564266" y="1049472"/>
                </a:cubicBezTo>
                <a:cubicBezTo>
                  <a:pt x="792771" y="1049472"/>
                  <a:pt x="839578" y="939627"/>
                  <a:pt x="839578" y="774720"/>
                </a:cubicBezTo>
                <a:lnTo>
                  <a:pt x="839578" y="634441"/>
                </a:lnTo>
                <a:cubicBezTo>
                  <a:pt x="839578" y="566295"/>
                  <a:pt x="783501" y="514906"/>
                  <a:pt x="709163" y="514906"/>
                </a:cubicBezTo>
                <a:lnTo>
                  <a:pt x="467365" y="514906"/>
                </a:lnTo>
                <a:cubicBezTo>
                  <a:pt x="460403" y="514906"/>
                  <a:pt x="454771" y="509274"/>
                  <a:pt x="454771" y="502312"/>
                </a:cubicBezTo>
                <a:lnTo>
                  <a:pt x="454771" y="222488"/>
                </a:lnTo>
                <a:cubicBezTo>
                  <a:pt x="454771" y="188205"/>
                  <a:pt x="431683" y="165152"/>
                  <a:pt x="397330" y="165117"/>
                </a:cubicBezTo>
                <a:cubicBezTo>
                  <a:pt x="363082" y="165152"/>
                  <a:pt x="340029" y="188205"/>
                  <a:pt x="340029" y="222488"/>
                </a:cubicBezTo>
                <a:lnTo>
                  <a:pt x="340029" y="764715"/>
                </a:lnTo>
                <a:cubicBezTo>
                  <a:pt x="340029" y="769928"/>
                  <a:pt x="336811" y="774615"/>
                  <a:pt x="331913" y="776504"/>
                </a:cubicBezTo>
                <a:cubicBezTo>
                  <a:pt x="327051" y="778394"/>
                  <a:pt x="321488" y="777029"/>
                  <a:pt x="318025" y="773041"/>
                </a:cubicBezTo>
                <a:cubicBezTo>
                  <a:pt x="316976" y="771887"/>
                  <a:pt x="213673" y="655221"/>
                  <a:pt x="172568" y="623631"/>
                </a:cubicBezTo>
                <a:cubicBezTo>
                  <a:pt x="140209" y="598829"/>
                  <a:pt x="81999" y="600088"/>
                  <a:pt x="47961" y="616915"/>
                </a:cubicBezTo>
                <a:cubicBezTo>
                  <a:pt x="33513" y="624016"/>
                  <a:pt x="25222" y="633112"/>
                  <a:pt x="25222" y="641787"/>
                </a:cubicBezTo>
                <a:cubicBezTo>
                  <a:pt x="27216" y="651372"/>
                  <a:pt x="62409" y="690063"/>
                  <a:pt x="81299" y="710878"/>
                </a:cubicBezTo>
                <a:lnTo>
                  <a:pt x="98825" y="730293"/>
                </a:lnTo>
                <a:close/>
                <a:moveTo>
                  <a:pt x="248900" y="387920"/>
                </a:moveTo>
                <a:cubicBezTo>
                  <a:pt x="201744" y="346151"/>
                  <a:pt x="174702" y="285841"/>
                  <a:pt x="174702" y="222488"/>
                </a:cubicBezTo>
                <a:cubicBezTo>
                  <a:pt x="174702" y="99805"/>
                  <a:pt x="274507" y="0"/>
                  <a:pt x="397190" y="0"/>
                </a:cubicBezTo>
                <a:cubicBezTo>
                  <a:pt x="519874" y="0"/>
                  <a:pt x="619678" y="99805"/>
                  <a:pt x="619678" y="222488"/>
                </a:cubicBezTo>
                <a:cubicBezTo>
                  <a:pt x="619678" y="285841"/>
                  <a:pt x="592637" y="346116"/>
                  <a:pt x="545481" y="387920"/>
                </a:cubicBezTo>
                <a:lnTo>
                  <a:pt x="528724" y="369064"/>
                </a:lnTo>
                <a:cubicBezTo>
                  <a:pt x="570493" y="332053"/>
                  <a:pt x="594456" y="278635"/>
                  <a:pt x="594456" y="222488"/>
                </a:cubicBezTo>
                <a:cubicBezTo>
                  <a:pt x="594456" y="113693"/>
                  <a:pt x="505986" y="25187"/>
                  <a:pt x="397155" y="25187"/>
                </a:cubicBezTo>
                <a:cubicBezTo>
                  <a:pt x="288360" y="25187"/>
                  <a:pt x="199854" y="113693"/>
                  <a:pt x="199854" y="222488"/>
                </a:cubicBezTo>
                <a:cubicBezTo>
                  <a:pt x="199854" y="278635"/>
                  <a:pt x="223817" y="332088"/>
                  <a:pt x="265586" y="369064"/>
                </a:cubicBezTo>
                <a:lnTo>
                  <a:pt x="248900" y="387920"/>
                </a:lnTo>
                <a:close/>
              </a:path>
            </a:pathLst>
          </a:custGeom>
          <a:solidFill>
            <a:srgbClr val="3D3D3D"/>
          </a:solidFill>
          <a:ln w="34826" cap="flat">
            <a:noFill/>
            <a:prstDash val="solid"/>
            <a:miter/>
          </a:ln>
        </p:spPr>
        <p:txBody>
          <a:bodyPr rtlCol="0" anchor="ctr"/>
          <a:lstStyle/>
          <a:p>
            <a:pPr defTabSz="1828800">
              <a:defRPr/>
            </a:pPr>
            <a:endParaRPr lang="en-US" sz="1800" dirty="0">
              <a:solidFill>
                <a:srgbClr val="000000"/>
              </a:solidFill>
              <a:latin typeface="IBM Plex Sans Light"/>
            </a:endParaRPr>
          </a:p>
        </p:txBody>
      </p:sp>
      <p:sp>
        <p:nvSpPr>
          <p:cNvPr id="43" name="Freeform 42">
            <a:extLst>
              <a:ext uri="{FF2B5EF4-FFF2-40B4-BE49-F238E27FC236}">
                <a16:creationId xmlns:a16="http://schemas.microsoft.com/office/drawing/2014/main" id="{3B30ABD7-D9AA-7835-FFF8-76FD9C08D26F}"/>
              </a:ext>
            </a:extLst>
          </p:cNvPr>
          <p:cNvSpPr>
            <a:spLocks noChangeAspect="1"/>
          </p:cNvSpPr>
          <p:nvPr/>
        </p:nvSpPr>
        <p:spPr>
          <a:xfrm>
            <a:off x="16644974" y="11491158"/>
            <a:ext cx="1023994" cy="1011160"/>
          </a:xfrm>
          <a:custGeom>
            <a:avLst/>
            <a:gdLst>
              <a:gd name="connsiteX0" fmla="*/ 183224 w 1206926"/>
              <a:gd name="connsiteY0" fmla="*/ 357203 h 1191798"/>
              <a:gd name="connsiteX1" fmla="*/ 162212 w 1206926"/>
              <a:gd name="connsiteY1" fmla="*/ 378215 h 1191798"/>
              <a:gd name="connsiteX2" fmla="*/ 141200 w 1206926"/>
              <a:gd name="connsiteY2" fmla="*/ 357203 h 1191798"/>
              <a:gd name="connsiteX3" fmla="*/ 162212 w 1206926"/>
              <a:gd name="connsiteY3" fmla="*/ 336191 h 1191798"/>
              <a:gd name="connsiteX4" fmla="*/ 183224 w 1206926"/>
              <a:gd name="connsiteY4" fmla="*/ 357203 h 1191798"/>
              <a:gd name="connsiteX5" fmla="*/ 246260 w 1206926"/>
              <a:gd name="connsiteY5" fmla="*/ 252143 h 1191798"/>
              <a:gd name="connsiteX6" fmla="*/ 225248 w 1206926"/>
              <a:gd name="connsiteY6" fmla="*/ 273155 h 1191798"/>
              <a:gd name="connsiteX7" fmla="*/ 246260 w 1206926"/>
              <a:gd name="connsiteY7" fmla="*/ 294167 h 1191798"/>
              <a:gd name="connsiteX8" fmla="*/ 267272 w 1206926"/>
              <a:gd name="connsiteY8" fmla="*/ 273155 h 1191798"/>
              <a:gd name="connsiteX9" fmla="*/ 246260 w 1206926"/>
              <a:gd name="connsiteY9" fmla="*/ 252143 h 1191798"/>
              <a:gd name="connsiteX10" fmla="*/ 372332 w 1206926"/>
              <a:gd name="connsiteY10" fmla="*/ 252143 h 1191798"/>
              <a:gd name="connsiteX11" fmla="*/ 351320 w 1206926"/>
              <a:gd name="connsiteY11" fmla="*/ 273155 h 1191798"/>
              <a:gd name="connsiteX12" fmla="*/ 372332 w 1206926"/>
              <a:gd name="connsiteY12" fmla="*/ 294167 h 1191798"/>
              <a:gd name="connsiteX13" fmla="*/ 393344 w 1206926"/>
              <a:gd name="connsiteY13" fmla="*/ 273155 h 1191798"/>
              <a:gd name="connsiteX14" fmla="*/ 372332 w 1206926"/>
              <a:gd name="connsiteY14" fmla="*/ 252143 h 1191798"/>
              <a:gd name="connsiteX15" fmla="*/ 204236 w 1206926"/>
              <a:gd name="connsiteY15" fmla="*/ 168096 h 1191798"/>
              <a:gd name="connsiteX16" fmla="*/ 183224 w 1206926"/>
              <a:gd name="connsiteY16" fmla="*/ 189108 h 1191798"/>
              <a:gd name="connsiteX17" fmla="*/ 204236 w 1206926"/>
              <a:gd name="connsiteY17" fmla="*/ 210120 h 1191798"/>
              <a:gd name="connsiteX18" fmla="*/ 225248 w 1206926"/>
              <a:gd name="connsiteY18" fmla="*/ 189108 h 1191798"/>
              <a:gd name="connsiteX19" fmla="*/ 204236 w 1206926"/>
              <a:gd name="connsiteY19" fmla="*/ 168096 h 1191798"/>
              <a:gd name="connsiteX20" fmla="*/ 288284 w 1206926"/>
              <a:gd name="connsiteY20" fmla="*/ 126072 h 1191798"/>
              <a:gd name="connsiteX21" fmla="*/ 267272 w 1206926"/>
              <a:gd name="connsiteY21" fmla="*/ 147084 h 1191798"/>
              <a:gd name="connsiteX22" fmla="*/ 288284 w 1206926"/>
              <a:gd name="connsiteY22" fmla="*/ 168096 h 1191798"/>
              <a:gd name="connsiteX23" fmla="*/ 309296 w 1206926"/>
              <a:gd name="connsiteY23" fmla="*/ 147084 h 1191798"/>
              <a:gd name="connsiteX24" fmla="*/ 288284 w 1206926"/>
              <a:gd name="connsiteY24" fmla="*/ 126072 h 1191798"/>
              <a:gd name="connsiteX25" fmla="*/ 414356 w 1206926"/>
              <a:gd name="connsiteY25" fmla="*/ 126072 h 1191798"/>
              <a:gd name="connsiteX26" fmla="*/ 393344 w 1206926"/>
              <a:gd name="connsiteY26" fmla="*/ 147084 h 1191798"/>
              <a:gd name="connsiteX27" fmla="*/ 414356 w 1206926"/>
              <a:gd name="connsiteY27" fmla="*/ 168096 h 1191798"/>
              <a:gd name="connsiteX28" fmla="*/ 435368 w 1206926"/>
              <a:gd name="connsiteY28" fmla="*/ 147084 h 1191798"/>
              <a:gd name="connsiteX29" fmla="*/ 414356 w 1206926"/>
              <a:gd name="connsiteY29" fmla="*/ 126072 h 1191798"/>
              <a:gd name="connsiteX30" fmla="*/ 1206927 w 1206926"/>
              <a:gd name="connsiteY30" fmla="*/ 924526 h 1191798"/>
              <a:gd name="connsiteX31" fmla="*/ 939655 w 1206926"/>
              <a:gd name="connsiteY31" fmla="*/ 657254 h 1191798"/>
              <a:gd name="connsiteX32" fmla="*/ 672383 w 1206926"/>
              <a:gd name="connsiteY32" fmla="*/ 924526 h 1191798"/>
              <a:gd name="connsiteX33" fmla="*/ 939655 w 1206926"/>
              <a:gd name="connsiteY33" fmla="*/ 1191798 h 1191798"/>
              <a:gd name="connsiteX34" fmla="*/ 1206927 w 1206926"/>
              <a:gd name="connsiteY34" fmla="*/ 924526 h 1191798"/>
              <a:gd name="connsiteX35" fmla="*/ 924526 w 1206926"/>
              <a:gd name="connsiteY35" fmla="*/ 924526 h 1191798"/>
              <a:gd name="connsiteX36" fmla="*/ 939655 w 1206926"/>
              <a:gd name="connsiteY36" fmla="*/ 939655 h 1191798"/>
              <a:gd name="connsiteX37" fmla="*/ 1176207 w 1206926"/>
              <a:gd name="connsiteY37" fmla="*/ 939655 h 1191798"/>
              <a:gd name="connsiteX38" fmla="*/ 939655 w 1206926"/>
              <a:gd name="connsiteY38" fmla="*/ 1161499 h 1191798"/>
              <a:gd name="connsiteX39" fmla="*/ 702640 w 1206926"/>
              <a:gd name="connsiteY39" fmla="*/ 924484 h 1191798"/>
              <a:gd name="connsiteX40" fmla="*/ 924484 w 1206926"/>
              <a:gd name="connsiteY40" fmla="*/ 687931 h 1191798"/>
              <a:gd name="connsiteX41" fmla="*/ 924526 w 1206926"/>
              <a:gd name="connsiteY41" fmla="*/ 924526 h 1191798"/>
              <a:gd name="connsiteX42" fmla="*/ 924526 w 1206926"/>
              <a:gd name="connsiteY42" fmla="*/ 924526 h 1191798"/>
              <a:gd name="connsiteX43" fmla="*/ 954783 w 1206926"/>
              <a:gd name="connsiteY43" fmla="*/ 687973 h 1191798"/>
              <a:gd name="connsiteX44" fmla="*/ 1176207 w 1206926"/>
              <a:gd name="connsiteY44" fmla="*/ 909397 h 1191798"/>
              <a:gd name="connsiteX45" fmla="*/ 954783 w 1206926"/>
              <a:gd name="connsiteY45" fmla="*/ 909397 h 1191798"/>
              <a:gd name="connsiteX46" fmla="*/ 954783 w 1206926"/>
              <a:gd name="connsiteY46" fmla="*/ 687973 h 1191798"/>
              <a:gd name="connsiteX47" fmla="*/ 492520 w 1206926"/>
              <a:gd name="connsiteY47" fmla="*/ 1176669 h 1191798"/>
              <a:gd name="connsiteX48" fmla="*/ 492520 w 1206926"/>
              <a:gd name="connsiteY48" fmla="*/ 924526 h 1191798"/>
              <a:gd name="connsiteX49" fmla="*/ 477392 w 1206926"/>
              <a:gd name="connsiteY49" fmla="*/ 909397 h 1191798"/>
              <a:gd name="connsiteX50" fmla="*/ 393344 w 1206926"/>
              <a:gd name="connsiteY50" fmla="*/ 909397 h 1191798"/>
              <a:gd name="connsiteX51" fmla="*/ 378215 w 1206926"/>
              <a:gd name="connsiteY51" fmla="*/ 924526 h 1191798"/>
              <a:gd name="connsiteX52" fmla="*/ 378215 w 1206926"/>
              <a:gd name="connsiteY52" fmla="*/ 1176669 h 1191798"/>
              <a:gd name="connsiteX53" fmla="*/ 393344 w 1206926"/>
              <a:gd name="connsiteY53" fmla="*/ 1191798 h 1191798"/>
              <a:gd name="connsiteX54" fmla="*/ 477392 w 1206926"/>
              <a:gd name="connsiteY54" fmla="*/ 1191798 h 1191798"/>
              <a:gd name="connsiteX55" fmla="*/ 492520 w 1206926"/>
              <a:gd name="connsiteY55" fmla="*/ 1176669 h 1191798"/>
              <a:gd name="connsiteX56" fmla="*/ 408472 w 1206926"/>
              <a:gd name="connsiteY56" fmla="*/ 939655 h 1191798"/>
              <a:gd name="connsiteX57" fmla="*/ 462263 w 1206926"/>
              <a:gd name="connsiteY57" fmla="*/ 939655 h 1191798"/>
              <a:gd name="connsiteX58" fmla="*/ 462263 w 1206926"/>
              <a:gd name="connsiteY58" fmla="*/ 1161499 h 1191798"/>
              <a:gd name="connsiteX59" fmla="*/ 408472 w 1206926"/>
              <a:gd name="connsiteY59" fmla="*/ 1161499 h 1191798"/>
              <a:gd name="connsiteX60" fmla="*/ 408472 w 1206926"/>
              <a:gd name="connsiteY60" fmla="*/ 939655 h 1191798"/>
              <a:gd name="connsiteX61" fmla="*/ 324425 w 1206926"/>
              <a:gd name="connsiteY61" fmla="*/ 1176669 h 1191798"/>
              <a:gd name="connsiteX62" fmla="*/ 324425 w 1206926"/>
              <a:gd name="connsiteY62" fmla="*/ 756430 h 1191798"/>
              <a:gd name="connsiteX63" fmla="*/ 309296 w 1206926"/>
              <a:gd name="connsiteY63" fmla="*/ 741302 h 1191798"/>
              <a:gd name="connsiteX64" fmla="*/ 225248 w 1206926"/>
              <a:gd name="connsiteY64" fmla="*/ 741302 h 1191798"/>
              <a:gd name="connsiteX65" fmla="*/ 210120 w 1206926"/>
              <a:gd name="connsiteY65" fmla="*/ 756430 h 1191798"/>
              <a:gd name="connsiteX66" fmla="*/ 210120 w 1206926"/>
              <a:gd name="connsiteY66" fmla="*/ 1176669 h 1191798"/>
              <a:gd name="connsiteX67" fmla="*/ 225248 w 1206926"/>
              <a:gd name="connsiteY67" fmla="*/ 1191798 h 1191798"/>
              <a:gd name="connsiteX68" fmla="*/ 309296 w 1206926"/>
              <a:gd name="connsiteY68" fmla="*/ 1191798 h 1191798"/>
              <a:gd name="connsiteX69" fmla="*/ 324425 w 1206926"/>
              <a:gd name="connsiteY69" fmla="*/ 1176669 h 1191798"/>
              <a:gd name="connsiteX70" fmla="*/ 240377 w 1206926"/>
              <a:gd name="connsiteY70" fmla="*/ 771559 h 1191798"/>
              <a:gd name="connsiteX71" fmla="*/ 294167 w 1206926"/>
              <a:gd name="connsiteY71" fmla="*/ 771559 h 1191798"/>
              <a:gd name="connsiteX72" fmla="*/ 294167 w 1206926"/>
              <a:gd name="connsiteY72" fmla="*/ 1161499 h 1191798"/>
              <a:gd name="connsiteX73" fmla="*/ 240377 w 1206926"/>
              <a:gd name="connsiteY73" fmla="*/ 1161499 h 1191798"/>
              <a:gd name="connsiteX74" fmla="*/ 240377 w 1206926"/>
              <a:gd name="connsiteY74" fmla="*/ 771559 h 1191798"/>
              <a:gd name="connsiteX75" fmla="*/ 156329 w 1206926"/>
              <a:gd name="connsiteY75" fmla="*/ 1176669 h 1191798"/>
              <a:gd name="connsiteX76" fmla="*/ 156329 w 1206926"/>
              <a:gd name="connsiteY76" fmla="*/ 1008574 h 1191798"/>
              <a:gd name="connsiteX77" fmla="*/ 141200 w 1206926"/>
              <a:gd name="connsiteY77" fmla="*/ 993445 h 1191798"/>
              <a:gd name="connsiteX78" fmla="*/ 57153 w 1206926"/>
              <a:gd name="connsiteY78" fmla="*/ 993445 h 1191798"/>
              <a:gd name="connsiteX79" fmla="*/ 42024 w 1206926"/>
              <a:gd name="connsiteY79" fmla="*/ 1008574 h 1191798"/>
              <a:gd name="connsiteX80" fmla="*/ 42024 w 1206926"/>
              <a:gd name="connsiteY80" fmla="*/ 1176669 h 1191798"/>
              <a:gd name="connsiteX81" fmla="*/ 57153 w 1206926"/>
              <a:gd name="connsiteY81" fmla="*/ 1191798 h 1191798"/>
              <a:gd name="connsiteX82" fmla="*/ 141200 w 1206926"/>
              <a:gd name="connsiteY82" fmla="*/ 1191798 h 1191798"/>
              <a:gd name="connsiteX83" fmla="*/ 156329 w 1206926"/>
              <a:gd name="connsiteY83" fmla="*/ 1176669 h 1191798"/>
              <a:gd name="connsiteX84" fmla="*/ 72281 w 1206926"/>
              <a:gd name="connsiteY84" fmla="*/ 1023702 h 1191798"/>
              <a:gd name="connsiteX85" fmla="*/ 126072 w 1206926"/>
              <a:gd name="connsiteY85" fmla="*/ 1023702 h 1191798"/>
              <a:gd name="connsiteX86" fmla="*/ 126072 w 1206926"/>
              <a:gd name="connsiteY86" fmla="*/ 1161499 h 1191798"/>
              <a:gd name="connsiteX87" fmla="*/ 72281 w 1206926"/>
              <a:gd name="connsiteY87" fmla="*/ 1161499 h 1191798"/>
              <a:gd name="connsiteX88" fmla="*/ 72281 w 1206926"/>
              <a:gd name="connsiteY88" fmla="*/ 1023702 h 1191798"/>
              <a:gd name="connsiteX89" fmla="*/ 1191798 w 1206926"/>
              <a:gd name="connsiteY89" fmla="*/ 489158 h 1191798"/>
              <a:gd name="connsiteX90" fmla="*/ 702640 w 1206926"/>
              <a:gd name="connsiteY90" fmla="*/ 489158 h 1191798"/>
              <a:gd name="connsiteX91" fmla="*/ 702640 w 1206926"/>
              <a:gd name="connsiteY91" fmla="*/ 393344 h 1191798"/>
              <a:gd name="connsiteX92" fmla="*/ 855607 w 1206926"/>
              <a:gd name="connsiteY92" fmla="*/ 393344 h 1191798"/>
              <a:gd name="connsiteX93" fmla="*/ 866323 w 1206926"/>
              <a:gd name="connsiteY93" fmla="*/ 388931 h 1191798"/>
              <a:gd name="connsiteX94" fmla="*/ 1072030 w 1206926"/>
              <a:gd name="connsiteY94" fmla="*/ 183224 h 1191798"/>
              <a:gd name="connsiteX95" fmla="*/ 1191798 w 1206926"/>
              <a:gd name="connsiteY95" fmla="*/ 183224 h 1191798"/>
              <a:gd name="connsiteX96" fmla="*/ 1191798 w 1206926"/>
              <a:gd name="connsiteY96" fmla="*/ 152967 h 1191798"/>
              <a:gd name="connsiteX97" fmla="*/ 1065726 w 1206926"/>
              <a:gd name="connsiteY97" fmla="*/ 152967 h 1191798"/>
              <a:gd name="connsiteX98" fmla="*/ 1055010 w 1206926"/>
              <a:gd name="connsiteY98" fmla="*/ 157380 h 1191798"/>
              <a:gd name="connsiteX99" fmla="*/ 849303 w 1206926"/>
              <a:gd name="connsiteY99" fmla="*/ 363087 h 1191798"/>
              <a:gd name="connsiteX100" fmla="*/ 702640 w 1206926"/>
              <a:gd name="connsiteY100" fmla="*/ 363087 h 1191798"/>
              <a:gd name="connsiteX101" fmla="*/ 702640 w 1206926"/>
              <a:gd name="connsiteY101" fmla="*/ 0 h 1191798"/>
              <a:gd name="connsiteX102" fmla="*/ 672383 w 1206926"/>
              <a:gd name="connsiteY102" fmla="*/ 0 h 1191798"/>
              <a:gd name="connsiteX103" fmla="*/ 672383 w 1206926"/>
              <a:gd name="connsiteY103" fmla="*/ 504287 h 1191798"/>
              <a:gd name="connsiteX104" fmla="*/ 687511 w 1206926"/>
              <a:gd name="connsiteY104" fmla="*/ 519415 h 1191798"/>
              <a:gd name="connsiteX105" fmla="*/ 1191798 w 1206926"/>
              <a:gd name="connsiteY105" fmla="*/ 519415 h 1191798"/>
              <a:gd name="connsiteX106" fmla="*/ 1191798 w 1206926"/>
              <a:gd name="connsiteY106" fmla="*/ 489158 h 1191798"/>
              <a:gd name="connsiteX107" fmla="*/ 519415 w 1206926"/>
              <a:gd name="connsiteY107" fmla="*/ 489158 h 1191798"/>
              <a:gd name="connsiteX108" fmla="*/ 30257 w 1206926"/>
              <a:gd name="connsiteY108" fmla="*/ 489158 h 1191798"/>
              <a:gd name="connsiteX109" fmla="*/ 30257 w 1206926"/>
              <a:gd name="connsiteY109" fmla="*/ 0 h 1191798"/>
              <a:gd name="connsiteX110" fmla="*/ 0 w 1206926"/>
              <a:gd name="connsiteY110" fmla="*/ 0 h 1191798"/>
              <a:gd name="connsiteX111" fmla="*/ 0 w 1206926"/>
              <a:gd name="connsiteY111" fmla="*/ 504287 h 1191798"/>
              <a:gd name="connsiteX112" fmla="*/ 15129 w 1206926"/>
              <a:gd name="connsiteY112" fmla="*/ 519415 h 1191798"/>
              <a:gd name="connsiteX113" fmla="*/ 519415 w 1206926"/>
              <a:gd name="connsiteY113" fmla="*/ 519415 h 1191798"/>
              <a:gd name="connsiteX114" fmla="*/ 519415 w 1206926"/>
              <a:gd name="connsiteY114" fmla="*/ 489158 h 119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206926" h="1191798">
                <a:moveTo>
                  <a:pt x="183224" y="357203"/>
                </a:moveTo>
                <a:cubicBezTo>
                  <a:pt x="183224" y="368802"/>
                  <a:pt x="173811" y="378215"/>
                  <a:pt x="162212" y="378215"/>
                </a:cubicBezTo>
                <a:cubicBezTo>
                  <a:pt x="150614" y="378215"/>
                  <a:pt x="141200" y="368802"/>
                  <a:pt x="141200" y="357203"/>
                </a:cubicBezTo>
                <a:cubicBezTo>
                  <a:pt x="141200" y="345605"/>
                  <a:pt x="150614" y="336191"/>
                  <a:pt x="162212" y="336191"/>
                </a:cubicBezTo>
                <a:cubicBezTo>
                  <a:pt x="173811" y="336191"/>
                  <a:pt x="183224" y="345605"/>
                  <a:pt x="183224" y="357203"/>
                </a:cubicBezTo>
                <a:close/>
                <a:moveTo>
                  <a:pt x="246260" y="252143"/>
                </a:moveTo>
                <a:cubicBezTo>
                  <a:pt x="234661" y="252143"/>
                  <a:pt x="225248" y="261557"/>
                  <a:pt x="225248" y="273155"/>
                </a:cubicBezTo>
                <a:cubicBezTo>
                  <a:pt x="225248" y="284754"/>
                  <a:pt x="234661" y="294167"/>
                  <a:pt x="246260" y="294167"/>
                </a:cubicBezTo>
                <a:cubicBezTo>
                  <a:pt x="257859" y="294167"/>
                  <a:pt x="267272" y="284754"/>
                  <a:pt x="267272" y="273155"/>
                </a:cubicBezTo>
                <a:cubicBezTo>
                  <a:pt x="267272" y="261557"/>
                  <a:pt x="257859" y="252143"/>
                  <a:pt x="246260" y="252143"/>
                </a:cubicBezTo>
                <a:close/>
                <a:moveTo>
                  <a:pt x="372332" y="252143"/>
                </a:moveTo>
                <a:cubicBezTo>
                  <a:pt x="360733" y="252143"/>
                  <a:pt x="351320" y="261557"/>
                  <a:pt x="351320" y="273155"/>
                </a:cubicBezTo>
                <a:cubicBezTo>
                  <a:pt x="351320" y="284754"/>
                  <a:pt x="360733" y="294167"/>
                  <a:pt x="372332" y="294167"/>
                </a:cubicBezTo>
                <a:cubicBezTo>
                  <a:pt x="383930" y="294167"/>
                  <a:pt x="393344" y="284754"/>
                  <a:pt x="393344" y="273155"/>
                </a:cubicBezTo>
                <a:cubicBezTo>
                  <a:pt x="393344" y="261557"/>
                  <a:pt x="383930" y="252143"/>
                  <a:pt x="372332" y="252143"/>
                </a:cubicBezTo>
                <a:close/>
                <a:moveTo>
                  <a:pt x="204236" y="168096"/>
                </a:moveTo>
                <a:cubicBezTo>
                  <a:pt x="192638" y="168096"/>
                  <a:pt x="183224" y="177509"/>
                  <a:pt x="183224" y="189108"/>
                </a:cubicBezTo>
                <a:cubicBezTo>
                  <a:pt x="183224" y="200706"/>
                  <a:pt x="192638" y="210120"/>
                  <a:pt x="204236" y="210120"/>
                </a:cubicBezTo>
                <a:cubicBezTo>
                  <a:pt x="215835" y="210120"/>
                  <a:pt x="225248" y="200706"/>
                  <a:pt x="225248" y="189108"/>
                </a:cubicBezTo>
                <a:cubicBezTo>
                  <a:pt x="225248" y="177509"/>
                  <a:pt x="215835" y="168096"/>
                  <a:pt x="204236" y="168096"/>
                </a:cubicBezTo>
                <a:close/>
                <a:moveTo>
                  <a:pt x="288284" y="126072"/>
                </a:moveTo>
                <a:cubicBezTo>
                  <a:pt x="276685" y="126072"/>
                  <a:pt x="267272" y="135485"/>
                  <a:pt x="267272" y="147084"/>
                </a:cubicBezTo>
                <a:cubicBezTo>
                  <a:pt x="267272" y="158682"/>
                  <a:pt x="276685" y="168096"/>
                  <a:pt x="288284" y="168096"/>
                </a:cubicBezTo>
                <a:cubicBezTo>
                  <a:pt x="299883" y="168096"/>
                  <a:pt x="309296" y="158682"/>
                  <a:pt x="309296" y="147084"/>
                </a:cubicBezTo>
                <a:cubicBezTo>
                  <a:pt x="309296" y="135485"/>
                  <a:pt x="299883" y="126072"/>
                  <a:pt x="288284" y="126072"/>
                </a:cubicBezTo>
                <a:close/>
                <a:moveTo>
                  <a:pt x="414356" y="126072"/>
                </a:moveTo>
                <a:cubicBezTo>
                  <a:pt x="402757" y="126072"/>
                  <a:pt x="393344" y="135485"/>
                  <a:pt x="393344" y="147084"/>
                </a:cubicBezTo>
                <a:cubicBezTo>
                  <a:pt x="393344" y="158682"/>
                  <a:pt x="402757" y="168096"/>
                  <a:pt x="414356" y="168096"/>
                </a:cubicBezTo>
                <a:cubicBezTo>
                  <a:pt x="425954" y="168096"/>
                  <a:pt x="435368" y="158682"/>
                  <a:pt x="435368" y="147084"/>
                </a:cubicBezTo>
                <a:cubicBezTo>
                  <a:pt x="435368" y="135485"/>
                  <a:pt x="425954" y="126072"/>
                  <a:pt x="414356" y="126072"/>
                </a:cubicBezTo>
                <a:close/>
                <a:moveTo>
                  <a:pt x="1206927" y="924526"/>
                </a:moveTo>
                <a:cubicBezTo>
                  <a:pt x="1206927" y="777148"/>
                  <a:pt x="1086990" y="657254"/>
                  <a:pt x="939655" y="657254"/>
                </a:cubicBezTo>
                <a:cubicBezTo>
                  <a:pt x="792319" y="657254"/>
                  <a:pt x="672383" y="777190"/>
                  <a:pt x="672383" y="924526"/>
                </a:cubicBezTo>
                <a:cubicBezTo>
                  <a:pt x="672383" y="1071862"/>
                  <a:pt x="792319" y="1191798"/>
                  <a:pt x="939655" y="1191798"/>
                </a:cubicBezTo>
                <a:cubicBezTo>
                  <a:pt x="1086990" y="1191798"/>
                  <a:pt x="1206927" y="1071904"/>
                  <a:pt x="1206927" y="924526"/>
                </a:cubicBezTo>
                <a:close/>
                <a:moveTo>
                  <a:pt x="924526" y="924526"/>
                </a:moveTo>
                <a:cubicBezTo>
                  <a:pt x="924526" y="932889"/>
                  <a:pt x="931292" y="939655"/>
                  <a:pt x="939655" y="939655"/>
                </a:cubicBezTo>
                <a:lnTo>
                  <a:pt x="1176207" y="939655"/>
                </a:lnTo>
                <a:cubicBezTo>
                  <a:pt x="1168349" y="1063289"/>
                  <a:pt x="1065264" y="1161499"/>
                  <a:pt x="939655" y="1161499"/>
                </a:cubicBezTo>
                <a:cubicBezTo>
                  <a:pt x="808960" y="1161499"/>
                  <a:pt x="702640" y="1055220"/>
                  <a:pt x="702640" y="924484"/>
                </a:cubicBezTo>
                <a:cubicBezTo>
                  <a:pt x="702640" y="798874"/>
                  <a:pt x="800850" y="695790"/>
                  <a:pt x="924484" y="687931"/>
                </a:cubicBezTo>
                <a:lnTo>
                  <a:pt x="924526" y="924526"/>
                </a:lnTo>
                <a:lnTo>
                  <a:pt x="924526" y="924526"/>
                </a:lnTo>
                <a:close/>
                <a:moveTo>
                  <a:pt x="954783" y="687973"/>
                </a:moveTo>
                <a:cubicBezTo>
                  <a:pt x="1073417" y="695496"/>
                  <a:pt x="1168685" y="790722"/>
                  <a:pt x="1176207" y="909397"/>
                </a:cubicBezTo>
                <a:lnTo>
                  <a:pt x="954783" y="909397"/>
                </a:lnTo>
                <a:lnTo>
                  <a:pt x="954783" y="687973"/>
                </a:lnTo>
                <a:close/>
                <a:moveTo>
                  <a:pt x="492520" y="1176669"/>
                </a:moveTo>
                <a:lnTo>
                  <a:pt x="492520" y="924526"/>
                </a:lnTo>
                <a:cubicBezTo>
                  <a:pt x="492520" y="916163"/>
                  <a:pt x="485754" y="909397"/>
                  <a:pt x="477392" y="909397"/>
                </a:cubicBezTo>
                <a:lnTo>
                  <a:pt x="393344" y="909397"/>
                </a:lnTo>
                <a:cubicBezTo>
                  <a:pt x="384981" y="909397"/>
                  <a:pt x="378215" y="916163"/>
                  <a:pt x="378215" y="924526"/>
                </a:cubicBezTo>
                <a:lnTo>
                  <a:pt x="378215" y="1176669"/>
                </a:lnTo>
                <a:cubicBezTo>
                  <a:pt x="378215" y="1185032"/>
                  <a:pt x="384981" y="1191798"/>
                  <a:pt x="393344" y="1191798"/>
                </a:cubicBezTo>
                <a:lnTo>
                  <a:pt x="477392" y="1191798"/>
                </a:lnTo>
                <a:cubicBezTo>
                  <a:pt x="485754" y="1191798"/>
                  <a:pt x="492520" y="1185032"/>
                  <a:pt x="492520" y="1176669"/>
                </a:cubicBezTo>
                <a:close/>
                <a:moveTo>
                  <a:pt x="408472" y="939655"/>
                </a:moveTo>
                <a:lnTo>
                  <a:pt x="462263" y="939655"/>
                </a:lnTo>
                <a:lnTo>
                  <a:pt x="462263" y="1161499"/>
                </a:lnTo>
                <a:lnTo>
                  <a:pt x="408472" y="1161499"/>
                </a:lnTo>
                <a:lnTo>
                  <a:pt x="408472" y="939655"/>
                </a:lnTo>
                <a:close/>
                <a:moveTo>
                  <a:pt x="324425" y="1176669"/>
                </a:moveTo>
                <a:lnTo>
                  <a:pt x="324425" y="756430"/>
                </a:lnTo>
                <a:cubicBezTo>
                  <a:pt x="324425" y="748068"/>
                  <a:pt x="317659" y="741302"/>
                  <a:pt x="309296" y="741302"/>
                </a:cubicBezTo>
                <a:lnTo>
                  <a:pt x="225248" y="741302"/>
                </a:lnTo>
                <a:cubicBezTo>
                  <a:pt x="216885" y="741302"/>
                  <a:pt x="210120" y="748068"/>
                  <a:pt x="210120" y="756430"/>
                </a:cubicBezTo>
                <a:lnTo>
                  <a:pt x="210120" y="1176669"/>
                </a:lnTo>
                <a:cubicBezTo>
                  <a:pt x="210120" y="1185032"/>
                  <a:pt x="216885" y="1191798"/>
                  <a:pt x="225248" y="1191798"/>
                </a:cubicBezTo>
                <a:lnTo>
                  <a:pt x="309296" y="1191798"/>
                </a:lnTo>
                <a:cubicBezTo>
                  <a:pt x="317659" y="1191798"/>
                  <a:pt x="324425" y="1185032"/>
                  <a:pt x="324425" y="1176669"/>
                </a:cubicBezTo>
                <a:close/>
                <a:moveTo>
                  <a:pt x="240377" y="771559"/>
                </a:moveTo>
                <a:lnTo>
                  <a:pt x="294167" y="771559"/>
                </a:lnTo>
                <a:lnTo>
                  <a:pt x="294167" y="1161499"/>
                </a:lnTo>
                <a:lnTo>
                  <a:pt x="240377" y="1161499"/>
                </a:lnTo>
                <a:lnTo>
                  <a:pt x="240377" y="771559"/>
                </a:lnTo>
                <a:close/>
                <a:moveTo>
                  <a:pt x="156329" y="1176669"/>
                </a:moveTo>
                <a:lnTo>
                  <a:pt x="156329" y="1008574"/>
                </a:lnTo>
                <a:cubicBezTo>
                  <a:pt x="156329" y="1000211"/>
                  <a:pt x="149563" y="993445"/>
                  <a:pt x="141200" y="993445"/>
                </a:cubicBezTo>
                <a:lnTo>
                  <a:pt x="57153" y="993445"/>
                </a:lnTo>
                <a:cubicBezTo>
                  <a:pt x="48790" y="993445"/>
                  <a:pt x="42024" y="1000211"/>
                  <a:pt x="42024" y="1008574"/>
                </a:cubicBezTo>
                <a:lnTo>
                  <a:pt x="42024" y="1176669"/>
                </a:lnTo>
                <a:cubicBezTo>
                  <a:pt x="42024" y="1185032"/>
                  <a:pt x="48790" y="1191798"/>
                  <a:pt x="57153" y="1191798"/>
                </a:cubicBezTo>
                <a:lnTo>
                  <a:pt x="141200" y="1191798"/>
                </a:lnTo>
                <a:cubicBezTo>
                  <a:pt x="149563" y="1191798"/>
                  <a:pt x="156329" y="1185032"/>
                  <a:pt x="156329" y="1176669"/>
                </a:cubicBezTo>
                <a:close/>
                <a:moveTo>
                  <a:pt x="72281" y="1023702"/>
                </a:moveTo>
                <a:lnTo>
                  <a:pt x="126072" y="1023702"/>
                </a:lnTo>
                <a:lnTo>
                  <a:pt x="126072" y="1161499"/>
                </a:lnTo>
                <a:lnTo>
                  <a:pt x="72281" y="1161499"/>
                </a:lnTo>
                <a:lnTo>
                  <a:pt x="72281" y="1023702"/>
                </a:lnTo>
                <a:close/>
                <a:moveTo>
                  <a:pt x="1191798" y="489158"/>
                </a:moveTo>
                <a:lnTo>
                  <a:pt x="702640" y="489158"/>
                </a:lnTo>
                <a:lnTo>
                  <a:pt x="702640" y="393344"/>
                </a:lnTo>
                <a:lnTo>
                  <a:pt x="855607" y="393344"/>
                </a:lnTo>
                <a:cubicBezTo>
                  <a:pt x="859641" y="393344"/>
                  <a:pt x="863507" y="391747"/>
                  <a:pt x="866323" y="388931"/>
                </a:cubicBezTo>
                <a:lnTo>
                  <a:pt x="1072030" y="183224"/>
                </a:lnTo>
                <a:lnTo>
                  <a:pt x="1191798" y="183224"/>
                </a:lnTo>
                <a:lnTo>
                  <a:pt x="1191798" y="152967"/>
                </a:lnTo>
                <a:lnTo>
                  <a:pt x="1065726" y="152967"/>
                </a:lnTo>
                <a:cubicBezTo>
                  <a:pt x="1061692" y="152967"/>
                  <a:pt x="1057826" y="154564"/>
                  <a:pt x="1055010" y="157380"/>
                </a:cubicBezTo>
                <a:lnTo>
                  <a:pt x="849303" y="363087"/>
                </a:lnTo>
                <a:lnTo>
                  <a:pt x="702640" y="363087"/>
                </a:lnTo>
                <a:lnTo>
                  <a:pt x="702640" y="0"/>
                </a:lnTo>
                <a:lnTo>
                  <a:pt x="672383" y="0"/>
                </a:lnTo>
                <a:lnTo>
                  <a:pt x="672383" y="504287"/>
                </a:lnTo>
                <a:cubicBezTo>
                  <a:pt x="672383" y="512650"/>
                  <a:pt x="679148" y="519415"/>
                  <a:pt x="687511" y="519415"/>
                </a:cubicBezTo>
                <a:lnTo>
                  <a:pt x="1191798" y="519415"/>
                </a:lnTo>
                <a:lnTo>
                  <a:pt x="1191798" y="489158"/>
                </a:lnTo>
                <a:close/>
                <a:moveTo>
                  <a:pt x="519415" y="489158"/>
                </a:moveTo>
                <a:lnTo>
                  <a:pt x="30257" y="489158"/>
                </a:lnTo>
                <a:lnTo>
                  <a:pt x="30257" y="0"/>
                </a:lnTo>
                <a:lnTo>
                  <a:pt x="0" y="0"/>
                </a:lnTo>
                <a:lnTo>
                  <a:pt x="0" y="504287"/>
                </a:lnTo>
                <a:cubicBezTo>
                  <a:pt x="0" y="512650"/>
                  <a:pt x="6766" y="519415"/>
                  <a:pt x="15129" y="519415"/>
                </a:cubicBezTo>
                <a:lnTo>
                  <a:pt x="519415" y="519415"/>
                </a:lnTo>
                <a:lnTo>
                  <a:pt x="519415" y="489158"/>
                </a:lnTo>
                <a:close/>
              </a:path>
            </a:pathLst>
          </a:custGeom>
          <a:solidFill>
            <a:srgbClr val="3D3D3D"/>
          </a:solidFill>
          <a:ln w="41970" cap="flat">
            <a:noFill/>
            <a:prstDash val="solid"/>
            <a:miter/>
          </a:ln>
        </p:spPr>
        <p:txBody>
          <a:bodyPr rtlCol="0" anchor="ctr"/>
          <a:lstStyle/>
          <a:p>
            <a:pPr defTabSz="1828800">
              <a:defRPr/>
            </a:pPr>
            <a:r>
              <a:rPr lang="en-US" sz="1800" dirty="0">
                <a:solidFill>
                  <a:srgbClr val="000000"/>
                </a:solidFill>
                <a:latin typeface="IBM Plex Sans Light"/>
              </a:rPr>
              <a:t> </a:t>
            </a:r>
          </a:p>
        </p:txBody>
      </p:sp>
      <p:sp>
        <p:nvSpPr>
          <p:cNvPr id="44" name="Text Placeholder 7">
            <a:extLst>
              <a:ext uri="{FF2B5EF4-FFF2-40B4-BE49-F238E27FC236}">
                <a16:creationId xmlns:a16="http://schemas.microsoft.com/office/drawing/2014/main" id="{A8F56907-CE5E-7521-8CE0-E8BC8F3A57A0}"/>
              </a:ext>
            </a:extLst>
          </p:cNvPr>
          <p:cNvSpPr txBox="1">
            <a:spLocks/>
          </p:cNvSpPr>
          <p:nvPr/>
        </p:nvSpPr>
        <p:spPr>
          <a:xfrm>
            <a:off x="12763248" y="573920"/>
            <a:ext cx="5153442" cy="4123432"/>
          </a:xfrm>
          <a:prstGeom prst="rect">
            <a:avLst/>
          </a:prstGeom>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defRPr/>
            </a:pPr>
            <a:r>
              <a:rPr lang="en-US" sz="3200" dirty="0">
                <a:solidFill>
                  <a:srgbClr val="0F62FE"/>
                </a:solidFill>
                <a:latin typeface="+mn-lt"/>
              </a:rPr>
              <a:t>Accelerate </a:t>
            </a:r>
            <a:r>
              <a:rPr lang="en-US" sz="3200" dirty="0">
                <a:solidFill>
                  <a:srgbClr val="000000"/>
                </a:solidFill>
                <a:latin typeface="+mn-lt"/>
              </a:rPr>
              <a:t>the creation of AI assistants with an intuitive low-code user interface, pre-designed repeatable templates, and generative </a:t>
            </a:r>
            <a:br>
              <a:rPr lang="en-US" sz="3200" dirty="0">
                <a:solidFill>
                  <a:srgbClr val="000000"/>
                </a:solidFill>
                <a:latin typeface="+mn-lt"/>
              </a:rPr>
            </a:br>
            <a:r>
              <a:rPr lang="en-US" sz="3200" dirty="0">
                <a:solidFill>
                  <a:srgbClr val="000000"/>
                </a:solidFill>
                <a:latin typeface="+mn-lt"/>
              </a:rPr>
              <a:t>AI authoring</a:t>
            </a:r>
            <a:endParaRPr lang="en-US" sz="3200" dirty="0">
              <a:solidFill>
                <a:srgbClr val="000000"/>
              </a:solidFill>
              <a:latin typeface="+mn-lt"/>
              <a:cs typeface="Arial"/>
            </a:endParaRPr>
          </a:p>
        </p:txBody>
      </p:sp>
      <p:sp>
        <p:nvSpPr>
          <p:cNvPr id="45" name="Text Placeholder 7">
            <a:extLst>
              <a:ext uri="{FF2B5EF4-FFF2-40B4-BE49-F238E27FC236}">
                <a16:creationId xmlns:a16="http://schemas.microsoft.com/office/drawing/2014/main" id="{3DE5943B-8DFD-8C74-735A-4A2AED1E579C}"/>
              </a:ext>
            </a:extLst>
          </p:cNvPr>
          <p:cNvSpPr txBox="1">
            <a:spLocks/>
          </p:cNvSpPr>
          <p:nvPr/>
        </p:nvSpPr>
        <p:spPr>
          <a:xfrm>
            <a:off x="18904484" y="573920"/>
            <a:ext cx="4900080" cy="4628801"/>
          </a:xfrm>
          <a:prstGeom prst="rect">
            <a:avLst/>
          </a:prstGeom>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defRPr/>
            </a:pPr>
            <a:r>
              <a:rPr lang="en-US" sz="3200" dirty="0">
                <a:solidFill>
                  <a:srgbClr val="0F62FE"/>
                </a:solidFill>
                <a:latin typeface="+mn-lt"/>
              </a:rPr>
              <a:t>Optimize </a:t>
            </a:r>
            <a:r>
              <a:rPr lang="en-US" sz="3200" dirty="0">
                <a:solidFill>
                  <a:srgbClr val="000000"/>
                </a:solidFill>
                <a:latin typeface="+mn-lt"/>
              </a:rPr>
              <a:t>customer and employee experiences </a:t>
            </a:r>
            <a:br>
              <a:rPr lang="en-US" sz="3200" dirty="0">
                <a:solidFill>
                  <a:srgbClr val="000000"/>
                </a:solidFill>
                <a:latin typeface="+mn-lt"/>
              </a:rPr>
            </a:br>
            <a:r>
              <a:rPr lang="en-US" sz="3200" dirty="0">
                <a:solidFill>
                  <a:srgbClr val="000000"/>
                </a:solidFill>
                <a:latin typeface="+mn-lt"/>
              </a:rPr>
              <a:t>by delivering intelligent AI assistants that guide users with contextual, summarized answers</a:t>
            </a:r>
            <a:endParaRPr lang="en-US" sz="2000" kern="0" dirty="0">
              <a:solidFill>
                <a:srgbClr val="000000"/>
              </a:solidFill>
              <a:latin typeface="+mn-lt"/>
              <a:cs typeface="Arial"/>
            </a:endParaRPr>
          </a:p>
        </p:txBody>
      </p:sp>
      <p:sp>
        <p:nvSpPr>
          <p:cNvPr id="46" name="Freeform 10">
            <a:extLst>
              <a:ext uri="{FF2B5EF4-FFF2-40B4-BE49-F238E27FC236}">
                <a16:creationId xmlns:a16="http://schemas.microsoft.com/office/drawing/2014/main" id="{66E4CC06-A0AC-7BAD-3844-A27A77E11C4B}"/>
              </a:ext>
            </a:extLst>
          </p:cNvPr>
          <p:cNvSpPr>
            <a:spLocks noChangeAspect="1"/>
          </p:cNvSpPr>
          <p:nvPr/>
        </p:nvSpPr>
        <p:spPr>
          <a:xfrm rot="10740000">
            <a:off x="10529437" y="11499938"/>
            <a:ext cx="1014852" cy="1014852"/>
          </a:xfrm>
          <a:custGeom>
            <a:avLst/>
            <a:gdLst>
              <a:gd name="connsiteX0" fmla="*/ 569388 w 903352"/>
              <a:gd name="connsiteY0" fmla="*/ 903352 h 903352"/>
              <a:gd name="connsiteX1" fmla="*/ 470584 w 903352"/>
              <a:gd name="connsiteY1" fmla="*/ 804548 h 903352"/>
              <a:gd name="connsiteX2" fmla="*/ 569388 w 903352"/>
              <a:gd name="connsiteY2" fmla="*/ 705744 h 903352"/>
              <a:gd name="connsiteX3" fmla="*/ 611086 w 903352"/>
              <a:gd name="connsiteY3" fmla="*/ 714978 h 903352"/>
              <a:gd name="connsiteX4" fmla="*/ 679720 w 903352"/>
              <a:gd name="connsiteY4" fmla="*/ 594883 h 903352"/>
              <a:gd name="connsiteX5" fmla="*/ 606234 w 903352"/>
              <a:gd name="connsiteY5" fmla="*/ 525074 h 903352"/>
              <a:gd name="connsiteX6" fmla="*/ 189610 w 903352"/>
              <a:gd name="connsiteY6" fmla="*/ 765615 h 903352"/>
              <a:gd name="connsiteX7" fmla="*/ 197608 w 903352"/>
              <a:gd name="connsiteY7" fmla="*/ 804548 h 903352"/>
              <a:gd name="connsiteX8" fmla="*/ 98804 w 903352"/>
              <a:gd name="connsiteY8" fmla="*/ 903352 h 903352"/>
              <a:gd name="connsiteX9" fmla="*/ 0 w 903352"/>
              <a:gd name="connsiteY9" fmla="*/ 804548 h 903352"/>
              <a:gd name="connsiteX10" fmla="*/ 98804 w 903352"/>
              <a:gd name="connsiteY10" fmla="*/ 705744 h 903352"/>
              <a:gd name="connsiteX11" fmla="*/ 179200 w 903352"/>
              <a:gd name="connsiteY11" fmla="*/ 747177 h 903352"/>
              <a:gd name="connsiteX12" fmla="*/ 597589 w 903352"/>
              <a:gd name="connsiteY12" fmla="*/ 505636 h 903352"/>
              <a:gd name="connsiteX13" fmla="*/ 588473 w 903352"/>
              <a:gd name="connsiteY13" fmla="*/ 462321 h 903352"/>
              <a:gd name="connsiteX14" fmla="*/ 197050 w 903352"/>
              <a:gd name="connsiteY14" fmla="*/ 462321 h 903352"/>
              <a:gd name="connsiteX15" fmla="*/ 98804 w 903352"/>
              <a:gd name="connsiteY15" fmla="*/ 550539 h 903352"/>
              <a:gd name="connsiteX16" fmla="*/ 0 w 903352"/>
              <a:gd name="connsiteY16" fmla="*/ 451735 h 903352"/>
              <a:gd name="connsiteX17" fmla="*/ 98804 w 903352"/>
              <a:gd name="connsiteY17" fmla="*/ 352931 h 903352"/>
              <a:gd name="connsiteX18" fmla="*/ 197050 w 903352"/>
              <a:gd name="connsiteY18" fmla="*/ 441149 h 903352"/>
              <a:gd name="connsiteX19" fmla="*/ 588502 w 903352"/>
              <a:gd name="connsiteY19" fmla="*/ 441149 h 903352"/>
              <a:gd name="connsiteX20" fmla="*/ 680514 w 903352"/>
              <a:gd name="connsiteY20" fmla="*/ 308293 h 903352"/>
              <a:gd name="connsiteX21" fmla="*/ 611821 w 903352"/>
              <a:gd name="connsiteY21" fmla="*/ 188022 h 903352"/>
              <a:gd name="connsiteX22" fmla="*/ 569418 w 903352"/>
              <a:gd name="connsiteY22" fmla="*/ 197608 h 903352"/>
              <a:gd name="connsiteX23" fmla="*/ 470614 w 903352"/>
              <a:gd name="connsiteY23" fmla="*/ 98804 h 903352"/>
              <a:gd name="connsiteX24" fmla="*/ 569418 w 903352"/>
              <a:gd name="connsiteY24" fmla="*/ 0 h 903352"/>
              <a:gd name="connsiteX25" fmla="*/ 668222 w 903352"/>
              <a:gd name="connsiteY25" fmla="*/ 98804 h 903352"/>
              <a:gd name="connsiteX26" fmla="*/ 629847 w 903352"/>
              <a:gd name="connsiteY26" fmla="*/ 176907 h 903352"/>
              <a:gd name="connsiteX27" fmla="*/ 700569 w 903352"/>
              <a:gd name="connsiteY27" fmla="*/ 300735 h 903352"/>
              <a:gd name="connsiteX28" fmla="*/ 745736 w 903352"/>
              <a:gd name="connsiteY28" fmla="*/ 294148 h 903352"/>
              <a:gd name="connsiteX29" fmla="*/ 903352 w 903352"/>
              <a:gd name="connsiteY29" fmla="*/ 451764 h 903352"/>
              <a:gd name="connsiteX30" fmla="*/ 745736 w 903352"/>
              <a:gd name="connsiteY30" fmla="*/ 609381 h 903352"/>
              <a:gd name="connsiteX31" fmla="*/ 699745 w 903352"/>
              <a:gd name="connsiteY31" fmla="*/ 602529 h 903352"/>
              <a:gd name="connsiteX32" fmla="*/ 629230 w 903352"/>
              <a:gd name="connsiteY32" fmla="*/ 725946 h 903352"/>
              <a:gd name="connsiteX33" fmla="*/ 668222 w 903352"/>
              <a:gd name="connsiteY33" fmla="*/ 804548 h 903352"/>
              <a:gd name="connsiteX34" fmla="*/ 569388 w 903352"/>
              <a:gd name="connsiteY34" fmla="*/ 903352 h 903352"/>
              <a:gd name="connsiteX35" fmla="*/ 569388 w 903352"/>
              <a:gd name="connsiteY35" fmla="*/ 726916 h 903352"/>
              <a:gd name="connsiteX36" fmla="*/ 491757 w 903352"/>
              <a:gd name="connsiteY36" fmla="*/ 804548 h 903352"/>
              <a:gd name="connsiteX37" fmla="*/ 569388 w 903352"/>
              <a:gd name="connsiteY37" fmla="*/ 882180 h 903352"/>
              <a:gd name="connsiteX38" fmla="*/ 647020 w 903352"/>
              <a:gd name="connsiteY38" fmla="*/ 804548 h 903352"/>
              <a:gd name="connsiteX39" fmla="*/ 569388 w 903352"/>
              <a:gd name="connsiteY39" fmla="*/ 726916 h 903352"/>
              <a:gd name="connsiteX40" fmla="*/ 98804 w 903352"/>
              <a:gd name="connsiteY40" fmla="*/ 726916 h 903352"/>
              <a:gd name="connsiteX41" fmla="*/ 21172 w 903352"/>
              <a:gd name="connsiteY41" fmla="*/ 804548 h 903352"/>
              <a:gd name="connsiteX42" fmla="*/ 98804 w 903352"/>
              <a:gd name="connsiteY42" fmla="*/ 882180 h 903352"/>
              <a:gd name="connsiteX43" fmla="*/ 176436 w 903352"/>
              <a:gd name="connsiteY43" fmla="*/ 804548 h 903352"/>
              <a:gd name="connsiteX44" fmla="*/ 98804 w 903352"/>
              <a:gd name="connsiteY44" fmla="*/ 726916 h 903352"/>
              <a:gd name="connsiteX45" fmla="*/ 745736 w 903352"/>
              <a:gd name="connsiteY45" fmla="*/ 315321 h 903352"/>
              <a:gd name="connsiteX46" fmla="*/ 609292 w 903352"/>
              <a:gd name="connsiteY46" fmla="*/ 451764 h 903352"/>
              <a:gd name="connsiteX47" fmla="*/ 745736 w 903352"/>
              <a:gd name="connsiteY47" fmla="*/ 588208 h 903352"/>
              <a:gd name="connsiteX48" fmla="*/ 882180 w 903352"/>
              <a:gd name="connsiteY48" fmla="*/ 451764 h 903352"/>
              <a:gd name="connsiteX49" fmla="*/ 745736 w 903352"/>
              <a:gd name="connsiteY49" fmla="*/ 315321 h 903352"/>
              <a:gd name="connsiteX50" fmla="*/ 98804 w 903352"/>
              <a:gd name="connsiteY50" fmla="*/ 374074 h 903352"/>
              <a:gd name="connsiteX51" fmla="*/ 21172 w 903352"/>
              <a:gd name="connsiteY51" fmla="*/ 451706 h 903352"/>
              <a:gd name="connsiteX52" fmla="*/ 98804 w 903352"/>
              <a:gd name="connsiteY52" fmla="*/ 529337 h 903352"/>
              <a:gd name="connsiteX53" fmla="*/ 176436 w 903352"/>
              <a:gd name="connsiteY53" fmla="*/ 451735 h 903352"/>
              <a:gd name="connsiteX54" fmla="*/ 98804 w 903352"/>
              <a:gd name="connsiteY54" fmla="*/ 374074 h 903352"/>
              <a:gd name="connsiteX55" fmla="*/ 569388 w 903352"/>
              <a:gd name="connsiteY55" fmla="*/ 21172 h 903352"/>
              <a:gd name="connsiteX56" fmla="*/ 491757 w 903352"/>
              <a:gd name="connsiteY56" fmla="*/ 98804 h 903352"/>
              <a:gd name="connsiteX57" fmla="*/ 569388 w 903352"/>
              <a:gd name="connsiteY57" fmla="*/ 176436 h 903352"/>
              <a:gd name="connsiteX58" fmla="*/ 647020 w 903352"/>
              <a:gd name="connsiteY58" fmla="*/ 98804 h 903352"/>
              <a:gd name="connsiteX59" fmla="*/ 569388 w 903352"/>
              <a:gd name="connsiteY59" fmla="*/ 21172 h 90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03352" h="903352">
                <a:moveTo>
                  <a:pt x="569388" y="903352"/>
                </a:moveTo>
                <a:cubicBezTo>
                  <a:pt x="514899" y="903352"/>
                  <a:pt x="470584" y="859008"/>
                  <a:pt x="470584" y="804548"/>
                </a:cubicBezTo>
                <a:cubicBezTo>
                  <a:pt x="470584" y="750088"/>
                  <a:pt x="514899" y="705744"/>
                  <a:pt x="569388" y="705744"/>
                </a:cubicBezTo>
                <a:cubicBezTo>
                  <a:pt x="584268" y="705744"/>
                  <a:pt x="598383" y="709067"/>
                  <a:pt x="611086" y="714978"/>
                </a:cubicBezTo>
                <a:lnTo>
                  <a:pt x="679720" y="594883"/>
                </a:lnTo>
                <a:cubicBezTo>
                  <a:pt x="648255" y="580298"/>
                  <a:pt x="622378" y="555656"/>
                  <a:pt x="606234" y="525074"/>
                </a:cubicBezTo>
                <a:lnTo>
                  <a:pt x="189610" y="765615"/>
                </a:lnTo>
                <a:cubicBezTo>
                  <a:pt x="194756" y="777554"/>
                  <a:pt x="197608" y="790727"/>
                  <a:pt x="197608" y="804548"/>
                </a:cubicBezTo>
                <a:cubicBezTo>
                  <a:pt x="197608" y="859038"/>
                  <a:pt x="153293" y="903352"/>
                  <a:pt x="98804" y="903352"/>
                </a:cubicBezTo>
                <a:cubicBezTo>
                  <a:pt x="44315" y="903352"/>
                  <a:pt x="0" y="859038"/>
                  <a:pt x="0" y="804548"/>
                </a:cubicBezTo>
                <a:cubicBezTo>
                  <a:pt x="0" y="750059"/>
                  <a:pt x="44315" y="705744"/>
                  <a:pt x="98804" y="705744"/>
                </a:cubicBezTo>
                <a:cubicBezTo>
                  <a:pt x="131886" y="705744"/>
                  <a:pt x="161263" y="722123"/>
                  <a:pt x="179200" y="747177"/>
                </a:cubicBezTo>
                <a:lnTo>
                  <a:pt x="597589" y="505636"/>
                </a:lnTo>
                <a:cubicBezTo>
                  <a:pt x="592619" y="491962"/>
                  <a:pt x="589502" y="477436"/>
                  <a:pt x="588473" y="462321"/>
                </a:cubicBezTo>
                <a:lnTo>
                  <a:pt x="197050" y="462321"/>
                </a:lnTo>
                <a:cubicBezTo>
                  <a:pt x="191727" y="511841"/>
                  <a:pt x="149706" y="550539"/>
                  <a:pt x="98804" y="550539"/>
                </a:cubicBezTo>
                <a:cubicBezTo>
                  <a:pt x="44315" y="550539"/>
                  <a:pt x="0" y="506195"/>
                  <a:pt x="0" y="451735"/>
                </a:cubicBezTo>
                <a:cubicBezTo>
                  <a:pt x="0" y="397246"/>
                  <a:pt x="44315" y="352931"/>
                  <a:pt x="98804" y="352931"/>
                </a:cubicBezTo>
                <a:cubicBezTo>
                  <a:pt x="149706" y="352931"/>
                  <a:pt x="191757" y="391629"/>
                  <a:pt x="197050" y="441149"/>
                </a:cubicBezTo>
                <a:lnTo>
                  <a:pt x="588502" y="441149"/>
                </a:lnTo>
                <a:cubicBezTo>
                  <a:pt x="592443" y="382043"/>
                  <a:pt x="629112" y="331759"/>
                  <a:pt x="680514" y="308293"/>
                </a:cubicBezTo>
                <a:lnTo>
                  <a:pt x="611821" y="188022"/>
                </a:lnTo>
                <a:cubicBezTo>
                  <a:pt x="598941" y="194168"/>
                  <a:pt x="584562" y="197608"/>
                  <a:pt x="569418" y="197608"/>
                </a:cubicBezTo>
                <a:cubicBezTo>
                  <a:pt x="514928" y="197608"/>
                  <a:pt x="470614" y="153293"/>
                  <a:pt x="470614" y="98804"/>
                </a:cubicBezTo>
                <a:cubicBezTo>
                  <a:pt x="470614" y="44315"/>
                  <a:pt x="514928" y="0"/>
                  <a:pt x="569418" y="0"/>
                </a:cubicBezTo>
                <a:cubicBezTo>
                  <a:pt x="623907" y="0"/>
                  <a:pt x="668222" y="44315"/>
                  <a:pt x="668222" y="98804"/>
                </a:cubicBezTo>
                <a:cubicBezTo>
                  <a:pt x="668222" y="130533"/>
                  <a:pt x="653166" y="158822"/>
                  <a:pt x="629847" y="176907"/>
                </a:cubicBezTo>
                <a:lnTo>
                  <a:pt x="700569" y="300735"/>
                </a:lnTo>
                <a:cubicBezTo>
                  <a:pt x="714889" y="296442"/>
                  <a:pt x="730063" y="294148"/>
                  <a:pt x="745736" y="294148"/>
                </a:cubicBezTo>
                <a:cubicBezTo>
                  <a:pt x="832631" y="294148"/>
                  <a:pt x="903352" y="364840"/>
                  <a:pt x="903352" y="451764"/>
                </a:cubicBezTo>
                <a:cubicBezTo>
                  <a:pt x="903352" y="538659"/>
                  <a:pt x="832631" y="609381"/>
                  <a:pt x="745736" y="609381"/>
                </a:cubicBezTo>
                <a:cubicBezTo>
                  <a:pt x="729739" y="609381"/>
                  <a:pt x="714301" y="606969"/>
                  <a:pt x="699745" y="602529"/>
                </a:cubicBezTo>
                <a:lnTo>
                  <a:pt x="629230" y="725946"/>
                </a:lnTo>
                <a:cubicBezTo>
                  <a:pt x="652901" y="744001"/>
                  <a:pt x="668222" y="772525"/>
                  <a:pt x="668222" y="804548"/>
                </a:cubicBezTo>
                <a:cubicBezTo>
                  <a:pt x="668193" y="859038"/>
                  <a:pt x="623848" y="903352"/>
                  <a:pt x="569388" y="903352"/>
                </a:cubicBezTo>
                <a:close/>
                <a:moveTo>
                  <a:pt x="569388" y="726916"/>
                </a:moveTo>
                <a:cubicBezTo>
                  <a:pt x="526573" y="726916"/>
                  <a:pt x="491757" y="761733"/>
                  <a:pt x="491757" y="804548"/>
                </a:cubicBezTo>
                <a:cubicBezTo>
                  <a:pt x="491757" y="847363"/>
                  <a:pt x="526573" y="882180"/>
                  <a:pt x="569388" y="882180"/>
                </a:cubicBezTo>
                <a:cubicBezTo>
                  <a:pt x="612204" y="882180"/>
                  <a:pt x="647020" y="847363"/>
                  <a:pt x="647020" y="804548"/>
                </a:cubicBezTo>
                <a:cubicBezTo>
                  <a:pt x="647020" y="761733"/>
                  <a:pt x="612204" y="726916"/>
                  <a:pt x="569388" y="726916"/>
                </a:cubicBezTo>
                <a:close/>
                <a:moveTo>
                  <a:pt x="98804" y="726916"/>
                </a:moveTo>
                <a:cubicBezTo>
                  <a:pt x="55989" y="726916"/>
                  <a:pt x="21172" y="761733"/>
                  <a:pt x="21172" y="804548"/>
                </a:cubicBezTo>
                <a:cubicBezTo>
                  <a:pt x="21172" y="847363"/>
                  <a:pt x="55989" y="882180"/>
                  <a:pt x="98804" y="882180"/>
                </a:cubicBezTo>
                <a:cubicBezTo>
                  <a:pt x="141619" y="882180"/>
                  <a:pt x="176436" y="847363"/>
                  <a:pt x="176436" y="804548"/>
                </a:cubicBezTo>
                <a:cubicBezTo>
                  <a:pt x="176436" y="761733"/>
                  <a:pt x="141619" y="726916"/>
                  <a:pt x="98804" y="726916"/>
                </a:cubicBezTo>
                <a:close/>
                <a:moveTo>
                  <a:pt x="745736" y="315321"/>
                </a:moveTo>
                <a:cubicBezTo>
                  <a:pt x="670486" y="315321"/>
                  <a:pt x="609292" y="376544"/>
                  <a:pt x="609292" y="451764"/>
                </a:cubicBezTo>
                <a:cubicBezTo>
                  <a:pt x="609292" y="526985"/>
                  <a:pt x="670486" y="588208"/>
                  <a:pt x="745736" y="588208"/>
                </a:cubicBezTo>
                <a:cubicBezTo>
                  <a:pt x="820986" y="588208"/>
                  <a:pt x="882180" y="527014"/>
                  <a:pt x="882180" y="451764"/>
                </a:cubicBezTo>
                <a:cubicBezTo>
                  <a:pt x="882180" y="376514"/>
                  <a:pt x="820986" y="315321"/>
                  <a:pt x="745736" y="315321"/>
                </a:cubicBezTo>
                <a:close/>
                <a:moveTo>
                  <a:pt x="98804" y="374074"/>
                </a:moveTo>
                <a:cubicBezTo>
                  <a:pt x="55989" y="374074"/>
                  <a:pt x="21172" y="408920"/>
                  <a:pt x="21172" y="451706"/>
                </a:cubicBezTo>
                <a:cubicBezTo>
                  <a:pt x="21172" y="494491"/>
                  <a:pt x="55989" y="529337"/>
                  <a:pt x="98804" y="529337"/>
                </a:cubicBezTo>
                <a:cubicBezTo>
                  <a:pt x="141619" y="529337"/>
                  <a:pt x="176436" y="494521"/>
                  <a:pt x="176436" y="451735"/>
                </a:cubicBezTo>
                <a:cubicBezTo>
                  <a:pt x="176436" y="408949"/>
                  <a:pt x="141619" y="374074"/>
                  <a:pt x="98804" y="374074"/>
                </a:cubicBezTo>
                <a:close/>
                <a:moveTo>
                  <a:pt x="569388" y="21172"/>
                </a:moveTo>
                <a:cubicBezTo>
                  <a:pt x="526573" y="21172"/>
                  <a:pt x="491757" y="56018"/>
                  <a:pt x="491757" y="98804"/>
                </a:cubicBezTo>
                <a:cubicBezTo>
                  <a:pt x="491757" y="141590"/>
                  <a:pt x="526573" y="176436"/>
                  <a:pt x="569388" y="176436"/>
                </a:cubicBezTo>
                <a:cubicBezTo>
                  <a:pt x="612204" y="176436"/>
                  <a:pt x="647020" y="141590"/>
                  <a:pt x="647020" y="98804"/>
                </a:cubicBezTo>
                <a:cubicBezTo>
                  <a:pt x="647020" y="56018"/>
                  <a:pt x="612204" y="21172"/>
                  <a:pt x="569388" y="21172"/>
                </a:cubicBezTo>
                <a:close/>
              </a:path>
            </a:pathLst>
          </a:custGeom>
          <a:solidFill>
            <a:srgbClr val="3D3D3D"/>
          </a:solidFill>
          <a:ln w="29170" cap="flat">
            <a:noFill/>
            <a:prstDash val="solid"/>
            <a:miter/>
          </a:ln>
        </p:spPr>
        <p:txBody>
          <a:bodyPr rtlCol="0" anchor="ctr"/>
          <a:lstStyle/>
          <a:p>
            <a:pPr defTabSz="1828800">
              <a:defRPr/>
            </a:pPr>
            <a:endParaRPr lang="en-US" sz="1800" dirty="0">
              <a:solidFill>
                <a:srgbClr val="000000"/>
              </a:solidFill>
              <a:latin typeface="IBM Plex Sans Light"/>
            </a:endParaRPr>
          </a:p>
        </p:txBody>
      </p:sp>
      <p:sp>
        <p:nvSpPr>
          <p:cNvPr id="47" name="Text Placeholder 4">
            <a:extLst>
              <a:ext uri="{FF2B5EF4-FFF2-40B4-BE49-F238E27FC236}">
                <a16:creationId xmlns:a16="http://schemas.microsoft.com/office/drawing/2014/main" id="{149D679C-BB2C-9981-E507-134347B4C2CC}"/>
              </a:ext>
            </a:extLst>
          </p:cNvPr>
          <p:cNvSpPr txBox="1">
            <a:spLocks/>
          </p:cNvSpPr>
          <p:nvPr/>
        </p:nvSpPr>
        <p:spPr>
          <a:xfrm>
            <a:off x="12763248" y="7279559"/>
            <a:ext cx="4953252" cy="2959693"/>
          </a:xfrm>
          <a:prstGeom prst="rect">
            <a:avLst/>
          </a:prstGeom>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lnSpc>
                <a:spcPct val="100000"/>
              </a:lnSpc>
              <a:defRPr/>
            </a:pPr>
            <a:r>
              <a:rPr lang="en-US" sz="3200" dirty="0">
                <a:solidFill>
                  <a:srgbClr val="0F62FE"/>
                </a:solidFill>
                <a:latin typeface="+mn-lt"/>
              </a:rPr>
              <a:t>Empower </a:t>
            </a:r>
            <a:r>
              <a:rPr lang="en-US" sz="3200" dirty="0">
                <a:solidFill>
                  <a:srgbClr val="000000"/>
                </a:solidFill>
                <a:latin typeface="+mn-lt"/>
              </a:rPr>
              <a:t>your employees to experiment, analyze, and optimize an end-to-end customer experiences with built-in analytics tools</a:t>
            </a:r>
            <a:endParaRPr lang="en-US" sz="1800" kern="0" dirty="0">
              <a:solidFill>
                <a:srgbClr val="000000"/>
              </a:solidFill>
              <a:latin typeface="+mn-lt"/>
            </a:endParaRPr>
          </a:p>
        </p:txBody>
      </p:sp>
      <p:pic>
        <p:nvPicPr>
          <p:cNvPr id="48" name="Graphic 47">
            <a:extLst>
              <a:ext uri="{FF2B5EF4-FFF2-40B4-BE49-F238E27FC236}">
                <a16:creationId xmlns:a16="http://schemas.microsoft.com/office/drawing/2014/main" id="{942A61B3-D8EE-8E79-72BC-710D9816AD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90500" y="4787703"/>
            <a:ext cx="1297949" cy="1297949"/>
          </a:xfrm>
          <a:prstGeom prst="rect">
            <a:avLst/>
          </a:prstGeom>
        </p:spPr>
      </p:pic>
      <p:sp>
        <p:nvSpPr>
          <p:cNvPr id="4" name="Title 2">
            <a:extLst>
              <a:ext uri="{FF2B5EF4-FFF2-40B4-BE49-F238E27FC236}">
                <a16:creationId xmlns:a16="http://schemas.microsoft.com/office/drawing/2014/main" id="{E525E181-C2B7-477B-D344-BD850F15477C}"/>
              </a:ext>
            </a:extLst>
          </p:cNvPr>
          <p:cNvSpPr txBox="1">
            <a:spLocks/>
          </p:cNvSpPr>
          <p:nvPr/>
        </p:nvSpPr>
        <p:spPr>
          <a:xfrm>
            <a:off x="556591" y="1792502"/>
            <a:ext cx="4967910" cy="1539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sz="4800" b="1" kern="0" dirty="0">
                <a:latin typeface="IBM Plex Sans SmBld" panose="020B0503050203000203" pitchFamily="34" charset="0"/>
              </a:rPr>
              <a:t>watson</a:t>
            </a:r>
            <a:r>
              <a:rPr lang="en-US" sz="4800" b="1" kern="0" dirty="0">
                <a:solidFill>
                  <a:srgbClr val="0F62FE"/>
                </a:solidFill>
                <a:latin typeface="IBM Plex Sans SmBld" panose="020B0503050203000203" pitchFamily="34" charset="0"/>
              </a:rPr>
              <a:t>x </a:t>
            </a:r>
            <a:br>
              <a:rPr lang="en-US" sz="4800" b="1" kern="0" dirty="0">
                <a:solidFill>
                  <a:srgbClr val="0F62FE"/>
                </a:solidFill>
                <a:latin typeface="IBM Plex Sans SmBld" panose="020B0503050203000203" pitchFamily="34" charset="0"/>
              </a:rPr>
            </a:br>
            <a:r>
              <a:rPr lang="en-US" sz="4800" b="1" kern="0" dirty="0">
                <a:latin typeface="IBM Plex Sans SmBld" panose="020B0703050203000203" pitchFamily="34" charset="0"/>
              </a:rPr>
              <a:t>Assistant</a:t>
            </a:r>
          </a:p>
          <a:p>
            <a:pPr defTabSz="1829014">
              <a:lnSpc>
                <a:spcPct val="100000"/>
              </a:lnSpc>
              <a:defRPr/>
            </a:pPr>
            <a:endParaRPr lang="en-US" sz="4400" kern="0" dirty="0">
              <a:solidFill>
                <a:srgbClr val="000000"/>
              </a:solidFill>
              <a:ea typeface="+mn-ea"/>
              <a:cs typeface="+mn-cs"/>
            </a:endParaRPr>
          </a:p>
        </p:txBody>
      </p:sp>
      <p:sp>
        <p:nvSpPr>
          <p:cNvPr id="3" name="TextBox 2">
            <a:extLst>
              <a:ext uri="{FF2B5EF4-FFF2-40B4-BE49-F238E27FC236}">
                <a16:creationId xmlns:a16="http://schemas.microsoft.com/office/drawing/2014/main" id="{8D53ACFA-D5CD-1CE6-72CF-18E673A6E3C8}"/>
              </a:ext>
            </a:extLst>
          </p:cNvPr>
          <p:cNvSpPr txBox="1"/>
          <p:nvPr/>
        </p:nvSpPr>
        <p:spPr>
          <a:xfrm>
            <a:off x="454006" y="3779198"/>
            <a:ext cx="5078936" cy="175432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9014">
              <a:defRPr/>
            </a:pPr>
            <a:r>
              <a:rPr lang="en-US" kern="0" dirty="0"/>
              <a:t>Build and deploy AI assistants that scale across your business</a:t>
            </a:r>
          </a:p>
        </p:txBody>
      </p:sp>
      <p:sp>
        <p:nvSpPr>
          <p:cNvPr id="2" name="Text Placeholder 4">
            <a:extLst>
              <a:ext uri="{FF2B5EF4-FFF2-40B4-BE49-F238E27FC236}">
                <a16:creationId xmlns:a16="http://schemas.microsoft.com/office/drawing/2014/main" id="{C9D70E11-20A6-214A-2409-96CCC5740632}"/>
              </a:ext>
            </a:extLst>
          </p:cNvPr>
          <p:cNvSpPr txBox="1">
            <a:spLocks/>
          </p:cNvSpPr>
          <p:nvPr/>
        </p:nvSpPr>
        <p:spPr>
          <a:xfrm>
            <a:off x="18904483" y="7252495"/>
            <a:ext cx="4988205" cy="5156048"/>
          </a:xfrm>
          <a:prstGeom prst="rect">
            <a:avLst/>
          </a:prstGeom>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lnSpc>
                <a:spcPct val="100000"/>
              </a:lnSpc>
              <a:defRPr/>
            </a:pPr>
            <a:r>
              <a:rPr lang="en-US" sz="3200" dirty="0">
                <a:solidFill>
                  <a:srgbClr val="0F62FE"/>
                </a:solidFill>
                <a:latin typeface="+mn-lt"/>
              </a:rPr>
              <a:t>Enhance </a:t>
            </a:r>
            <a:r>
              <a:rPr lang="en-US" sz="3200" dirty="0">
                <a:latin typeface="+mn-lt"/>
              </a:rPr>
              <a:t>experiences with RAG powered by generative AI and the semantic search capabilities of </a:t>
            </a:r>
            <a:r>
              <a:rPr lang="en-US" sz="3200" b="1" dirty="0">
                <a:solidFill>
                  <a:srgbClr val="000000"/>
                </a:solidFill>
                <a:latin typeface="IBM Plex Sans SmBld" panose="020B0703050203000203" pitchFamily="34" charset="0"/>
              </a:rPr>
              <a:t>watson</a:t>
            </a:r>
            <a:r>
              <a:rPr lang="en-US" sz="3200" b="1" dirty="0">
                <a:solidFill>
                  <a:schemeClr val="accent1"/>
                </a:solidFill>
                <a:latin typeface="IBM Plex Sans SmBld" panose="020B0703050203000203" pitchFamily="34" charset="0"/>
              </a:rPr>
              <a:t>x</a:t>
            </a:r>
            <a:r>
              <a:rPr lang="en-US" sz="3200" b="1" dirty="0">
                <a:solidFill>
                  <a:srgbClr val="000000"/>
                </a:solidFill>
                <a:latin typeface="IBM Plex Sans SmBld" panose="020B0703050203000203" pitchFamily="34" charset="0"/>
              </a:rPr>
              <a:t> Discovery</a:t>
            </a:r>
            <a:endParaRPr lang="en-US" sz="1800" kern="0" dirty="0">
              <a:solidFill>
                <a:srgbClr val="000000"/>
              </a:solidFill>
              <a:latin typeface="IBM Plex Sans SmBld" panose="020B0703050203000203" pitchFamily="34" charset="0"/>
            </a:endParaRPr>
          </a:p>
        </p:txBody>
      </p:sp>
      <p:pic>
        <p:nvPicPr>
          <p:cNvPr id="5" name="Picture 4">
            <a:extLst>
              <a:ext uri="{FF2B5EF4-FFF2-40B4-BE49-F238E27FC236}">
                <a16:creationId xmlns:a16="http://schemas.microsoft.com/office/drawing/2014/main" id="{1B395BA9-1B78-6508-376B-6C7CAF98D25D}"/>
              </a:ext>
            </a:extLst>
          </p:cNvPr>
          <p:cNvPicPr>
            <a:picLocks noChangeAspect="1"/>
          </p:cNvPicPr>
          <p:nvPr/>
        </p:nvPicPr>
        <p:blipFill>
          <a:blip r:embed="rId5"/>
          <a:srcRect/>
          <a:stretch/>
        </p:blipFill>
        <p:spPr>
          <a:xfrm>
            <a:off x="22672433" y="11599115"/>
            <a:ext cx="1092569" cy="1092569"/>
          </a:xfrm>
          <a:prstGeom prst="rect">
            <a:avLst/>
          </a:prstGeom>
        </p:spPr>
      </p:pic>
      <p:sp>
        <p:nvSpPr>
          <p:cNvPr id="8" name="Title 2">
            <a:extLst>
              <a:ext uri="{FF2B5EF4-FFF2-40B4-BE49-F238E27FC236}">
                <a16:creationId xmlns:a16="http://schemas.microsoft.com/office/drawing/2014/main" id="{61F0423D-1CE3-39B1-280C-857BED052EF5}"/>
              </a:ext>
            </a:extLst>
          </p:cNvPr>
          <p:cNvSpPr txBox="1">
            <a:spLocks/>
          </p:cNvSpPr>
          <p:nvPr/>
        </p:nvSpPr>
        <p:spPr>
          <a:xfrm>
            <a:off x="576073" y="577850"/>
            <a:ext cx="5519928" cy="484458"/>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j-lt"/>
              </a:rPr>
              <a:t>What IBM offers</a:t>
            </a:r>
          </a:p>
        </p:txBody>
      </p:sp>
      <p:sp>
        <p:nvSpPr>
          <p:cNvPr id="9" name="TextBox 8">
            <a:extLst>
              <a:ext uri="{FF2B5EF4-FFF2-40B4-BE49-F238E27FC236}">
                <a16:creationId xmlns:a16="http://schemas.microsoft.com/office/drawing/2014/main" id="{FA333072-A1D2-8FE8-4EE7-F98D33952DE3}"/>
              </a:ext>
            </a:extLst>
          </p:cNvPr>
          <p:cNvSpPr txBox="1"/>
          <p:nvPr/>
        </p:nvSpPr>
        <p:spPr>
          <a:xfrm>
            <a:off x="513968" y="12768818"/>
            <a:ext cx="5010532" cy="40011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gn="l" defTabSz="2438400">
              <a:buSzPct val="100000"/>
            </a:pPr>
            <a:r>
              <a:rPr lang="en-US" sz="2000" dirty="0">
                <a:cs typeface="Arial" panose="020B0604020202020204" pitchFamily="34" charset="0"/>
              </a:rPr>
              <a:t>Source: </a:t>
            </a:r>
            <a:r>
              <a:rPr lang="en-US" sz="2000" baseline="30000" dirty="0">
                <a:cs typeface="Arial" panose="020B0604020202020204" pitchFamily="34" charset="0"/>
              </a:rPr>
              <a:t>1</a:t>
            </a:r>
            <a:r>
              <a:rPr lang="en-US" sz="2000" dirty="0">
                <a:latin typeface="+mn-lt"/>
                <a:cs typeface="Arial"/>
                <a:hlinkClick r:id="rId6"/>
              </a:rPr>
              <a:t>Generali Poland cases study</a:t>
            </a:r>
            <a:endParaRPr lang="en-US" sz="2000" dirty="0">
              <a:ea typeface="+mn-lt"/>
              <a:cs typeface="Arial"/>
            </a:endParaRPr>
          </a:p>
        </p:txBody>
      </p:sp>
    </p:spTree>
    <p:extLst>
      <p:ext uri="{BB962C8B-B14F-4D97-AF65-F5344CB8AC3E}">
        <p14:creationId xmlns:p14="http://schemas.microsoft.com/office/powerpoint/2010/main" val="402738248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B843BC8-BC1C-3285-1812-2B79AB0A32C0}"/>
              </a:ext>
            </a:extLst>
          </p:cNvPr>
          <p:cNvSpPr/>
          <p:nvPr/>
        </p:nvSpPr>
        <p:spPr bwMode="auto">
          <a:xfrm>
            <a:off x="1586" y="895"/>
            <a:ext cx="6082497" cy="13714214"/>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dirty="0">
              <a:solidFill>
                <a:schemeClr val="bg1"/>
              </a:solidFill>
            </a:endParaRPr>
          </a:p>
        </p:txBody>
      </p:sp>
      <p:sp>
        <p:nvSpPr>
          <p:cNvPr id="7" name="TextBox 6">
            <a:extLst>
              <a:ext uri="{FF2B5EF4-FFF2-40B4-BE49-F238E27FC236}">
                <a16:creationId xmlns:a16="http://schemas.microsoft.com/office/drawing/2014/main" id="{0E8AC239-CA95-D76D-DB48-75803FA695AA}"/>
              </a:ext>
            </a:extLst>
          </p:cNvPr>
          <p:cNvSpPr txBox="1"/>
          <p:nvPr/>
        </p:nvSpPr>
        <p:spPr>
          <a:xfrm>
            <a:off x="480817" y="9965416"/>
            <a:ext cx="4867908" cy="255454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2437912">
              <a:defRPr/>
            </a:pPr>
            <a:r>
              <a:rPr lang="en-US" sz="6400" b="1" dirty="0">
                <a:solidFill>
                  <a:srgbClr val="0F62FE"/>
                </a:solidFill>
              </a:rPr>
              <a:t>60%</a:t>
            </a:r>
          </a:p>
          <a:p>
            <a:pPr defTabSz="2437912">
              <a:defRPr/>
            </a:pPr>
            <a:r>
              <a:rPr lang="en-US" sz="3200" kern="0" dirty="0">
                <a:solidFill>
                  <a:srgbClr val="0F62FE"/>
                </a:solidFill>
                <a:sym typeface="IBM Plex Sans Light"/>
              </a:rPr>
              <a:t>software development content automatically generated by AI</a:t>
            </a:r>
            <a:r>
              <a:rPr lang="en-US" sz="3200" baseline="30000" dirty="0">
                <a:solidFill>
                  <a:srgbClr val="0F62FE"/>
                </a:solidFill>
              </a:rPr>
              <a:t>1</a:t>
            </a:r>
            <a:endParaRPr lang="en-US" sz="3200" b="1" kern="0" baseline="30000" dirty="0">
              <a:solidFill>
                <a:srgbClr val="0F62FE"/>
              </a:solidFill>
              <a:sym typeface="IBM Plex Sans Light"/>
            </a:endParaRPr>
          </a:p>
        </p:txBody>
      </p:sp>
      <p:sp>
        <p:nvSpPr>
          <p:cNvPr id="8" name="TextBox 7">
            <a:extLst>
              <a:ext uri="{FF2B5EF4-FFF2-40B4-BE49-F238E27FC236}">
                <a16:creationId xmlns:a16="http://schemas.microsoft.com/office/drawing/2014/main" id="{439C6904-3596-BF36-2FCF-9DFD4920D846}"/>
              </a:ext>
            </a:extLst>
          </p:cNvPr>
          <p:cNvSpPr txBox="1"/>
          <p:nvPr/>
        </p:nvSpPr>
        <p:spPr>
          <a:xfrm>
            <a:off x="516913" y="9035274"/>
            <a:ext cx="3597703"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1828800">
              <a:defRPr/>
            </a:pPr>
            <a:r>
              <a:rPr lang="en-US" kern="0" dirty="0">
                <a:solidFill>
                  <a:srgbClr val="000000"/>
                </a:solidFill>
              </a:rPr>
              <a:t>Proven results:</a:t>
            </a:r>
            <a:endParaRPr lang="en-US" dirty="0">
              <a:solidFill>
                <a:srgbClr val="000000"/>
              </a:solidFill>
            </a:endParaRPr>
          </a:p>
        </p:txBody>
      </p:sp>
      <p:sp>
        <p:nvSpPr>
          <p:cNvPr id="12" name="Text Placeholder 7">
            <a:extLst>
              <a:ext uri="{FF2B5EF4-FFF2-40B4-BE49-F238E27FC236}">
                <a16:creationId xmlns:a16="http://schemas.microsoft.com/office/drawing/2014/main" id="{1574FB6F-E127-F230-3162-A8BC7A3B04E1}"/>
              </a:ext>
            </a:extLst>
          </p:cNvPr>
          <p:cNvSpPr txBox="1">
            <a:spLocks/>
          </p:cNvSpPr>
          <p:nvPr/>
        </p:nvSpPr>
        <p:spPr>
          <a:xfrm>
            <a:off x="6666697" y="576890"/>
            <a:ext cx="4932548" cy="5144416"/>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4876800">
              <a:defRPr/>
            </a:pPr>
            <a:r>
              <a:rPr lang="en-US" sz="3200" dirty="0">
                <a:solidFill>
                  <a:srgbClr val="0F62FE"/>
                </a:solidFill>
                <a:latin typeface="+mn-lt"/>
              </a:rPr>
              <a:t>Accelerate </a:t>
            </a:r>
            <a:r>
              <a:rPr lang="en-US" sz="3200" dirty="0">
                <a:solidFill>
                  <a:srgbClr val="000000"/>
                </a:solidFill>
                <a:latin typeface="+mn-lt"/>
              </a:rPr>
              <a:t>code development through </a:t>
            </a:r>
            <a:br>
              <a:rPr lang="en-US" sz="3200" dirty="0">
                <a:solidFill>
                  <a:srgbClr val="000000"/>
                </a:solidFill>
                <a:latin typeface="+mn-lt"/>
              </a:rPr>
            </a:br>
            <a:r>
              <a:rPr lang="en-US" sz="3200" dirty="0">
                <a:solidFill>
                  <a:srgbClr val="000000"/>
                </a:solidFill>
                <a:latin typeface="+mn-lt"/>
              </a:rPr>
              <a:t>AI generated recommendations based on natural language processing requests.</a:t>
            </a:r>
            <a:br>
              <a:rPr lang="en-US" dirty="0">
                <a:solidFill>
                  <a:srgbClr val="000000"/>
                </a:solidFill>
                <a:latin typeface="+mn-lt"/>
              </a:rPr>
            </a:br>
            <a:br>
              <a:rPr lang="en-US" dirty="0">
                <a:solidFill>
                  <a:srgbClr val="000000"/>
                </a:solidFill>
                <a:latin typeface="+mn-lt"/>
              </a:rPr>
            </a:br>
            <a:endParaRPr lang="en-US" dirty="0">
              <a:solidFill>
                <a:srgbClr val="000000"/>
              </a:solidFill>
              <a:latin typeface="+mn-lt"/>
              <a:ea typeface="IBM Plex Sans" charset="0"/>
              <a:cs typeface="IBM Plex Sans" charset="0"/>
            </a:endParaRPr>
          </a:p>
        </p:txBody>
      </p:sp>
      <p:cxnSp>
        <p:nvCxnSpPr>
          <p:cNvPr id="13" name="Straight Connector 12" descr="Vertical column divider line">
            <a:extLst>
              <a:ext uri="{FF2B5EF4-FFF2-40B4-BE49-F238E27FC236}">
                <a16:creationId xmlns:a16="http://schemas.microsoft.com/office/drawing/2014/main" id="{C87B839C-BF8C-9C3E-223D-65A992B552D3}"/>
              </a:ext>
            </a:extLst>
          </p:cNvPr>
          <p:cNvCxnSpPr>
            <a:cxnSpLocks/>
          </p:cNvCxnSpPr>
          <p:nvPr/>
        </p:nvCxnSpPr>
        <p:spPr bwMode="auto">
          <a:xfrm>
            <a:off x="12188953" y="567749"/>
            <a:ext cx="4634" cy="12043916"/>
          </a:xfrm>
          <a:prstGeom prst="line">
            <a:avLst/>
          </a:prstGeom>
          <a:ln w="12700">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Text Placeholder 3">
            <a:extLst>
              <a:ext uri="{FF2B5EF4-FFF2-40B4-BE49-F238E27FC236}">
                <a16:creationId xmlns:a16="http://schemas.microsoft.com/office/drawing/2014/main" id="{4E9CF08C-021C-FE24-6A65-FEC32DE634A9}"/>
              </a:ext>
            </a:extLst>
          </p:cNvPr>
          <p:cNvSpPr txBox="1">
            <a:spLocks/>
          </p:cNvSpPr>
          <p:nvPr/>
        </p:nvSpPr>
        <p:spPr>
          <a:xfrm>
            <a:off x="12763427" y="576890"/>
            <a:ext cx="5204531" cy="5144416"/>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4876800">
              <a:defRPr/>
            </a:pPr>
            <a:r>
              <a:rPr lang="en-US" sz="3200" dirty="0">
                <a:solidFill>
                  <a:srgbClr val="0F62FE"/>
                </a:solidFill>
                <a:latin typeface="+mn-lt"/>
              </a:rPr>
              <a:t>Enhance </a:t>
            </a:r>
            <a:r>
              <a:rPr lang="en-US" sz="3200" dirty="0">
                <a:solidFill>
                  <a:srgbClr val="000000"/>
                </a:solidFill>
                <a:latin typeface="+mn-lt"/>
              </a:rPr>
              <a:t>the quality of </a:t>
            </a:r>
            <a:br>
              <a:rPr lang="en-US" sz="3200" dirty="0">
                <a:solidFill>
                  <a:srgbClr val="000000"/>
                </a:solidFill>
                <a:latin typeface="+mn-lt"/>
              </a:rPr>
            </a:br>
            <a:r>
              <a:rPr lang="en-US" sz="3200" dirty="0">
                <a:solidFill>
                  <a:srgbClr val="000000"/>
                </a:solidFill>
                <a:latin typeface="+mn-lt"/>
              </a:rPr>
              <a:t>code, with greater efficiency and improved accuracy</a:t>
            </a:r>
          </a:p>
        </p:txBody>
      </p:sp>
      <p:cxnSp>
        <p:nvCxnSpPr>
          <p:cNvPr id="15" name="Straight Connector 14" descr="Vertical column divider line">
            <a:extLst>
              <a:ext uri="{FF2B5EF4-FFF2-40B4-BE49-F238E27FC236}">
                <a16:creationId xmlns:a16="http://schemas.microsoft.com/office/drawing/2014/main" id="{1617EF20-6657-3014-9F68-F0D48FFCA34E}"/>
              </a:ext>
            </a:extLst>
          </p:cNvPr>
          <p:cNvCxnSpPr>
            <a:cxnSpLocks/>
          </p:cNvCxnSpPr>
          <p:nvPr/>
        </p:nvCxnSpPr>
        <p:spPr bwMode="auto">
          <a:xfrm>
            <a:off x="18293989" y="567749"/>
            <a:ext cx="0" cy="12063245"/>
          </a:xfrm>
          <a:prstGeom prst="line">
            <a:avLst/>
          </a:prstGeom>
          <a:ln w="12700">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4">
            <a:extLst>
              <a:ext uri="{FF2B5EF4-FFF2-40B4-BE49-F238E27FC236}">
                <a16:creationId xmlns:a16="http://schemas.microsoft.com/office/drawing/2014/main" id="{864EC9AB-1095-7CE4-33B4-B015224683A3}"/>
              </a:ext>
            </a:extLst>
          </p:cNvPr>
          <p:cNvSpPr txBox="1">
            <a:spLocks/>
          </p:cNvSpPr>
          <p:nvPr/>
        </p:nvSpPr>
        <p:spPr>
          <a:xfrm>
            <a:off x="18858636" y="576890"/>
            <a:ext cx="4828386" cy="5144416"/>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502238">
              <a:defRPr/>
            </a:pPr>
            <a:r>
              <a:rPr lang="en-US" sz="3200" dirty="0">
                <a:solidFill>
                  <a:srgbClr val="0F62FE"/>
                </a:solidFill>
                <a:latin typeface="IBM Plex Sans Light"/>
              </a:rPr>
              <a:t>Bridge</a:t>
            </a:r>
            <a:r>
              <a:rPr lang="en-US" sz="3200" dirty="0">
                <a:solidFill>
                  <a:srgbClr val="000000"/>
                </a:solidFill>
                <a:latin typeface="IBM Plex Sans Light"/>
              </a:rPr>
              <a:t> IT skills gaps</a:t>
            </a:r>
            <a:br>
              <a:rPr lang="en-US" sz="3200" dirty="0">
                <a:solidFill>
                  <a:srgbClr val="000000"/>
                </a:solidFill>
                <a:latin typeface="IBM Plex Sans Light"/>
              </a:rPr>
            </a:br>
            <a:r>
              <a:rPr lang="en-US" sz="3200" dirty="0">
                <a:solidFill>
                  <a:srgbClr val="000000"/>
                </a:solidFill>
                <a:latin typeface="IBM Plex Sans Light"/>
              </a:rPr>
              <a:t>by accelerating developer onboarding and enhancing proficiency in different programming languages without extensive upskilling. </a:t>
            </a:r>
          </a:p>
        </p:txBody>
      </p:sp>
      <p:cxnSp>
        <p:nvCxnSpPr>
          <p:cNvPr id="17" name="Straight Connector 16" descr="Horizontal row divider line">
            <a:extLst>
              <a:ext uri="{FF2B5EF4-FFF2-40B4-BE49-F238E27FC236}">
                <a16:creationId xmlns:a16="http://schemas.microsoft.com/office/drawing/2014/main" id="{11947E9B-F263-7853-6F7F-7BC0D4433CA6}"/>
              </a:ext>
            </a:extLst>
          </p:cNvPr>
          <p:cNvCxnSpPr>
            <a:cxnSpLocks/>
          </p:cNvCxnSpPr>
          <p:nvPr/>
        </p:nvCxnSpPr>
        <p:spPr bwMode="auto">
          <a:xfrm>
            <a:off x="6653923" y="6359237"/>
            <a:ext cx="17150640" cy="0"/>
          </a:xfrm>
          <a:prstGeom prst="line">
            <a:avLst/>
          </a:prstGeom>
          <a:ln w="12700">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9">
            <a:extLst>
              <a:ext uri="{FF2B5EF4-FFF2-40B4-BE49-F238E27FC236}">
                <a16:creationId xmlns:a16="http://schemas.microsoft.com/office/drawing/2014/main" id="{E8847506-C9FF-D8E8-4FBA-FEDB0602A4B9}"/>
              </a:ext>
            </a:extLst>
          </p:cNvPr>
          <p:cNvSpPr txBox="1">
            <a:spLocks/>
          </p:cNvSpPr>
          <p:nvPr/>
        </p:nvSpPr>
        <p:spPr>
          <a:xfrm>
            <a:off x="6701946" y="7178431"/>
            <a:ext cx="4952354" cy="2853349"/>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6502238">
              <a:defRPr/>
            </a:pPr>
            <a:r>
              <a:rPr lang="en-US" sz="3200" dirty="0">
                <a:solidFill>
                  <a:srgbClr val="0F62FE"/>
                </a:solidFill>
                <a:latin typeface="+mn-lt"/>
              </a:rPr>
              <a:t>Reduce</a:t>
            </a:r>
            <a:r>
              <a:rPr lang="en-US" sz="3200" dirty="0">
                <a:solidFill>
                  <a:srgbClr val="002D9C"/>
                </a:solidFill>
                <a:latin typeface="+mn-lt"/>
              </a:rPr>
              <a:t> </a:t>
            </a:r>
            <a:r>
              <a:rPr lang="en-US" sz="3200" dirty="0">
                <a:solidFill>
                  <a:srgbClr val="000000"/>
                </a:solidFill>
                <a:latin typeface="+mn-lt"/>
              </a:rPr>
              <a:t>time to value </a:t>
            </a:r>
            <a:br>
              <a:rPr lang="en-US" sz="3200" dirty="0">
                <a:solidFill>
                  <a:srgbClr val="000000"/>
                </a:solidFill>
                <a:latin typeface="+mn-lt"/>
              </a:rPr>
            </a:br>
            <a:r>
              <a:rPr lang="en-US" sz="3200" dirty="0">
                <a:solidFill>
                  <a:srgbClr val="000000"/>
                </a:solidFill>
                <a:latin typeface="+mn-lt"/>
              </a:rPr>
              <a:t>through streamlined development cycles for application modernization and automation, guided </a:t>
            </a:r>
            <a:br>
              <a:rPr lang="en-US" sz="3200" dirty="0">
                <a:solidFill>
                  <a:srgbClr val="000000"/>
                </a:solidFill>
                <a:latin typeface="+mn-lt"/>
              </a:rPr>
            </a:br>
            <a:r>
              <a:rPr lang="en-US" sz="3200" dirty="0">
                <a:solidFill>
                  <a:srgbClr val="000000"/>
                </a:solidFill>
                <a:latin typeface="+mn-lt"/>
              </a:rPr>
              <a:t>by AI generated recommendations</a:t>
            </a:r>
          </a:p>
        </p:txBody>
      </p:sp>
      <p:sp>
        <p:nvSpPr>
          <p:cNvPr id="19" name="Text Placeholder 5">
            <a:extLst>
              <a:ext uri="{FF2B5EF4-FFF2-40B4-BE49-F238E27FC236}">
                <a16:creationId xmlns:a16="http://schemas.microsoft.com/office/drawing/2014/main" id="{21229592-56D6-0710-0C03-1ECC7C7BC68A}"/>
              </a:ext>
            </a:extLst>
          </p:cNvPr>
          <p:cNvSpPr txBox="1">
            <a:spLocks/>
          </p:cNvSpPr>
          <p:nvPr/>
        </p:nvSpPr>
        <p:spPr>
          <a:xfrm>
            <a:off x="12789967" y="7178431"/>
            <a:ext cx="4952354" cy="3428198"/>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4876800">
              <a:defRPr/>
            </a:pPr>
            <a:r>
              <a:rPr lang="en-US" sz="3200" dirty="0">
                <a:solidFill>
                  <a:srgbClr val="0F62FE"/>
                </a:solidFill>
                <a:latin typeface="+mn-lt"/>
              </a:rPr>
              <a:t>Maintain</a:t>
            </a:r>
            <a:r>
              <a:rPr lang="en-US" sz="3200" dirty="0">
                <a:solidFill>
                  <a:srgbClr val="002D9C"/>
                </a:solidFill>
                <a:latin typeface="+mn-lt"/>
              </a:rPr>
              <a:t> </a:t>
            </a:r>
            <a:r>
              <a:rPr lang="en-US" sz="3200" dirty="0">
                <a:solidFill>
                  <a:srgbClr val="000000"/>
                </a:solidFill>
                <a:latin typeface="+mn-lt"/>
              </a:rPr>
              <a:t>high levels </a:t>
            </a:r>
            <a:br>
              <a:rPr lang="en-US" sz="3200" dirty="0">
                <a:solidFill>
                  <a:srgbClr val="000000"/>
                </a:solidFill>
                <a:latin typeface="+mn-lt"/>
              </a:rPr>
            </a:br>
            <a:r>
              <a:rPr lang="en-US" sz="3200" dirty="0">
                <a:solidFill>
                  <a:srgbClr val="000000"/>
                </a:solidFill>
                <a:latin typeface="+mn-lt"/>
              </a:rPr>
              <a:t>of accuracy and </a:t>
            </a:r>
            <a:r>
              <a:rPr lang="en-US" sz="3200" dirty="0">
                <a:solidFill>
                  <a:srgbClr val="000000"/>
                </a:solidFill>
                <a:latin typeface="+mn-lt"/>
                <a:sym typeface="IBM Plex Sans"/>
              </a:rPr>
              <a:t>transparency through </a:t>
            </a:r>
            <a:br>
              <a:rPr lang="en-US" sz="3200" dirty="0">
                <a:solidFill>
                  <a:srgbClr val="000000"/>
                </a:solidFill>
                <a:latin typeface="+mn-lt"/>
                <a:sym typeface="IBM Plex Sans"/>
              </a:rPr>
            </a:br>
            <a:r>
              <a:rPr lang="en-US" sz="3200" dirty="0">
                <a:solidFill>
                  <a:srgbClr val="000000"/>
                </a:solidFill>
                <a:latin typeface="+mn-lt"/>
                <a:sym typeface="IBM Plex Sans"/>
              </a:rPr>
              <a:t>content </a:t>
            </a:r>
            <a:r>
              <a:rPr lang="en-US" sz="3200" dirty="0">
                <a:solidFill>
                  <a:srgbClr val="000000"/>
                </a:solidFill>
                <a:latin typeface="+mn-lt"/>
              </a:rPr>
              <a:t>source matching.</a:t>
            </a:r>
          </a:p>
          <a:p>
            <a:pPr defTabSz="6502238">
              <a:defRPr/>
            </a:pPr>
            <a:endParaRPr lang="en-US" kern="0" dirty="0">
              <a:solidFill>
                <a:srgbClr val="000000"/>
              </a:solidFill>
              <a:latin typeface="+mn-lt"/>
              <a:sym typeface="Salesforce Sans"/>
            </a:endParaRPr>
          </a:p>
          <a:p>
            <a:pPr defTabSz="6502238">
              <a:defRPr/>
            </a:pPr>
            <a:endParaRPr lang="en-US" kern="0" dirty="0">
              <a:solidFill>
                <a:srgbClr val="000000"/>
              </a:solidFill>
              <a:latin typeface="+mn-lt"/>
            </a:endParaRPr>
          </a:p>
          <a:p>
            <a:pPr defTabSz="6502238">
              <a:defRPr/>
            </a:pPr>
            <a:endParaRPr lang="en-RO" kern="0" dirty="0">
              <a:solidFill>
                <a:srgbClr val="000000"/>
              </a:solidFill>
              <a:latin typeface="+mn-lt"/>
            </a:endParaRPr>
          </a:p>
        </p:txBody>
      </p:sp>
      <p:sp>
        <p:nvSpPr>
          <p:cNvPr id="20" name="Text Placeholder 5">
            <a:extLst>
              <a:ext uri="{FF2B5EF4-FFF2-40B4-BE49-F238E27FC236}">
                <a16:creationId xmlns:a16="http://schemas.microsoft.com/office/drawing/2014/main" id="{E44543D3-04BC-B3F6-D5D3-00C12C445DF3}"/>
              </a:ext>
            </a:extLst>
          </p:cNvPr>
          <p:cNvSpPr txBox="1">
            <a:spLocks/>
          </p:cNvSpPr>
          <p:nvPr/>
        </p:nvSpPr>
        <p:spPr>
          <a:xfrm>
            <a:off x="18912621" y="7182674"/>
            <a:ext cx="4933578" cy="3572144"/>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8340">
              <a:defRPr/>
            </a:pPr>
            <a:r>
              <a:rPr lang="en-US" sz="3200" dirty="0">
                <a:solidFill>
                  <a:srgbClr val="0F62FE"/>
                </a:solidFill>
                <a:latin typeface="+mn-lt"/>
              </a:rPr>
              <a:t>Tune</a:t>
            </a:r>
            <a:r>
              <a:rPr lang="en-US" sz="3200" dirty="0">
                <a:solidFill>
                  <a:srgbClr val="000000"/>
                </a:solidFill>
                <a:latin typeface="+mn-lt"/>
              </a:rPr>
              <a:t> the </a:t>
            </a:r>
            <a:r>
              <a:rPr lang="en-US" sz="3200" dirty="0">
                <a:latin typeface="+mn-lt"/>
              </a:rPr>
              <a:t>watsonx </a:t>
            </a:r>
            <a:r>
              <a:rPr lang="en-US" sz="3200" dirty="0">
                <a:solidFill>
                  <a:srgbClr val="000000"/>
                </a:solidFill>
                <a:latin typeface="+mn-lt"/>
              </a:rPr>
              <a:t>foundation model with </a:t>
            </a:r>
            <a:br>
              <a:rPr lang="en-US" sz="3200" dirty="0">
                <a:solidFill>
                  <a:srgbClr val="000000"/>
                </a:solidFill>
                <a:latin typeface="+mn-lt"/>
              </a:rPr>
            </a:br>
            <a:r>
              <a:rPr lang="en-US" sz="3200" dirty="0">
                <a:solidFill>
                  <a:srgbClr val="000000"/>
                </a:solidFill>
                <a:latin typeface="+mn-lt"/>
              </a:rPr>
              <a:t>your own data set to </a:t>
            </a:r>
            <a:br>
              <a:rPr lang="en-US" sz="3200" dirty="0">
                <a:solidFill>
                  <a:srgbClr val="000000"/>
                </a:solidFill>
                <a:latin typeface="+mn-lt"/>
              </a:rPr>
            </a:br>
            <a:r>
              <a:rPr lang="en-US" sz="3200" dirty="0">
                <a:solidFill>
                  <a:srgbClr val="000000"/>
                </a:solidFill>
                <a:latin typeface="+mn-lt"/>
              </a:rPr>
              <a:t>apply organizational </a:t>
            </a:r>
            <a:br>
              <a:rPr lang="en-US" sz="3200" dirty="0">
                <a:solidFill>
                  <a:srgbClr val="000000"/>
                </a:solidFill>
                <a:latin typeface="+mn-lt"/>
              </a:rPr>
            </a:br>
            <a:r>
              <a:rPr lang="en-US" sz="3200" dirty="0">
                <a:solidFill>
                  <a:srgbClr val="000000"/>
                </a:solidFill>
                <a:latin typeface="+mn-lt"/>
              </a:rPr>
              <a:t>best practices.</a:t>
            </a:r>
          </a:p>
        </p:txBody>
      </p:sp>
      <p:pic>
        <p:nvPicPr>
          <p:cNvPr id="21" name="Graphic 20">
            <a:extLst>
              <a:ext uri="{FF2B5EF4-FFF2-40B4-BE49-F238E27FC236}">
                <a16:creationId xmlns:a16="http://schemas.microsoft.com/office/drawing/2014/main" id="{CE4867EA-6305-37E3-85DE-52F5D0D124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07064" y="11315832"/>
            <a:ext cx="1315162" cy="1315162"/>
          </a:xfrm>
          <a:prstGeom prst="rect">
            <a:avLst/>
          </a:prstGeom>
        </p:spPr>
      </p:pic>
      <p:pic>
        <p:nvPicPr>
          <p:cNvPr id="26" name="Graphic 25">
            <a:extLst>
              <a:ext uri="{FF2B5EF4-FFF2-40B4-BE49-F238E27FC236}">
                <a16:creationId xmlns:a16="http://schemas.microsoft.com/office/drawing/2014/main" id="{0A1985A3-CC7D-0736-927D-D5549A04A4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09195" y="4632598"/>
            <a:ext cx="1223506" cy="1223506"/>
          </a:xfrm>
          <a:prstGeom prst="rect">
            <a:avLst/>
          </a:prstGeom>
        </p:spPr>
      </p:pic>
      <p:sp>
        <p:nvSpPr>
          <p:cNvPr id="4" name="Title 2">
            <a:extLst>
              <a:ext uri="{FF2B5EF4-FFF2-40B4-BE49-F238E27FC236}">
                <a16:creationId xmlns:a16="http://schemas.microsoft.com/office/drawing/2014/main" id="{AC3A47D9-0C48-49AA-7C41-6A1C2041644C}"/>
              </a:ext>
            </a:extLst>
          </p:cNvPr>
          <p:cNvSpPr txBox="1">
            <a:spLocks/>
          </p:cNvSpPr>
          <p:nvPr/>
        </p:nvSpPr>
        <p:spPr>
          <a:xfrm>
            <a:off x="577850" y="1714500"/>
            <a:ext cx="4789167" cy="171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r>
              <a:rPr lang="en-US" sz="4800" b="1" kern="0" dirty="0">
                <a:latin typeface="IBM Plex Sans SmBld" panose="020B0503050203000203" pitchFamily="34" charset="0"/>
              </a:rPr>
              <a:t>watson</a:t>
            </a:r>
            <a:r>
              <a:rPr lang="en-US" sz="4800" b="1" kern="0" dirty="0">
                <a:solidFill>
                  <a:srgbClr val="0F62FE"/>
                </a:solidFill>
                <a:latin typeface="IBM Plex Sans SmBld" panose="020B0503050203000203" pitchFamily="34" charset="0"/>
              </a:rPr>
              <a:t>x </a:t>
            </a:r>
            <a:br>
              <a:rPr lang="en-US" sz="4800" b="1" kern="0" dirty="0">
                <a:solidFill>
                  <a:srgbClr val="0F62FE"/>
                </a:solidFill>
                <a:latin typeface="IBM Plex Sans SmBld" panose="020B0503050203000203" pitchFamily="34" charset="0"/>
              </a:rPr>
            </a:br>
            <a:r>
              <a:rPr lang="en-US" sz="4800" b="1" kern="0" dirty="0">
                <a:latin typeface="IBM Plex Sans SmBld" panose="020B0703050203000203" pitchFamily="34" charset="0"/>
              </a:rPr>
              <a:t>Code Assistant</a:t>
            </a:r>
          </a:p>
        </p:txBody>
      </p:sp>
      <p:sp>
        <p:nvSpPr>
          <p:cNvPr id="6" name="TextBox 5">
            <a:extLst>
              <a:ext uri="{FF2B5EF4-FFF2-40B4-BE49-F238E27FC236}">
                <a16:creationId xmlns:a16="http://schemas.microsoft.com/office/drawing/2014/main" id="{DDE760B3-118C-70D8-6649-C068C591D68C}"/>
              </a:ext>
            </a:extLst>
          </p:cNvPr>
          <p:cNvSpPr txBox="1"/>
          <p:nvPr/>
        </p:nvSpPr>
        <p:spPr>
          <a:xfrm>
            <a:off x="517503" y="3779213"/>
            <a:ext cx="4884095" cy="286232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9014">
              <a:lnSpc>
                <a:spcPct val="100000"/>
              </a:lnSpc>
              <a:defRPr/>
            </a:pPr>
            <a:r>
              <a:rPr lang="en-US" sz="3600" kern="0" dirty="0">
                <a:solidFill>
                  <a:schemeClr val="tx1"/>
                </a:solidFill>
                <a:latin typeface="+mn-lt"/>
              </a:rPr>
              <a:t>Write code faster </a:t>
            </a:r>
            <a:br>
              <a:rPr lang="en-US" sz="3600" kern="0" dirty="0">
                <a:solidFill>
                  <a:schemeClr val="tx1"/>
                </a:solidFill>
                <a:latin typeface="+mn-lt"/>
              </a:rPr>
            </a:br>
            <a:r>
              <a:rPr lang="en-US" sz="3600" kern="0" dirty="0">
                <a:solidFill>
                  <a:schemeClr val="tx1"/>
                </a:solidFill>
                <a:latin typeface="+mn-lt"/>
              </a:rPr>
              <a:t>with AI-generated recommendations based on natural language inputs</a:t>
            </a:r>
          </a:p>
        </p:txBody>
      </p:sp>
      <p:sp>
        <p:nvSpPr>
          <p:cNvPr id="2" name="Title 2">
            <a:extLst>
              <a:ext uri="{FF2B5EF4-FFF2-40B4-BE49-F238E27FC236}">
                <a16:creationId xmlns:a16="http://schemas.microsoft.com/office/drawing/2014/main" id="{B0CB5D2B-BC47-1834-28A6-99A184672A6F}"/>
              </a:ext>
            </a:extLst>
          </p:cNvPr>
          <p:cNvSpPr txBox="1">
            <a:spLocks/>
          </p:cNvSpPr>
          <p:nvPr/>
        </p:nvSpPr>
        <p:spPr>
          <a:xfrm>
            <a:off x="576073" y="577850"/>
            <a:ext cx="5519928" cy="484458"/>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j-lt"/>
              </a:rPr>
              <a:t>What IBM offers</a:t>
            </a:r>
          </a:p>
        </p:txBody>
      </p:sp>
      <p:pic>
        <p:nvPicPr>
          <p:cNvPr id="9" name="Picture 8" descr="Target, Black pictogram">
            <a:extLst>
              <a:ext uri="{FF2B5EF4-FFF2-40B4-BE49-F238E27FC236}">
                <a16:creationId xmlns:a16="http://schemas.microsoft.com/office/drawing/2014/main" id="{BA990255-2BAA-3042-E912-C13993FA4E79}"/>
              </a:ext>
            </a:extLst>
          </p:cNvPr>
          <p:cNvPicPr>
            <a:picLocks noChangeAspect="1"/>
          </p:cNvPicPr>
          <p:nvPr/>
        </p:nvPicPr>
        <p:blipFill>
          <a:blip r:embed="rId7"/>
          <a:srcRect/>
          <a:stretch/>
        </p:blipFill>
        <p:spPr>
          <a:xfrm>
            <a:off x="16491596" y="4650732"/>
            <a:ext cx="1187238" cy="1187238"/>
          </a:xfrm>
          <a:prstGeom prst="rect">
            <a:avLst/>
          </a:prstGeom>
        </p:spPr>
      </p:pic>
      <p:pic>
        <p:nvPicPr>
          <p:cNvPr id="10" name="Graphic 9">
            <a:extLst>
              <a:ext uri="{FF2B5EF4-FFF2-40B4-BE49-F238E27FC236}">
                <a16:creationId xmlns:a16="http://schemas.microsoft.com/office/drawing/2014/main" id="{344E736B-7940-D56E-23FD-E2AF22F5CE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89929" y="4650732"/>
            <a:ext cx="1056230" cy="1056230"/>
          </a:xfrm>
          <a:prstGeom prst="rect">
            <a:avLst/>
          </a:prstGeom>
        </p:spPr>
      </p:pic>
      <p:pic>
        <p:nvPicPr>
          <p:cNvPr id="11" name="Picture 10" descr="Analyze, Black pictogram">
            <a:extLst>
              <a:ext uri="{FF2B5EF4-FFF2-40B4-BE49-F238E27FC236}">
                <a16:creationId xmlns:a16="http://schemas.microsoft.com/office/drawing/2014/main" id="{7D7AADEA-CE41-76FD-980C-73F40AE0F639}"/>
              </a:ext>
            </a:extLst>
          </p:cNvPr>
          <p:cNvPicPr>
            <a:picLocks noChangeAspect="1"/>
          </p:cNvPicPr>
          <p:nvPr/>
        </p:nvPicPr>
        <p:blipFill>
          <a:blip r:embed="rId10"/>
          <a:srcRect/>
          <a:stretch/>
        </p:blipFill>
        <p:spPr>
          <a:xfrm>
            <a:off x="16579768" y="11358141"/>
            <a:ext cx="1161820" cy="1161820"/>
          </a:xfrm>
          <a:prstGeom prst="rect">
            <a:avLst/>
          </a:prstGeom>
        </p:spPr>
      </p:pic>
      <p:pic>
        <p:nvPicPr>
          <p:cNvPr id="27" name="Picture 26" descr="Transform 02, Black pictogram">
            <a:extLst>
              <a:ext uri="{FF2B5EF4-FFF2-40B4-BE49-F238E27FC236}">
                <a16:creationId xmlns:a16="http://schemas.microsoft.com/office/drawing/2014/main" id="{52BA16B0-9867-0198-2158-BF803A66F8D4}"/>
              </a:ext>
            </a:extLst>
          </p:cNvPr>
          <p:cNvPicPr>
            <a:picLocks noChangeAspect="1"/>
          </p:cNvPicPr>
          <p:nvPr/>
        </p:nvPicPr>
        <p:blipFill>
          <a:blip r:embed="rId11"/>
          <a:srcRect/>
          <a:stretch/>
        </p:blipFill>
        <p:spPr>
          <a:xfrm>
            <a:off x="22522184" y="11531497"/>
            <a:ext cx="1080168" cy="1080168"/>
          </a:xfrm>
          <a:prstGeom prst="rect">
            <a:avLst/>
          </a:prstGeom>
        </p:spPr>
      </p:pic>
      <p:sp>
        <p:nvSpPr>
          <p:cNvPr id="3" name="TextBox 2">
            <a:extLst>
              <a:ext uri="{FF2B5EF4-FFF2-40B4-BE49-F238E27FC236}">
                <a16:creationId xmlns:a16="http://schemas.microsoft.com/office/drawing/2014/main" id="{3990705C-C175-2C46-19F4-A4ADEFEEC7FC}"/>
              </a:ext>
            </a:extLst>
          </p:cNvPr>
          <p:cNvSpPr txBox="1"/>
          <p:nvPr/>
        </p:nvSpPr>
        <p:spPr>
          <a:xfrm>
            <a:off x="457200" y="12754550"/>
            <a:ext cx="5347252" cy="4001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45720" rIns="91440" bIns="45720" anchor="t">
            <a:spAutoFit/>
          </a:bodyPr>
          <a:lstStyle/>
          <a:p>
            <a:pPr algn="l" defTabSz="2438400">
              <a:buSzPct val="100000"/>
            </a:pPr>
            <a:r>
              <a:rPr lang="en-US" sz="2000" dirty="0">
                <a:cs typeface="Arial" panose="020B0604020202020204" pitchFamily="34" charset="0"/>
              </a:rPr>
              <a:t>Source: </a:t>
            </a:r>
            <a:r>
              <a:rPr lang="en-US" sz="2000" baseline="30000" dirty="0">
                <a:cs typeface="Arial" panose="020B0604020202020204" pitchFamily="34" charset="0"/>
              </a:rPr>
              <a:t>1</a:t>
            </a:r>
            <a:r>
              <a:rPr lang="en-US" sz="2000" dirty="0">
                <a:ea typeface="+mn-lt"/>
                <a:cs typeface="Arial"/>
                <a:hlinkClick r:id="rId12"/>
              </a:rPr>
              <a:t>IBM CIO pilot </a:t>
            </a:r>
            <a:endParaRPr lang="en-US" sz="2000" dirty="0">
              <a:ea typeface="+mn-lt"/>
              <a:cs typeface="Arial"/>
            </a:endParaRPr>
          </a:p>
        </p:txBody>
      </p:sp>
    </p:spTree>
    <p:extLst>
      <p:ext uri="{BB962C8B-B14F-4D97-AF65-F5344CB8AC3E}">
        <p14:creationId xmlns:p14="http://schemas.microsoft.com/office/powerpoint/2010/main" val="3269567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1B3584-FE1F-2461-E7AB-2E20C39E6B63}"/>
              </a:ext>
            </a:extLst>
          </p:cNvPr>
          <p:cNvSpPr/>
          <p:nvPr/>
        </p:nvSpPr>
        <p:spPr bwMode="auto">
          <a:xfrm>
            <a:off x="1587" y="1786"/>
            <a:ext cx="6094414" cy="13714214"/>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dirty="0">
              <a:solidFill>
                <a:schemeClr val="bg1"/>
              </a:solidFill>
            </a:endParaRPr>
          </a:p>
        </p:txBody>
      </p:sp>
      <p:sp>
        <p:nvSpPr>
          <p:cNvPr id="7" name="Text Placeholder 6">
            <a:extLst>
              <a:ext uri="{FF2B5EF4-FFF2-40B4-BE49-F238E27FC236}">
                <a16:creationId xmlns:a16="http://schemas.microsoft.com/office/drawing/2014/main" id="{0DD53893-0B0B-2AEA-872F-C5F015FD070C}"/>
              </a:ext>
            </a:extLst>
          </p:cNvPr>
          <p:cNvSpPr>
            <a:spLocks noGrp="1"/>
          </p:cNvSpPr>
          <p:nvPr>
            <p:ph type="body" sz="quarter" idx="15"/>
          </p:nvPr>
        </p:nvSpPr>
        <p:spPr>
          <a:xfrm>
            <a:off x="6667500" y="4707549"/>
            <a:ext cx="3801106" cy="1718262"/>
          </a:xfrm>
        </p:spPr>
        <p:txBody>
          <a:bodyPr lIns="0" tIns="0" rIns="0" bIns="0" anchor="t"/>
          <a:lstStyle/>
          <a:p>
            <a:r>
              <a:rPr lang="en-US" sz="4800" dirty="0">
                <a:latin typeface="+mn-lt"/>
              </a:rPr>
              <a:t>Expertise</a:t>
            </a:r>
          </a:p>
        </p:txBody>
      </p:sp>
      <p:sp>
        <p:nvSpPr>
          <p:cNvPr id="4" name="Text Placeholder 3">
            <a:extLst>
              <a:ext uri="{FF2B5EF4-FFF2-40B4-BE49-F238E27FC236}">
                <a16:creationId xmlns:a16="http://schemas.microsoft.com/office/drawing/2014/main" id="{B264AFC1-3859-6E3A-7F88-DDB582FAE5B7}"/>
              </a:ext>
            </a:extLst>
          </p:cNvPr>
          <p:cNvSpPr>
            <a:spLocks noGrp="1"/>
          </p:cNvSpPr>
          <p:nvPr>
            <p:ph type="body" sz="quarter" idx="12"/>
          </p:nvPr>
        </p:nvSpPr>
        <p:spPr>
          <a:xfrm>
            <a:off x="11211338" y="4711148"/>
            <a:ext cx="12741965" cy="2842058"/>
          </a:xfrm>
        </p:spPr>
        <p:txBody>
          <a:bodyPr lIns="0" tIns="0" rIns="0" bIns="0" anchor="t"/>
          <a:lstStyle/>
          <a:p>
            <a:pPr algn="l" rtl="0" fontAlgn="base"/>
            <a:r>
              <a:rPr lang="en-US" sz="2800" b="1" dirty="0">
                <a:latin typeface="+mn-lt"/>
              </a:rPr>
              <a:t>IBM Consulting </a:t>
            </a:r>
            <a:r>
              <a:rPr lang="en-US" sz="2800" dirty="0">
                <a:latin typeface="+mn-lt"/>
              </a:rPr>
              <a:t>takes an open, multi-model AI and cloud approach combined with domain and industry expertise to reimagine enterprise workflows </a:t>
            </a:r>
          </a:p>
          <a:p>
            <a:pPr algn="l" rtl="0" fontAlgn="base"/>
            <a:endParaRPr lang="en-US" sz="2800" b="1" dirty="0">
              <a:solidFill>
                <a:srgbClr val="000000"/>
              </a:solidFill>
              <a:latin typeface="+mn-lt"/>
            </a:endParaRPr>
          </a:p>
          <a:p>
            <a:pPr marL="457200" indent="-457200" fontAlgn="base">
              <a:buFont typeface="Arial" panose="020B0604020202020204" pitchFamily="34" charset="0"/>
              <a:buChar char="•"/>
            </a:pPr>
            <a:r>
              <a:rPr lang="en-US" sz="2600" b="1" dirty="0">
                <a:solidFill>
                  <a:srgbClr val="000000"/>
                </a:solidFill>
                <a:latin typeface="+mn-lt"/>
              </a:rPr>
              <a:t>Deep expertise: </a:t>
            </a:r>
            <a:r>
              <a:rPr lang="en-US" sz="2600" dirty="0">
                <a:solidFill>
                  <a:srgbClr val="000000"/>
                </a:solidFill>
                <a:latin typeface="+mn-lt"/>
              </a:rPr>
              <a:t>with IBM plus partner </a:t>
            </a:r>
            <a:r>
              <a:rPr lang="en-US" sz="2600" dirty="0">
                <a:solidFill>
                  <a:srgbClr val="1D1C1D"/>
                </a:solidFill>
                <a:latin typeface="+mn-lt"/>
              </a:rPr>
              <a:t>AI and cloud technologies</a:t>
            </a:r>
            <a:endParaRPr lang="en-US" sz="2600" dirty="0">
              <a:solidFill>
                <a:srgbClr val="000000"/>
              </a:solidFill>
              <a:latin typeface="+mn-lt"/>
            </a:endParaRPr>
          </a:p>
          <a:p>
            <a:pPr marL="457200" indent="-457200" fontAlgn="base">
              <a:buFont typeface="Arial" panose="020B0604020202020204" pitchFamily="34" charset="0"/>
              <a:buChar char="•"/>
            </a:pPr>
            <a:r>
              <a:rPr lang="en-US" sz="2600" b="1" dirty="0">
                <a:solidFill>
                  <a:srgbClr val="000000"/>
                </a:solidFill>
                <a:latin typeface="+mn-lt"/>
              </a:rPr>
              <a:t>Client first: </a:t>
            </a:r>
            <a:r>
              <a:rPr lang="en-US" sz="2600" dirty="0">
                <a:solidFill>
                  <a:srgbClr val="000000"/>
                </a:solidFill>
                <a:latin typeface="+mn-lt"/>
              </a:rPr>
              <a:t>POV on which platform, model, and deployment option is best suited​</a:t>
            </a:r>
            <a:endParaRPr lang="en-US" sz="2600" dirty="0">
              <a:latin typeface="+mn-lt"/>
            </a:endParaRPr>
          </a:p>
          <a:p>
            <a:pPr marL="457200" indent="-457200" fontAlgn="base">
              <a:buFont typeface="Arial" panose="020B0604020202020204" pitchFamily="34" charset="0"/>
              <a:buChar char="•"/>
            </a:pPr>
            <a:r>
              <a:rPr lang="en-US" sz="2600" b="1" dirty="0">
                <a:solidFill>
                  <a:srgbClr val="000000"/>
                </a:solidFill>
                <a:latin typeface="+mn-lt"/>
              </a:rPr>
              <a:t>Experience-led approach: </a:t>
            </a:r>
            <a:r>
              <a:rPr lang="en-US" sz="2600" dirty="0">
                <a:solidFill>
                  <a:srgbClr val="000000"/>
                </a:solidFill>
                <a:latin typeface="+mn-lt"/>
              </a:rPr>
              <a:t>to business solution design</a:t>
            </a:r>
            <a:endParaRPr lang="en-US" sz="2600" dirty="0">
              <a:latin typeface="+mn-lt"/>
            </a:endParaRPr>
          </a:p>
          <a:p>
            <a:endParaRPr lang="en-US" sz="3200" dirty="0">
              <a:latin typeface="+mn-lt"/>
            </a:endParaRPr>
          </a:p>
        </p:txBody>
      </p:sp>
      <p:sp>
        <p:nvSpPr>
          <p:cNvPr id="5" name="Text Placeholder 4">
            <a:extLst>
              <a:ext uri="{FF2B5EF4-FFF2-40B4-BE49-F238E27FC236}">
                <a16:creationId xmlns:a16="http://schemas.microsoft.com/office/drawing/2014/main" id="{E67D7D3B-7920-0EEB-27C9-D7204EF1ACAE}"/>
              </a:ext>
            </a:extLst>
          </p:cNvPr>
          <p:cNvSpPr>
            <a:spLocks noGrp="1"/>
          </p:cNvSpPr>
          <p:nvPr>
            <p:ph type="body" sz="quarter" idx="13"/>
          </p:nvPr>
        </p:nvSpPr>
        <p:spPr>
          <a:xfrm>
            <a:off x="11211339" y="8790291"/>
            <a:ext cx="12583950" cy="3714246"/>
          </a:xfrm>
        </p:spPr>
        <p:txBody>
          <a:bodyPr/>
          <a:lstStyle/>
          <a:p>
            <a:r>
              <a:rPr lang="en-US" sz="2800" b="1" dirty="0">
                <a:latin typeface="+mn-lt"/>
              </a:rPr>
              <a:t>IBM AI </a:t>
            </a:r>
            <a:r>
              <a:rPr lang="en-US" sz="2800" dirty="0">
                <a:latin typeface="+mn-lt"/>
              </a:rPr>
              <a:t>technologies complement business partners, to extend solution value</a:t>
            </a:r>
          </a:p>
          <a:p>
            <a:endParaRPr lang="en-US" sz="1200" dirty="0">
              <a:latin typeface="+mn-lt"/>
            </a:endParaRPr>
          </a:p>
          <a:p>
            <a:pPr marL="457200" indent="-457200">
              <a:buFont typeface="Arial" panose="020B0604020202020204" pitchFamily="34" charset="0"/>
              <a:buChar char="•"/>
            </a:pPr>
            <a:r>
              <a:rPr lang="en-US" sz="2600" b="1" dirty="0">
                <a:latin typeface="+mn-lt"/>
              </a:rPr>
              <a:t>Embedded: </a:t>
            </a:r>
            <a:r>
              <a:rPr lang="en-US" sz="2600" dirty="0">
                <a:latin typeface="+mn-lt"/>
              </a:rPr>
              <a:t>watsonx is natively embedded in partner and IBM products (example: access IBM’s enterprise-grade AI capabilities in SAP’s leading ERP platform)</a:t>
            </a:r>
          </a:p>
          <a:p>
            <a:pPr marL="457200" indent="-457200">
              <a:buFont typeface="Arial" panose="020B0604020202020204" pitchFamily="34" charset="0"/>
              <a:buChar char="•"/>
            </a:pPr>
            <a:r>
              <a:rPr lang="en-US" sz="2600" b="1" dirty="0">
                <a:latin typeface="+mn-lt"/>
              </a:rPr>
              <a:t>Integrated AI solutions and accelerators: </a:t>
            </a:r>
            <a:r>
              <a:rPr lang="en-US" sz="2600" dirty="0">
                <a:latin typeface="+mn-lt"/>
              </a:rPr>
              <a:t>that leverage IBM and partner models </a:t>
            </a:r>
            <a:br>
              <a:rPr lang="en-US" sz="2600" dirty="0">
                <a:latin typeface="+mn-lt"/>
              </a:rPr>
            </a:br>
            <a:r>
              <a:rPr lang="en-US" sz="2600" dirty="0">
                <a:latin typeface="+mn-lt"/>
              </a:rPr>
              <a:t>to address domain and industry use cases</a:t>
            </a:r>
            <a:endParaRPr lang="en-US" sz="2600" i="1" dirty="0">
              <a:latin typeface="+mn-lt"/>
            </a:endParaRPr>
          </a:p>
          <a:p>
            <a:pPr marL="457200" indent="-457200">
              <a:buFont typeface="Arial" panose="020B0604020202020204" pitchFamily="34" charset="0"/>
              <a:buChar char="•"/>
            </a:pPr>
            <a:r>
              <a:rPr lang="en-US" sz="2600" b="1" dirty="0">
                <a:latin typeface="+mn-lt"/>
              </a:rPr>
              <a:t>IBM technologies are available and accessible: </a:t>
            </a:r>
            <a:r>
              <a:rPr lang="en-US" sz="2600" dirty="0">
                <a:latin typeface="+mn-lt"/>
              </a:rPr>
              <a:t>through partner marketplaces (example: AWS Marketplace, Salesforce AppExchange)</a:t>
            </a:r>
          </a:p>
          <a:p>
            <a:pPr defTabSz="1828800">
              <a:buClrTx/>
              <a:defRPr/>
            </a:pPr>
            <a:endParaRPr lang="en-US" sz="2600" dirty="0">
              <a:latin typeface="+mn-lt"/>
            </a:endParaRPr>
          </a:p>
          <a:p>
            <a:pPr marL="342900" indent="-342900">
              <a:buFont typeface="Wingdings" pitchFamily="2" charset="2"/>
              <a:buChar char="§"/>
            </a:pPr>
            <a:endParaRPr lang="en-US" sz="2800" dirty="0"/>
          </a:p>
          <a:p>
            <a:pPr marL="342900" indent="-342900">
              <a:buFont typeface="Wingdings" pitchFamily="2" charset="2"/>
              <a:buChar char="§"/>
            </a:pPr>
            <a:endParaRPr lang="en-US" sz="2800" dirty="0"/>
          </a:p>
          <a:p>
            <a:endParaRPr lang="en-US" sz="3200" dirty="0"/>
          </a:p>
          <a:p>
            <a:r>
              <a:rPr lang="en-US" sz="3200" dirty="0"/>
              <a:t> </a:t>
            </a:r>
          </a:p>
          <a:p>
            <a:endParaRPr lang="en-US" sz="3200" dirty="0"/>
          </a:p>
        </p:txBody>
      </p:sp>
      <p:sp>
        <p:nvSpPr>
          <p:cNvPr id="9" name="Text Placeholder 8">
            <a:extLst>
              <a:ext uri="{FF2B5EF4-FFF2-40B4-BE49-F238E27FC236}">
                <a16:creationId xmlns:a16="http://schemas.microsoft.com/office/drawing/2014/main" id="{1660CA2B-3E4C-AA33-7F38-55B2A3A3084F}"/>
              </a:ext>
            </a:extLst>
          </p:cNvPr>
          <p:cNvSpPr>
            <a:spLocks noGrp="1"/>
          </p:cNvSpPr>
          <p:nvPr>
            <p:ph type="body" sz="quarter" idx="17"/>
          </p:nvPr>
        </p:nvSpPr>
        <p:spPr>
          <a:xfrm>
            <a:off x="6667500" y="8856364"/>
            <a:ext cx="3999538" cy="2857508"/>
          </a:xfrm>
        </p:spPr>
        <p:txBody>
          <a:bodyPr lIns="0" tIns="0" rIns="0" bIns="0" anchor="t"/>
          <a:lstStyle/>
          <a:p>
            <a:r>
              <a:rPr lang="en-US" sz="4800" dirty="0">
                <a:latin typeface="+mn-lt"/>
              </a:rPr>
              <a:t>Extended value</a:t>
            </a:r>
            <a:endParaRPr lang="en-US" sz="12000" dirty="0">
              <a:latin typeface="+mn-lt"/>
            </a:endParaRPr>
          </a:p>
        </p:txBody>
      </p:sp>
      <p:sp>
        <p:nvSpPr>
          <p:cNvPr id="12" name="TextBox 11">
            <a:extLst>
              <a:ext uri="{FF2B5EF4-FFF2-40B4-BE49-F238E27FC236}">
                <a16:creationId xmlns:a16="http://schemas.microsoft.com/office/drawing/2014/main" id="{DB95E5FA-B258-DE66-A858-8BE51028D576}"/>
              </a:ext>
            </a:extLst>
          </p:cNvPr>
          <p:cNvSpPr txBox="1"/>
          <p:nvPr/>
        </p:nvSpPr>
        <p:spPr>
          <a:xfrm>
            <a:off x="806260" y="2359153"/>
            <a:ext cx="2584702" cy="5492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4876800">
              <a:spcBef>
                <a:spcPts val="5800"/>
              </a:spcBef>
              <a:buSzPct val="100000"/>
            </a:pPr>
            <a:endParaRPr lang="en-US" sz="7200" kern="0" dirty="0">
              <a:solidFill>
                <a:srgbClr val="000000"/>
              </a:solidFill>
              <a:ea typeface="+mj-ea"/>
              <a:cs typeface="+mj-cs"/>
              <a:sym typeface="IBM Plex Sans Light"/>
            </a:endParaRPr>
          </a:p>
        </p:txBody>
      </p:sp>
      <p:sp>
        <p:nvSpPr>
          <p:cNvPr id="17" name="TextBox 16">
            <a:extLst>
              <a:ext uri="{FF2B5EF4-FFF2-40B4-BE49-F238E27FC236}">
                <a16:creationId xmlns:a16="http://schemas.microsoft.com/office/drawing/2014/main" id="{C0348C1A-1C55-5FFD-88DB-F2304195C0C9}"/>
              </a:ext>
            </a:extLst>
          </p:cNvPr>
          <p:cNvSpPr txBox="1"/>
          <p:nvPr/>
        </p:nvSpPr>
        <p:spPr>
          <a:xfrm>
            <a:off x="470681" y="5143500"/>
            <a:ext cx="4948429" cy="230832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kern="0" dirty="0"/>
              <a:t>Deliver any AI model, on any cloud, anywhere - with expertise clients can trust</a:t>
            </a:r>
            <a:endParaRPr lang="en-US" b="1" dirty="0">
              <a:solidFill>
                <a:srgbClr val="000000"/>
              </a:solidFill>
            </a:endParaRPr>
          </a:p>
        </p:txBody>
      </p:sp>
      <p:pic>
        <p:nvPicPr>
          <p:cNvPr id="1030" name="Picture 6">
            <a:extLst>
              <a:ext uri="{FF2B5EF4-FFF2-40B4-BE49-F238E27FC236}">
                <a16:creationId xmlns:a16="http://schemas.microsoft.com/office/drawing/2014/main" id="{1F1A6C51-8626-BA24-8602-D513AC89C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3629" y="12364980"/>
            <a:ext cx="1377382" cy="964168"/>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B09CBEEC-68F0-6A96-F59D-BD8D496A1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55970" y="12533915"/>
            <a:ext cx="1394890" cy="6889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968057E-9F9B-4A31-87C0-13B748B16D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1992" y="12623998"/>
            <a:ext cx="1174972" cy="703848"/>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Microsoft Logo and symbol, meaning, history, PNG, brand">
            <a:extLst>
              <a:ext uri="{FF2B5EF4-FFF2-40B4-BE49-F238E27FC236}">
                <a16:creationId xmlns:a16="http://schemas.microsoft.com/office/drawing/2014/main" id="{A798AC4D-6FFF-BAB2-7765-80E56FB2E2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63400" y="12386227"/>
            <a:ext cx="2096812" cy="92167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Adobe Logo and symbol, meaning, history, PNG, brand">
            <a:extLst>
              <a:ext uri="{FF2B5EF4-FFF2-40B4-BE49-F238E27FC236}">
                <a16:creationId xmlns:a16="http://schemas.microsoft.com/office/drawing/2014/main" id="{31A4C87C-19FA-D69C-1431-C2A2ECAC50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0783" y="12219708"/>
            <a:ext cx="2150528" cy="12114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6">
            <a:extLst>
              <a:ext uri="{FF2B5EF4-FFF2-40B4-BE49-F238E27FC236}">
                <a16:creationId xmlns:a16="http://schemas.microsoft.com/office/drawing/2014/main" id="{156DA27E-BC39-03C1-84AD-B0C675714DB7}"/>
              </a:ext>
            </a:extLst>
          </p:cNvPr>
          <p:cNvSpPr txBox="1">
            <a:spLocks/>
          </p:cNvSpPr>
          <p:nvPr/>
        </p:nvSpPr>
        <p:spPr>
          <a:xfrm>
            <a:off x="6667500" y="802423"/>
            <a:ext cx="3706280" cy="1718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1218971" rtl="0" eaLnBrk="1" latinLnBrk="0" hangingPunct="1">
              <a:lnSpc>
                <a:spcPct val="90000"/>
              </a:lnSpc>
              <a:spcBef>
                <a:spcPts val="0"/>
              </a:spcBef>
              <a:spcAft>
                <a:spcPts val="0"/>
              </a:spcAft>
              <a:buClrTx/>
              <a:buSzTx/>
              <a:buFontTx/>
              <a:buNone/>
              <a:tabLst/>
              <a:defRPr sz="6499" b="0" i="0" u="none" strike="noStrike" cap="none" spc="0" baseline="0">
                <a:solidFill>
                  <a:schemeClr val="accent1"/>
                </a:solidFill>
                <a:uFillTx/>
                <a:latin typeface="+mj-lt"/>
                <a:ea typeface="+mj-ea"/>
                <a:cs typeface="+mj-cs"/>
                <a:sym typeface="IBM Plex Sans Light"/>
              </a:defRPr>
            </a:lvl1pPr>
            <a:lvl2pPr marL="0" marR="0" indent="0" algn="l" defTabSz="1218971" rtl="0" eaLnBrk="1" latinLnBrk="0" hangingPunct="1">
              <a:lnSpc>
                <a:spcPct val="110000"/>
              </a:lnSpc>
              <a:spcBef>
                <a:spcPts val="0"/>
              </a:spcBef>
              <a:spcAft>
                <a:spcPts val="0"/>
              </a:spcAft>
              <a:buClrTx/>
              <a:buSzPct val="100000"/>
              <a:buFontTx/>
              <a:buNone/>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4800" kern="0" dirty="0">
                <a:latin typeface="+mn-lt"/>
              </a:rPr>
              <a:t>Open innovation</a:t>
            </a:r>
          </a:p>
        </p:txBody>
      </p:sp>
      <p:sp>
        <p:nvSpPr>
          <p:cNvPr id="22" name="Text Placeholder 3">
            <a:extLst>
              <a:ext uri="{FF2B5EF4-FFF2-40B4-BE49-F238E27FC236}">
                <a16:creationId xmlns:a16="http://schemas.microsoft.com/office/drawing/2014/main" id="{797FC337-7B2E-2081-1437-75313ADABA6D}"/>
              </a:ext>
            </a:extLst>
          </p:cNvPr>
          <p:cNvSpPr txBox="1">
            <a:spLocks/>
          </p:cNvSpPr>
          <p:nvPr/>
        </p:nvSpPr>
        <p:spPr>
          <a:xfrm>
            <a:off x="11211339" y="577850"/>
            <a:ext cx="12741964" cy="3155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0"/>
              </a:spcBef>
              <a:spcAft>
                <a:spcPts val="0"/>
              </a:spcAft>
              <a:buClrTx/>
              <a:buSzPct val="100000"/>
              <a:buFont typeface="Arial" panose="020B0604020202020204" pitchFamily="34" charset="0"/>
              <a:buChar char="•"/>
              <a:tabLst/>
              <a:defRPr sz="1800" b="0" i="0" u="none" strike="noStrike" cap="none" spc="0" baseline="0">
                <a:solidFill>
                  <a:schemeClr val="tx1"/>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fontAlgn="base"/>
            <a:r>
              <a:rPr lang="en-US" sz="3200" b="1" kern="0" dirty="0">
                <a:latin typeface="IBM Plex Sans SmBld" panose="020B0703050203000203" pitchFamily="34" charset="0"/>
              </a:rPr>
              <a:t>watson</a:t>
            </a:r>
            <a:r>
              <a:rPr lang="en-US" sz="3200" b="1" kern="0" dirty="0">
                <a:solidFill>
                  <a:srgbClr val="0F62FE"/>
                </a:solidFill>
                <a:latin typeface="IBM Plex Sans SmBld" panose="020B0703050203000203" pitchFamily="34" charset="0"/>
              </a:rPr>
              <a:t>x</a:t>
            </a:r>
            <a:r>
              <a:rPr lang="en-US" sz="3000" b="1" kern="0" dirty="0">
                <a:solidFill>
                  <a:srgbClr val="0F62FE"/>
                </a:solidFill>
                <a:latin typeface="IBM Plex Sans SmBld" panose="020B0703050203000203" pitchFamily="34" charset="0"/>
              </a:rPr>
              <a:t> </a:t>
            </a:r>
            <a:r>
              <a:rPr lang="en-US" sz="2800" kern="0" dirty="0">
                <a:latin typeface="+mn-lt"/>
              </a:rPr>
              <a:t>is an open data and AI platform to take advantage of the best </a:t>
            </a:r>
            <a:br>
              <a:rPr lang="en-US" sz="2800" kern="0" dirty="0">
                <a:latin typeface="+mn-lt"/>
              </a:rPr>
            </a:br>
            <a:r>
              <a:rPr lang="en-US" sz="2800" kern="0" dirty="0">
                <a:latin typeface="+mn-lt"/>
              </a:rPr>
              <a:t>AI and cloud technologies</a:t>
            </a:r>
          </a:p>
          <a:p>
            <a:pPr marL="171450" indent="-171450" fontAlgn="base">
              <a:buFont typeface="Arial" panose="020B0604020202020204" pitchFamily="34" charset="0"/>
              <a:buChar char="•"/>
            </a:pPr>
            <a:endParaRPr lang="en-US" sz="1200" b="1" kern="0" dirty="0">
              <a:solidFill>
                <a:srgbClr val="000000"/>
              </a:solidFill>
              <a:latin typeface="+mn-lt"/>
            </a:endParaRPr>
          </a:p>
          <a:p>
            <a:pPr marL="457200" indent="-457200">
              <a:lnSpc>
                <a:spcPct val="100000"/>
              </a:lnSpc>
              <a:buFont typeface="Arial" panose="020B0604020202020204" pitchFamily="34" charset="0"/>
              <a:buChar char="•"/>
            </a:pPr>
            <a:r>
              <a:rPr lang="en-US" sz="2600" b="1" dirty="0">
                <a:solidFill>
                  <a:srgbClr val="000000"/>
                </a:solidFill>
                <a:latin typeface="+mn-lt"/>
              </a:rPr>
              <a:t>Multi-model: </a:t>
            </a:r>
            <a:r>
              <a:rPr lang="en-US" sz="2600" kern="0" dirty="0">
                <a:latin typeface="+mn-lt"/>
              </a:rPr>
              <a:t>use IBM, client proprietary, or open-source AI models</a:t>
            </a:r>
          </a:p>
          <a:p>
            <a:pPr marL="457200" indent="-457200">
              <a:lnSpc>
                <a:spcPct val="100000"/>
              </a:lnSpc>
              <a:buFont typeface="Arial" panose="020B0604020202020204" pitchFamily="34" charset="0"/>
              <a:buChar char="•"/>
            </a:pPr>
            <a:r>
              <a:rPr lang="en-US" sz="2600" b="1" dirty="0">
                <a:solidFill>
                  <a:srgbClr val="000000"/>
                </a:solidFill>
                <a:latin typeface="+mn-lt"/>
              </a:rPr>
              <a:t>Multicloud: </a:t>
            </a:r>
            <a:r>
              <a:rPr lang="en-US" sz="2600" kern="0" dirty="0">
                <a:latin typeface="+mn-lt"/>
              </a:rPr>
              <a:t>built on Red Hat for deployment portability</a:t>
            </a:r>
          </a:p>
          <a:p>
            <a:pPr marL="457200" indent="-457200">
              <a:lnSpc>
                <a:spcPct val="100000"/>
              </a:lnSpc>
              <a:buFont typeface="Arial" panose="020B0604020202020204" pitchFamily="34" charset="0"/>
              <a:buChar char="•"/>
            </a:pPr>
            <a:r>
              <a:rPr lang="en-US" sz="2600" b="1" dirty="0">
                <a:solidFill>
                  <a:srgbClr val="000000"/>
                </a:solidFill>
                <a:latin typeface="+mn-lt"/>
              </a:rPr>
              <a:t>Continuous innovation: </a:t>
            </a:r>
            <a:r>
              <a:rPr lang="en-US" sz="2600" kern="0" dirty="0">
                <a:latin typeface="+mn-lt"/>
              </a:rPr>
              <a:t>based on client engagement feedback, &amp; IBM as client zero </a:t>
            </a:r>
          </a:p>
          <a:p>
            <a:endParaRPr lang="en-US" sz="3200" kern="0" dirty="0"/>
          </a:p>
        </p:txBody>
      </p:sp>
      <p:sp>
        <p:nvSpPr>
          <p:cNvPr id="2" name="Title 2">
            <a:extLst>
              <a:ext uri="{FF2B5EF4-FFF2-40B4-BE49-F238E27FC236}">
                <a16:creationId xmlns:a16="http://schemas.microsoft.com/office/drawing/2014/main" id="{00721DE3-5BCE-BD7C-3657-7FCC86B70A8F}"/>
              </a:ext>
            </a:extLst>
          </p:cNvPr>
          <p:cNvSpPr txBox="1">
            <a:spLocks/>
          </p:cNvSpPr>
          <p:nvPr/>
        </p:nvSpPr>
        <p:spPr>
          <a:xfrm>
            <a:off x="576072" y="1714500"/>
            <a:ext cx="4948428" cy="3407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400" kern="0" dirty="0">
                <a:solidFill>
                  <a:srgbClr val="000000"/>
                </a:solidFill>
              </a:rPr>
              <a:t>IBM enhances the value of AI with </a:t>
            </a:r>
            <a:br>
              <a:rPr lang="en-US" sz="4400" kern="0" dirty="0">
                <a:solidFill>
                  <a:srgbClr val="000000"/>
                </a:solidFill>
              </a:rPr>
            </a:br>
            <a:r>
              <a:rPr lang="en-US" sz="4400" kern="0" dirty="0">
                <a:solidFill>
                  <a:srgbClr val="000000"/>
                </a:solidFill>
              </a:rPr>
              <a:t>the ecosystem</a:t>
            </a:r>
          </a:p>
        </p:txBody>
      </p:sp>
      <p:sp>
        <p:nvSpPr>
          <p:cNvPr id="6" name="Title 2">
            <a:extLst>
              <a:ext uri="{FF2B5EF4-FFF2-40B4-BE49-F238E27FC236}">
                <a16:creationId xmlns:a16="http://schemas.microsoft.com/office/drawing/2014/main" id="{24241608-0868-8F51-6597-8975F41132B9}"/>
              </a:ext>
            </a:extLst>
          </p:cNvPr>
          <p:cNvSpPr txBox="1">
            <a:spLocks/>
          </p:cNvSpPr>
          <p:nvPr/>
        </p:nvSpPr>
        <p:spPr>
          <a:xfrm>
            <a:off x="576072" y="590276"/>
            <a:ext cx="4948429" cy="472032"/>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j-lt"/>
              </a:rPr>
              <a:t>The value of the ecosystem</a:t>
            </a:r>
          </a:p>
        </p:txBody>
      </p:sp>
      <p:pic>
        <p:nvPicPr>
          <p:cNvPr id="3" name="Picture 2">
            <a:extLst>
              <a:ext uri="{FF2B5EF4-FFF2-40B4-BE49-F238E27FC236}">
                <a16:creationId xmlns:a16="http://schemas.microsoft.com/office/drawing/2014/main" id="{FBF0DD88-1F48-884C-20EC-E2509E3D4B68}"/>
              </a:ext>
            </a:extLst>
          </p:cNvPr>
          <p:cNvPicPr>
            <a:picLocks noChangeAspect="1"/>
          </p:cNvPicPr>
          <p:nvPr/>
        </p:nvPicPr>
        <p:blipFill>
          <a:blip r:embed="rId8"/>
          <a:stretch>
            <a:fillRect/>
          </a:stretch>
        </p:blipFill>
        <p:spPr>
          <a:xfrm>
            <a:off x="14759461" y="12356735"/>
            <a:ext cx="934461" cy="951166"/>
          </a:xfrm>
          <a:prstGeom prst="rect">
            <a:avLst/>
          </a:prstGeom>
        </p:spPr>
      </p:pic>
      <p:pic>
        <p:nvPicPr>
          <p:cNvPr id="11" name="Picture 2" descr="Oracle Logo, symbol, meaning, history, PNG, brand">
            <a:extLst>
              <a:ext uri="{FF2B5EF4-FFF2-40B4-BE49-F238E27FC236}">
                <a16:creationId xmlns:a16="http://schemas.microsoft.com/office/drawing/2014/main" id="{A1226EED-F137-6E77-F0AC-A0CADCA032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125898" y="12071971"/>
            <a:ext cx="2669391" cy="1506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37169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14F-E027-AD4A-B94F-B46F7A4C0BB5}"/>
              </a:ext>
            </a:extLst>
          </p:cNvPr>
          <p:cNvSpPr>
            <a:spLocks noGrp="1"/>
          </p:cNvSpPr>
          <p:nvPr>
            <p:ph type="title"/>
          </p:nvPr>
        </p:nvSpPr>
        <p:spPr>
          <a:xfrm>
            <a:off x="583393" y="1714501"/>
            <a:ext cx="4949825" cy="2539444"/>
          </a:xfrm>
        </p:spPr>
        <p:txBody>
          <a:bodyPr lIns="0" tIns="0" rIns="0" bIns="0" anchor="t"/>
          <a:lstStyle/>
          <a:p>
            <a:pPr>
              <a:lnSpc>
                <a:spcPct val="100000"/>
              </a:lnSpc>
            </a:pPr>
            <a:r>
              <a:rPr lang="en-US" sz="4400" dirty="0">
                <a:solidFill>
                  <a:schemeClr val="tx1"/>
                </a:solidFill>
                <a:latin typeface="+mj-lt"/>
              </a:rPr>
              <a:t>IBM </a:t>
            </a:r>
            <a:r>
              <a:rPr lang="en-US" sz="4400" dirty="0">
                <a:solidFill>
                  <a:schemeClr val="tx1"/>
                </a:solidFill>
                <a:effectLst/>
                <a:latin typeface="+mj-lt"/>
              </a:rPr>
              <a:t>works with strategic partners to help clients </a:t>
            </a:r>
            <a:br>
              <a:rPr lang="en-US" sz="4400" dirty="0">
                <a:solidFill>
                  <a:schemeClr val="tx1"/>
                </a:solidFill>
                <a:effectLst/>
                <a:latin typeface="+mj-lt"/>
              </a:rPr>
            </a:br>
            <a:r>
              <a:rPr lang="en-US" sz="4400" dirty="0">
                <a:solidFill>
                  <a:schemeClr val="tx1"/>
                </a:solidFill>
                <a:effectLst/>
                <a:latin typeface="+mj-lt"/>
              </a:rPr>
              <a:t>scale AI </a:t>
            </a:r>
            <a:br>
              <a:rPr lang="en-US" sz="4400" dirty="0">
                <a:solidFill>
                  <a:srgbClr val="F5F5F5"/>
                </a:solidFill>
                <a:effectLst/>
                <a:latin typeface="+mj-lt"/>
              </a:rPr>
            </a:br>
            <a:br>
              <a:rPr lang="en-US" sz="4400" dirty="0">
                <a:latin typeface="IBM Plex Sans Light"/>
              </a:rPr>
            </a:br>
            <a:br>
              <a:rPr lang="en-US" sz="4400" dirty="0">
                <a:latin typeface="IBM Plex Sans Light"/>
              </a:rPr>
            </a:br>
            <a:endParaRPr lang="en-US" sz="4400" dirty="0">
              <a:solidFill>
                <a:schemeClr val="accent1"/>
              </a:solidFill>
              <a:latin typeface="IBM Plex Sans Light" panose="020B0403050203000203" pitchFamily="34" charset="0"/>
            </a:endParaRPr>
          </a:p>
        </p:txBody>
      </p:sp>
      <p:sp>
        <p:nvSpPr>
          <p:cNvPr id="3" name="Text Placeholder 2">
            <a:extLst>
              <a:ext uri="{FF2B5EF4-FFF2-40B4-BE49-F238E27FC236}">
                <a16:creationId xmlns:a16="http://schemas.microsoft.com/office/drawing/2014/main" id="{50FF07F2-F8CE-D48A-9695-375C110032EA}"/>
              </a:ext>
            </a:extLst>
          </p:cNvPr>
          <p:cNvSpPr>
            <a:spLocks noGrp="1"/>
          </p:cNvSpPr>
          <p:nvPr>
            <p:ph type="body" sz="quarter" idx="4294967295"/>
          </p:nvPr>
        </p:nvSpPr>
        <p:spPr>
          <a:xfrm>
            <a:off x="6441846" y="2549743"/>
            <a:ext cx="5276773" cy="4204760"/>
          </a:xfrm>
        </p:spPr>
        <p:txBody>
          <a:bodyPr lIns="0" tIns="0" rIns="0" bIns="0" anchor="t"/>
          <a:lstStyle/>
          <a:p>
            <a:pPr marL="342900" indent="-342900" defTabSz="1828458">
              <a:spcBef>
                <a:spcPts val="2200"/>
              </a:spcBef>
              <a:buFont typeface="Arial" panose="020B0604020202020204" pitchFamily="34" charset="0"/>
              <a:buChar char="•"/>
            </a:pPr>
            <a:r>
              <a:rPr lang="en-US" sz="2400" dirty="0">
                <a:solidFill>
                  <a:srgbClr val="000000"/>
                </a:solidFill>
                <a:latin typeface="+mn-lt"/>
              </a:rPr>
              <a:t>Driving productivity gains and personalized experiences at scale </a:t>
            </a:r>
          </a:p>
          <a:p>
            <a:pPr marL="342900" indent="-342900" defTabSz="1828412">
              <a:spcBef>
                <a:spcPts val="2200"/>
              </a:spcBef>
              <a:buFont typeface="Arial"/>
              <a:buChar char="•"/>
            </a:pPr>
            <a:r>
              <a:rPr lang="en-US" sz="2400" dirty="0">
                <a:solidFill>
                  <a:srgbClr val="161616"/>
                </a:solidFill>
                <a:latin typeface="+mn-lt"/>
              </a:rPr>
              <a:t>Optimizing content supply chains </a:t>
            </a:r>
            <a:br>
              <a:rPr lang="en-US" sz="2400" dirty="0">
                <a:solidFill>
                  <a:srgbClr val="161616"/>
                </a:solidFill>
                <a:latin typeface="+mn-lt"/>
              </a:rPr>
            </a:br>
            <a:r>
              <a:rPr lang="en-US" sz="2400" dirty="0">
                <a:solidFill>
                  <a:srgbClr val="161616"/>
                </a:solidFill>
                <a:latin typeface="+mn-lt"/>
              </a:rPr>
              <a:t>with Adobe AI technologies</a:t>
            </a:r>
            <a:endParaRPr lang="en-US" sz="2400" dirty="0">
              <a:latin typeface="+mn-lt"/>
            </a:endParaRPr>
          </a:p>
          <a:p>
            <a:pPr marL="342900" indent="-342900" defTabSz="1828412">
              <a:spcBef>
                <a:spcPts val="2200"/>
              </a:spcBef>
              <a:buFont typeface="Arial"/>
              <a:buChar char="•"/>
            </a:pPr>
            <a:r>
              <a:rPr lang="en-US" sz="2400" dirty="0">
                <a:latin typeface="+mn-lt"/>
              </a:rPr>
              <a:t>Embed watsonx into core </a:t>
            </a:r>
            <a:br>
              <a:rPr lang="en-US" sz="2400" dirty="0">
                <a:latin typeface="+mn-lt"/>
              </a:rPr>
            </a:br>
            <a:r>
              <a:rPr lang="en-US" sz="2400" dirty="0">
                <a:latin typeface="+mn-lt"/>
              </a:rPr>
              <a:t>Adobe Cloud platforms</a:t>
            </a:r>
          </a:p>
          <a:p>
            <a:pPr marL="342900" indent="-342900" defTabSz="1828412">
              <a:spcBef>
                <a:spcPts val="2200"/>
              </a:spcBef>
              <a:buFont typeface="Arial"/>
              <a:buChar char="•"/>
            </a:pPr>
            <a:endParaRPr lang="en-US" sz="2400" b="1" kern="0" dirty="0">
              <a:solidFill>
                <a:srgbClr val="000000"/>
              </a:solidFill>
              <a:sym typeface="IBM Plex Sans Light"/>
            </a:endParaRPr>
          </a:p>
          <a:p>
            <a:pPr algn="ctr" defTabSz="1828800"/>
            <a:endParaRPr lang="en-US" sz="2400" b="1" kern="0" dirty="0">
              <a:solidFill>
                <a:srgbClr val="000000"/>
              </a:solidFill>
              <a:sym typeface="IBM Plex Sans Light"/>
            </a:endParaRPr>
          </a:p>
          <a:p>
            <a:pPr algn="ctr" defTabSz="1828800"/>
            <a:endParaRPr lang="en-US" sz="2600" b="1" kern="0" dirty="0">
              <a:solidFill>
                <a:srgbClr val="000000"/>
              </a:solidFill>
              <a:latin typeface="+mj-lt"/>
              <a:sym typeface="IBM Plex Sans Light"/>
            </a:endParaRPr>
          </a:p>
          <a:p>
            <a:pPr marL="342900" indent="-342900" defTabSz="1828800">
              <a:buFont typeface="Arial" panose="020B0604020202020204" pitchFamily="34" charset="0"/>
              <a:buChar char="•"/>
            </a:pPr>
            <a:endParaRPr lang="en-US" sz="2400" dirty="0">
              <a:solidFill>
                <a:srgbClr val="000000"/>
              </a:solidFill>
              <a:latin typeface="IBM Plex Sans Light"/>
              <a:ea typeface="+mn-lt"/>
              <a:cs typeface="IBM Plex Sans Light"/>
            </a:endParaRPr>
          </a:p>
          <a:p>
            <a:pPr marL="342900" indent="-342900" defTabSz="1828800">
              <a:buFont typeface="Arial" panose="020B0604020202020204" pitchFamily="34" charset="0"/>
              <a:buChar char="•"/>
            </a:pPr>
            <a:endParaRPr lang="en-US" sz="2400" dirty="0">
              <a:solidFill>
                <a:srgbClr val="000000"/>
              </a:solidFill>
              <a:latin typeface="+mj-lt"/>
              <a:ea typeface="+mn-lt"/>
              <a:cs typeface="IBM Plex Sans Light"/>
            </a:endParaRPr>
          </a:p>
        </p:txBody>
      </p:sp>
      <p:cxnSp>
        <p:nvCxnSpPr>
          <p:cNvPr id="13" name="Straight Connector 12" descr="Vertical column divider">
            <a:extLst>
              <a:ext uri="{FF2B5EF4-FFF2-40B4-BE49-F238E27FC236}">
                <a16:creationId xmlns:a16="http://schemas.microsoft.com/office/drawing/2014/main" id="{0A1FC618-5F1A-2B5D-EE07-198B43896724}"/>
              </a:ext>
              <a:ext uri="{C183D7F6-B498-43B3-948B-1728B52AA6E4}">
                <adec:decorative xmlns:adec="http://schemas.microsoft.com/office/drawing/2017/decorative" val="0"/>
              </a:ext>
            </a:extLst>
          </p:cNvPr>
          <p:cNvCxnSpPr>
            <a:cxnSpLocks/>
          </p:cNvCxnSpPr>
          <p:nvPr/>
        </p:nvCxnSpPr>
        <p:spPr bwMode="auto">
          <a:xfrm flipH="1">
            <a:off x="6096000" y="590276"/>
            <a:ext cx="793" cy="1254311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83660264-F372-0C70-A868-BBE1B9120123}"/>
              </a:ext>
              <a:ext uri="{C183D7F6-B498-43B3-948B-1728B52AA6E4}">
                <adec:decorative xmlns:adec="http://schemas.microsoft.com/office/drawing/2017/decorative" val="0"/>
              </a:ext>
            </a:extLst>
          </p:cNvPr>
          <p:cNvCxnSpPr>
            <a:cxnSpLocks/>
          </p:cNvCxnSpPr>
          <p:nvPr/>
        </p:nvCxnSpPr>
        <p:spPr bwMode="auto">
          <a:xfrm>
            <a:off x="12193587" y="590276"/>
            <a:ext cx="0" cy="1254311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descr="Vertical column divider">
            <a:extLst>
              <a:ext uri="{FF2B5EF4-FFF2-40B4-BE49-F238E27FC236}">
                <a16:creationId xmlns:a16="http://schemas.microsoft.com/office/drawing/2014/main" id="{32E1F10B-84A4-D1CF-97C8-33416C0D7F38}"/>
              </a:ext>
              <a:ext uri="{C183D7F6-B498-43B3-948B-1728B52AA6E4}">
                <adec:decorative xmlns:adec="http://schemas.microsoft.com/office/drawing/2017/decorative" val="0"/>
              </a:ext>
            </a:extLst>
          </p:cNvPr>
          <p:cNvCxnSpPr>
            <a:cxnSpLocks/>
          </p:cNvCxnSpPr>
          <p:nvPr/>
        </p:nvCxnSpPr>
        <p:spPr bwMode="auto">
          <a:xfrm>
            <a:off x="18269646" y="567612"/>
            <a:ext cx="18354" cy="1258077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7" name="Picture 2" descr="SAP – Logos Download">
            <a:extLst>
              <a:ext uri="{FF2B5EF4-FFF2-40B4-BE49-F238E27FC236}">
                <a16:creationId xmlns:a16="http://schemas.microsoft.com/office/drawing/2014/main" id="{241A0621-8199-C2B1-FDD6-2F39335D9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2608" y="7106624"/>
            <a:ext cx="1944200" cy="99007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Logo&#10;&#10;Description automatically generated">
            <a:extLst>
              <a:ext uri="{FF2B5EF4-FFF2-40B4-BE49-F238E27FC236}">
                <a16:creationId xmlns:a16="http://schemas.microsoft.com/office/drawing/2014/main" id="{179E4FE0-DF34-444B-1590-467B97B40F9D}"/>
              </a:ext>
            </a:extLst>
          </p:cNvPr>
          <p:cNvPicPr>
            <a:picLocks noChangeAspect="1"/>
          </p:cNvPicPr>
          <p:nvPr/>
        </p:nvPicPr>
        <p:blipFill>
          <a:blip r:embed="rId4"/>
          <a:stretch>
            <a:fillRect/>
          </a:stretch>
        </p:blipFill>
        <p:spPr>
          <a:xfrm>
            <a:off x="7415759" y="779040"/>
            <a:ext cx="3178026" cy="828538"/>
          </a:xfrm>
          <a:prstGeom prst="rect">
            <a:avLst/>
          </a:prstGeom>
        </p:spPr>
      </p:pic>
      <p:pic>
        <p:nvPicPr>
          <p:cNvPr id="1030" name="Picture 6" descr="Company Logos - Salesforce News">
            <a:extLst>
              <a:ext uri="{FF2B5EF4-FFF2-40B4-BE49-F238E27FC236}">
                <a16:creationId xmlns:a16="http://schemas.microsoft.com/office/drawing/2014/main" id="{7C35FB23-3555-E809-739E-BB49F36190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600" t="20088" r="25010" b="20711"/>
          <a:stretch/>
        </p:blipFill>
        <p:spPr bwMode="auto">
          <a:xfrm>
            <a:off x="20653351" y="623084"/>
            <a:ext cx="1473694" cy="101415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4A9E838-FCCE-369E-75BB-8C46B84A046A}"/>
              </a:ext>
            </a:extLst>
          </p:cNvPr>
          <p:cNvSpPr txBox="1"/>
          <p:nvPr/>
        </p:nvSpPr>
        <p:spPr>
          <a:xfrm>
            <a:off x="18685314" y="2338227"/>
            <a:ext cx="5255499" cy="378565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p>
            <a:pPr marL="342900" indent="-342900" defTabSz="4876800">
              <a:buFont typeface="Arial"/>
              <a:buChar char="•"/>
            </a:pPr>
            <a:r>
              <a:rPr lang="en-US" sz="2400" kern="0" dirty="0">
                <a:solidFill>
                  <a:srgbClr val="000000"/>
                </a:solidFill>
                <a:ea typeface="+mn-lt"/>
                <a:cs typeface="IBM Plex Sans Light"/>
              </a:rPr>
              <a:t>Unlocking the power of complementary AI and generative AI technologies</a:t>
            </a:r>
            <a:br>
              <a:rPr lang="en-US" sz="2400" kern="0" dirty="0">
                <a:solidFill>
                  <a:srgbClr val="000000"/>
                </a:solidFill>
                <a:ea typeface="+mn-lt"/>
                <a:cs typeface="IBM Plex Sans Light"/>
              </a:rPr>
            </a:br>
            <a:endParaRPr lang="en-US" sz="2400" kern="0" dirty="0">
              <a:solidFill>
                <a:srgbClr val="000000"/>
              </a:solidFill>
              <a:ea typeface="+mn-lt"/>
              <a:cs typeface="IBM Plex Sans Light"/>
            </a:endParaRPr>
          </a:p>
          <a:p>
            <a:pPr marL="342900" indent="-342900" defTabSz="4876800">
              <a:buFont typeface="Arial"/>
              <a:buChar char="•"/>
            </a:pPr>
            <a:r>
              <a:rPr lang="en-US" sz="2400" kern="0" dirty="0">
                <a:solidFill>
                  <a:srgbClr val="000000"/>
                </a:solidFill>
                <a:ea typeface="+mn-lt"/>
                <a:cs typeface="IBM Plex Sans Light"/>
              </a:rPr>
              <a:t>Extend the value of Salesforce platform with watsonx</a:t>
            </a:r>
            <a:endParaRPr lang="en-US" sz="2400" b="1" kern="0" dirty="0">
              <a:solidFill>
                <a:srgbClr val="000000"/>
              </a:solidFill>
              <a:ea typeface="+mn-lt"/>
              <a:cs typeface="IBM Plex Sans Light"/>
            </a:endParaRPr>
          </a:p>
          <a:p>
            <a:pPr algn="ctr" defTabSz="1828800">
              <a:defRPr/>
            </a:pPr>
            <a:endParaRPr lang="en-US" sz="2400" b="1" kern="0" dirty="0">
              <a:solidFill>
                <a:srgbClr val="000000"/>
              </a:solidFill>
              <a:sym typeface="IBM Plex Sans Light"/>
            </a:endParaRPr>
          </a:p>
          <a:p>
            <a:pPr marL="342900" indent="-342900" defTabSz="4876800">
              <a:buFont typeface="Arial"/>
              <a:buChar char="•"/>
            </a:pPr>
            <a:r>
              <a:rPr lang="en-US" sz="2400" kern="0" dirty="0">
                <a:solidFill>
                  <a:srgbClr val="000000"/>
                </a:solidFill>
                <a:ea typeface="+mn-lt"/>
                <a:cs typeface="IBM Plex Sans Light"/>
                <a:sym typeface="IBM Plex Sans Light"/>
              </a:rPr>
              <a:t>Transforming customer, partner and employee experiences using generative AI</a:t>
            </a:r>
            <a:r>
              <a:rPr lang="en-US" sz="2400" kern="0" baseline="30000" dirty="0">
                <a:solidFill>
                  <a:srgbClr val="000000"/>
                </a:solidFill>
                <a:ea typeface="+mn-lt"/>
                <a:cs typeface="IBM Plex Sans Light"/>
                <a:sym typeface="IBM Plex Sans Light"/>
              </a:rPr>
              <a:t>2</a:t>
            </a:r>
            <a:endParaRPr lang="en-US" sz="2400" kern="0" baseline="30000" dirty="0">
              <a:solidFill>
                <a:srgbClr val="000000"/>
              </a:solidFill>
              <a:ea typeface="+mn-lt"/>
              <a:cs typeface="IBM Plex Sans Light"/>
            </a:endParaRPr>
          </a:p>
        </p:txBody>
      </p:sp>
      <p:sp>
        <p:nvSpPr>
          <p:cNvPr id="16" name="Title 2">
            <a:extLst>
              <a:ext uri="{FF2B5EF4-FFF2-40B4-BE49-F238E27FC236}">
                <a16:creationId xmlns:a16="http://schemas.microsoft.com/office/drawing/2014/main" id="{426D147F-F3B4-784D-4495-2E3F50A014AD}"/>
              </a:ext>
            </a:extLst>
          </p:cNvPr>
          <p:cNvSpPr txBox="1">
            <a:spLocks/>
          </p:cNvSpPr>
          <p:nvPr/>
        </p:nvSpPr>
        <p:spPr>
          <a:xfrm>
            <a:off x="576072" y="590276"/>
            <a:ext cx="4948429" cy="472032"/>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j-lt"/>
              </a:rPr>
              <a:t>The value of the ecosystem</a:t>
            </a:r>
          </a:p>
        </p:txBody>
      </p:sp>
      <p:cxnSp>
        <p:nvCxnSpPr>
          <p:cNvPr id="26" name="Straight Connector 25" descr="Horizontal row divider">
            <a:extLst>
              <a:ext uri="{FF2B5EF4-FFF2-40B4-BE49-F238E27FC236}">
                <a16:creationId xmlns:a16="http://schemas.microsoft.com/office/drawing/2014/main" id="{491A073C-0243-417B-AF5E-F324A013F074}"/>
              </a:ext>
              <a:ext uri="{C183D7F6-B498-43B3-948B-1728B52AA6E4}">
                <adec:decorative xmlns:adec="http://schemas.microsoft.com/office/drawing/2017/decorative" val="0"/>
              </a:ext>
            </a:extLst>
          </p:cNvPr>
          <p:cNvCxnSpPr>
            <a:cxnSpLocks/>
          </p:cNvCxnSpPr>
          <p:nvPr/>
        </p:nvCxnSpPr>
        <p:spPr bwMode="auto">
          <a:xfrm>
            <a:off x="6096793" y="6858000"/>
            <a:ext cx="1755111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27" name="Picture 2">
            <a:extLst>
              <a:ext uri="{FF2B5EF4-FFF2-40B4-BE49-F238E27FC236}">
                <a16:creationId xmlns:a16="http://schemas.microsoft.com/office/drawing/2014/main" id="{4AF3BC15-46E9-8C5D-C226-5E766AE748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67781" y="763631"/>
            <a:ext cx="1436514" cy="85966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Trademark and Brand Guidelines | Microsoft Legal">
            <a:extLst>
              <a:ext uri="{FF2B5EF4-FFF2-40B4-BE49-F238E27FC236}">
                <a16:creationId xmlns:a16="http://schemas.microsoft.com/office/drawing/2014/main" id="{9BB2AC92-A91F-AF4A-5BBC-EC89F109FEF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4346" t="36924" r="22160" b="34617"/>
          <a:stretch/>
        </p:blipFill>
        <p:spPr bwMode="auto">
          <a:xfrm>
            <a:off x="7560779" y="7107491"/>
            <a:ext cx="3153741" cy="9401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1B4BA8CB-947D-A0D8-9E77-24860B1F67C1}"/>
              </a:ext>
            </a:extLst>
          </p:cNvPr>
          <p:cNvPicPr>
            <a:picLocks noChangeAspect="1"/>
          </p:cNvPicPr>
          <p:nvPr/>
        </p:nvPicPr>
        <p:blipFill>
          <a:blip r:embed="rId8"/>
          <a:stretch>
            <a:fillRect/>
          </a:stretch>
        </p:blipFill>
        <p:spPr>
          <a:xfrm>
            <a:off x="14680249" y="7097744"/>
            <a:ext cx="1054060" cy="1066124"/>
          </a:xfrm>
          <a:prstGeom prst="rect">
            <a:avLst/>
          </a:prstGeom>
        </p:spPr>
      </p:pic>
      <p:sp>
        <p:nvSpPr>
          <p:cNvPr id="31" name="Text Placeholder 6">
            <a:extLst>
              <a:ext uri="{FF2B5EF4-FFF2-40B4-BE49-F238E27FC236}">
                <a16:creationId xmlns:a16="http://schemas.microsoft.com/office/drawing/2014/main" id="{A50BDF53-7328-7382-BE47-203A8D210778}"/>
              </a:ext>
            </a:extLst>
          </p:cNvPr>
          <p:cNvSpPr txBox="1">
            <a:spLocks/>
          </p:cNvSpPr>
          <p:nvPr/>
        </p:nvSpPr>
        <p:spPr>
          <a:xfrm>
            <a:off x="6358758" y="9136062"/>
            <a:ext cx="5092416" cy="36434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7942"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5984" marR="0" indent="-255984" algn="l" defTabSz="2437942"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1968" marR="0" indent="-255984" algn="l" defTabSz="2437942"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7952" marR="0" indent="-255984" algn="l" defTabSz="2437942"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2437942"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1828458"/>
            <a:endParaRPr lang="en-US" sz="2400" b="1" kern="0" dirty="0">
              <a:solidFill>
                <a:srgbClr val="000000"/>
              </a:solidFill>
            </a:endParaRPr>
          </a:p>
          <a:p>
            <a:pPr algn="ctr" defTabSz="1828458"/>
            <a:endParaRPr lang="en-US" sz="2400" b="1" kern="0" dirty="0">
              <a:solidFill>
                <a:srgbClr val="000000"/>
              </a:solidFill>
              <a:latin typeface="+mj-lt"/>
            </a:endParaRPr>
          </a:p>
          <a:p>
            <a:pPr algn="ctr" defTabSz="1828458"/>
            <a:endParaRPr lang="en-US" sz="2400" kern="0" dirty="0"/>
          </a:p>
          <a:p>
            <a:pPr marL="342900" indent="-342900" defTabSz="1828458">
              <a:spcBef>
                <a:spcPts val="2200"/>
              </a:spcBef>
              <a:buFont typeface="Arial"/>
              <a:buChar char="•"/>
            </a:pPr>
            <a:endParaRPr lang="en-US" sz="2000" kern="0" dirty="0"/>
          </a:p>
        </p:txBody>
      </p:sp>
      <p:sp>
        <p:nvSpPr>
          <p:cNvPr id="32" name="Text Placeholder 6">
            <a:extLst>
              <a:ext uri="{FF2B5EF4-FFF2-40B4-BE49-F238E27FC236}">
                <a16:creationId xmlns:a16="http://schemas.microsoft.com/office/drawing/2014/main" id="{83DABE04-8986-5C27-E464-191BD1342AA8}"/>
              </a:ext>
            </a:extLst>
          </p:cNvPr>
          <p:cNvSpPr txBox="1">
            <a:spLocks/>
          </p:cNvSpPr>
          <p:nvPr/>
        </p:nvSpPr>
        <p:spPr>
          <a:xfrm>
            <a:off x="6441846" y="8818395"/>
            <a:ext cx="5644312" cy="47950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7942"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5984" marR="0" indent="-255984" algn="l" defTabSz="2437942"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1968" marR="0" indent="-255984" algn="l" defTabSz="2437942"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7952" marR="0" indent="-255984" algn="l" defTabSz="2437942"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2437942"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342900" indent="-342900" defTabSz="1828800">
              <a:buFont typeface="Arial" panose="020B0604020202020204" pitchFamily="34" charset="0"/>
              <a:buChar char="•"/>
            </a:pPr>
            <a:r>
              <a:rPr lang="en-US" sz="2400" dirty="0">
                <a:solidFill>
                  <a:srgbClr val="000000"/>
                </a:solidFill>
                <a:latin typeface="+mn-lt"/>
              </a:rPr>
              <a:t>Watsonx plans underway, today can </a:t>
            </a:r>
            <a:br>
              <a:rPr lang="en-US" sz="2400" dirty="0">
                <a:solidFill>
                  <a:srgbClr val="000000"/>
                </a:solidFill>
                <a:latin typeface="+mn-lt"/>
              </a:rPr>
            </a:br>
            <a:r>
              <a:rPr lang="en-US" sz="2400" dirty="0">
                <a:solidFill>
                  <a:srgbClr val="000000"/>
                </a:solidFill>
                <a:latin typeface="+mn-lt"/>
              </a:rPr>
              <a:t>be sold in a container to run on Azure</a:t>
            </a:r>
          </a:p>
          <a:p>
            <a:pPr marL="342900" indent="-342900" defTabSz="1828800">
              <a:buFont typeface="Arial" panose="020B0604020202020204" pitchFamily="34" charset="0"/>
              <a:buChar char="•"/>
            </a:pPr>
            <a:endParaRPr lang="en-US" sz="2400" dirty="0">
              <a:solidFill>
                <a:srgbClr val="000000"/>
              </a:solidFill>
              <a:latin typeface="+mn-lt"/>
            </a:endParaRPr>
          </a:p>
          <a:p>
            <a:pPr marL="342900" indent="-342900" defTabSz="1828800">
              <a:buFont typeface="Arial" panose="020B0604020202020204" pitchFamily="34" charset="0"/>
              <a:buChar char="•"/>
            </a:pPr>
            <a:r>
              <a:rPr lang="en-US" sz="2400" dirty="0">
                <a:solidFill>
                  <a:srgbClr val="000000"/>
                </a:solidFill>
                <a:latin typeface="+mn-lt"/>
              </a:rPr>
              <a:t>Microsoft Generative AI Center </a:t>
            </a:r>
            <a:br>
              <a:rPr lang="en-US" sz="2400" dirty="0">
                <a:solidFill>
                  <a:srgbClr val="000000"/>
                </a:solidFill>
                <a:latin typeface="+mn-lt"/>
              </a:rPr>
            </a:br>
            <a:r>
              <a:rPr lang="en-US" sz="2400" dirty="0">
                <a:solidFill>
                  <a:srgbClr val="000000"/>
                </a:solidFill>
                <a:latin typeface="+mn-lt"/>
              </a:rPr>
              <a:t>of Excellence</a:t>
            </a:r>
          </a:p>
          <a:p>
            <a:pPr marL="342900" indent="-342900" defTabSz="1828800">
              <a:buFont typeface="Arial" panose="020B0604020202020204" pitchFamily="34" charset="0"/>
              <a:buChar char="•"/>
            </a:pPr>
            <a:endParaRPr lang="en-US" sz="2400" dirty="0">
              <a:solidFill>
                <a:srgbClr val="000000"/>
              </a:solidFill>
              <a:latin typeface="+mn-lt"/>
            </a:endParaRPr>
          </a:p>
          <a:p>
            <a:pPr marL="342900" indent="-342900" defTabSz="1828800">
              <a:buFont typeface="Arial" panose="020B0604020202020204" pitchFamily="34" charset="0"/>
              <a:buChar char="•"/>
            </a:pPr>
            <a:r>
              <a:rPr lang="en-US" sz="2400" dirty="0">
                <a:solidFill>
                  <a:srgbClr val="161616"/>
                </a:solidFill>
                <a:latin typeface="+mn-lt"/>
              </a:rPr>
              <a:t>IBM Consulting Azure OpenAI Service available on Azure Marketplace</a:t>
            </a:r>
            <a:r>
              <a:rPr lang="en-US" sz="2400" baseline="30000" dirty="0">
                <a:solidFill>
                  <a:srgbClr val="161616"/>
                </a:solidFill>
                <a:latin typeface="+mn-lt"/>
              </a:rPr>
              <a:t> </a:t>
            </a:r>
            <a:r>
              <a:rPr lang="en-US" sz="2400" dirty="0">
                <a:solidFill>
                  <a:srgbClr val="161616"/>
                </a:solidFill>
                <a:latin typeface="+mn-lt"/>
              </a:rPr>
              <a:t>- fully managed AI service </a:t>
            </a:r>
            <a:r>
              <a:rPr lang="en-US" sz="2400" dirty="0">
                <a:solidFill>
                  <a:srgbClr val="323130"/>
                </a:solidFill>
                <a:latin typeface="+mn-lt"/>
              </a:rPr>
              <a:t>to help with strategy, hackathon &amp; implementation</a:t>
            </a:r>
            <a:r>
              <a:rPr lang="en-US" sz="2400" baseline="30000" dirty="0">
                <a:solidFill>
                  <a:srgbClr val="161616"/>
                </a:solidFill>
                <a:latin typeface="+mn-lt"/>
              </a:rPr>
              <a:t>4</a:t>
            </a:r>
            <a:endParaRPr lang="en-US" sz="2400" dirty="0">
              <a:solidFill>
                <a:srgbClr val="323130"/>
              </a:solidFill>
              <a:latin typeface="+mn-lt"/>
            </a:endParaRPr>
          </a:p>
          <a:p>
            <a:pPr marL="342900" indent="-342900" defTabSz="1828800">
              <a:buFont typeface="Arial" panose="020B0604020202020204" pitchFamily="34" charset="0"/>
              <a:buChar char="•"/>
            </a:pPr>
            <a:endParaRPr lang="en-US" sz="2400" dirty="0">
              <a:solidFill>
                <a:srgbClr val="000000"/>
              </a:solidFill>
              <a:latin typeface="+mj-lt"/>
            </a:endParaRPr>
          </a:p>
          <a:p>
            <a:pPr algn="ctr" defTabSz="1828458"/>
            <a:endParaRPr lang="en-US" sz="2400" b="1" kern="0" dirty="0">
              <a:solidFill>
                <a:srgbClr val="000000"/>
              </a:solidFill>
            </a:endParaRPr>
          </a:p>
          <a:p>
            <a:pPr algn="ctr" defTabSz="1828458"/>
            <a:endParaRPr lang="en-US" sz="2400" b="1" kern="0" dirty="0">
              <a:solidFill>
                <a:srgbClr val="000000"/>
              </a:solidFill>
              <a:latin typeface="+mj-lt"/>
            </a:endParaRPr>
          </a:p>
          <a:p>
            <a:pPr algn="ctr" defTabSz="1828458"/>
            <a:endParaRPr lang="en-US" sz="2400" kern="0" dirty="0"/>
          </a:p>
          <a:p>
            <a:pPr marL="342900" indent="-342900" defTabSz="1828458">
              <a:spcBef>
                <a:spcPts val="2200"/>
              </a:spcBef>
              <a:buFont typeface="Arial"/>
              <a:buChar char="•"/>
            </a:pPr>
            <a:endParaRPr lang="en-US" sz="2000" kern="0" dirty="0"/>
          </a:p>
        </p:txBody>
      </p:sp>
      <p:sp>
        <p:nvSpPr>
          <p:cNvPr id="33" name="Text Placeholder 6">
            <a:extLst>
              <a:ext uri="{FF2B5EF4-FFF2-40B4-BE49-F238E27FC236}">
                <a16:creationId xmlns:a16="http://schemas.microsoft.com/office/drawing/2014/main" id="{C3F66F20-10DD-2A63-63D9-3B720EC74634}"/>
              </a:ext>
            </a:extLst>
          </p:cNvPr>
          <p:cNvSpPr txBox="1">
            <a:spLocks/>
          </p:cNvSpPr>
          <p:nvPr/>
        </p:nvSpPr>
        <p:spPr>
          <a:xfrm>
            <a:off x="12615699" y="2424944"/>
            <a:ext cx="5503042" cy="47811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7942"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5984" marR="0" indent="-255984" algn="l" defTabSz="2437942"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1968" marR="0" indent="-255984" algn="l" defTabSz="2437942"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7952" marR="0" indent="-255984" algn="l" defTabSz="2437942"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2437942"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342900" indent="-342900" defTabSz="1828800">
              <a:buFont typeface="Arial" panose="020B0604020202020204" pitchFamily="34" charset="0"/>
              <a:buChar char="•"/>
            </a:pPr>
            <a:r>
              <a:rPr lang="en-US" sz="2400" dirty="0">
                <a:solidFill>
                  <a:srgbClr val="161616"/>
                </a:solidFill>
                <a:latin typeface="+mn-lt"/>
              </a:rPr>
              <a:t>Watsonx available on AWS as SaaS solution and AWS Marketplace </a:t>
            </a:r>
            <a:r>
              <a:rPr lang="en-US" sz="2400" dirty="0">
                <a:solidFill>
                  <a:srgbClr val="000000"/>
                </a:solidFill>
                <a:latin typeface="+mn-lt"/>
              </a:rPr>
              <a:t>watsonx.ai</a:t>
            </a:r>
            <a:r>
              <a:rPr lang="en-US" sz="2400" dirty="0">
                <a:solidFill>
                  <a:srgbClr val="161616"/>
                </a:solidFill>
                <a:latin typeface="+mn-lt"/>
              </a:rPr>
              <a:t> and watsonx.governance available by 2024</a:t>
            </a:r>
          </a:p>
          <a:p>
            <a:pPr defTabSz="1828800"/>
            <a:endParaRPr lang="en-US" sz="2400" dirty="0">
              <a:solidFill>
                <a:srgbClr val="000000"/>
              </a:solidFill>
              <a:latin typeface="+mn-lt"/>
            </a:endParaRPr>
          </a:p>
          <a:p>
            <a:pPr marL="342900" indent="-342900" defTabSz="1828800">
              <a:buFont typeface="Arial" panose="020B0604020202020204" pitchFamily="34" charset="0"/>
              <a:buChar char="•"/>
            </a:pPr>
            <a:r>
              <a:rPr lang="en-US" sz="2400" dirty="0">
                <a:solidFill>
                  <a:srgbClr val="000000"/>
                </a:solidFill>
                <a:latin typeface="+mn-lt"/>
              </a:rPr>
              <a:t>Expertise in Amazon, SageMaker, CodeWhisperer, and Amazon Bedrock</a:t>
            </a:r>
            <a:endParaRPr lang="en-US" sz="2400" dirty="0">
              <a:solidFill>
                <a:srgbClr val="161616"/>
              </a:solidFill>
              <a:latin typeface="+mn-lt"/>
            </a:endParaRPr>
          </a:p>
          <a:p>
            <a:pPr defTabSz="1828800"/>
            <a:r>
              <a:rPr lang="en-US" sz="2400" dirty="0">
                <a:solidFill>
                  <a:srgbClr val="161616"/>
                </a:solidFill>
                <a:latin typeface="+mn-lt"/>
              </a:rPr>
              <a:t> </a:t>
            </a:r>
          </a:p>
          <a:p>
            <a:pPr marL="342900" indent="-342900" defTabSz="1828800">
              <a:buFont typeface="Arial" panose="020B0604020202020204" pitchFamily="34" charset="0"/>
              <a:buChar char="•"/>
            </a:pPr>
            <a:r>
              <a:rPr lang="en-US" sz="2400" dirty="0">
                <a:solidFill>
                  <a:srgbClr val="161616"/>
                </a:solidFill>
                <a:latin typeface="+mn-lt"/>
              </a:rPr>
              <a:t>AWS to bring generative AI solutions and dedicated expertise to clients</a:t>
            </a:r>
            <a:r>
              <a:rPr lang="en-US" sz="2400" baseline="30000" dirty="0">
                <a:solidFill>
                  <a:srgbClr val="161616"/>
                </a:solidFill>
                <a:latin typeface="+mn-lt"/>
              </a:rPr>
              <a:t>3</a:t>
            </a:r>
            <a:endParaRPr lang="en-US" sz="2400" b="0" i="0" baseline="30000" dirty="0">
              <a:solidFill>
                <a:srgbClr val="161616"/>
              </a:solidFill>
              <a:effectLst/>
              <a:latin typeface="+mn-lt"/>
            </a:endParaRPr>
          </a:p>
          <a:p>
            <a:pPr marL="342900" indent="-342900" defTabSz="1828800">
              <a:buFont typeface="Arial" panose="020B0604020202020204" pitchFamily="34" charset="0"/>
              <a:buChar char="•"/>
            </a:pPr>
            <a:endParaRPr lang="en-US" sz="2400" dirty="0">
              <a:solidFill>
                <a:srgbClr val="161616"/>
              </a:solidFill>
              <a:latin typeface="+mj-lt"/>
            </a:endParaRPr>
          </a:p>
          <a:p>
            <a:pPr marL="342900" indent="-342900" defTabSz="1828800">
              <a:buFont typeface="Arial" panose="020B0604020202020204" pitchFamily="34" charset="0"/>
              <a:buChar char="•"/>
            </a:pPr>
            <a:endParaRPr lang="en-US" sz="2400" b="1" kern="0" dirty="0">
              <a:solidFill>
                <a:srgbClr val="000000"/>
              </a:solidFill>
            </a:endParaRPr>
          </a:p>
          <a:p>
            <a:pPr algn="ctr" defTabSz="1828458"/>
            <a:endParaRPr lang="en-US" sz="2400" b="1" kern="0" dirty="0">
              <a:solidFill>
                <a:srgbClr val="000000"/>
              </a:solidFill>
              <a:latin typeface="+mj-lt"/>
            </a:endParaRPr>
          </a:p>
          <a:p>
            <a:pPr algn="ctr" defTabSz="1828458"/>
            <a:endParaRPr lang="en-US" sz="2400" kern="0" dirty="0"/>
          </a:p>
          <a:p>
            <a:pPr defTabSz="1828458">
              <a:spcBef>
                <a:spcPts val="2200"/>
              </a:spcBef>
            </a:pPr>
            <a:endParaRPr lang="en-US" sz="2000" kern="0" dirty="0"/>
          </a:p>
        </p:txBody>
      </p:sp>
      <p:sp>
        <p:nvSpPr>
          <p:cNvPr id="35" name="Text Placeholder 6">
            <a:extLst>
              <a:ext uri="{FF2B5EF4-FFF2-40B4-BE49-F238E27FC236}">
                <a16:creationId xmlns:a16="http://schemas.microsoft.com/office/drawing/2014/main" id="{68803F0A-A5BB-CBF7-9B7F-50814E2A1F15}"/>
              </a:ext>
            </a:extLst>
          </p:cNvPr>
          <p:cNvSpPr txBox="1">
            <a:spLocks/>
          </p:cNvSpPr>
          <p:nvPr/>
        </p:nvSpPr>
        <p:spPr>
          <a:xfrm>
            <a:off x="12438263" y="9196704"/>
            <a:ext cx="5680478" cy="36434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7942"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5984" marR="0" indent="-255984" algn="l" defTabSz="2437942"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1968" marR="0" indent="-255984" algn="l" defTabSz="2437942"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7952" marR="0" indent="-255984" algn="l" defTabSz="2437942"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2437942"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342900" indent="-342900" defTabSz="1828800">
              <a:buFont typeface="Arial" panose="020B0604020202020204" pitchFamily="34" charset="0"/>
              <a:buChar char="•"/>
            </a:pPr>
            <a:endParaRPr lang="en-US" sz="2400" dirty="0">
              <a:solidFill>
                <a:srgbClr val="000000"/>
              </a:solidFill>
              <a:latin typeface="+mj-lt"/>
            </a:endParaRPr>
          </a:p>
          <a:p>
            <a:pPr algn="ctr" defTabSz="1828458"/>
            <a:endParaRPr lang="en-US" sz="2400" b="1" kern="0" dirty="0">
              <a:solidFill>
                <a:srgbClr val="000000"/>
              </a:solidFill>
            </a:endParaRPr>
          </a:p>
          <a:p>
            <a:pPr algn="ctr" defTabSz="1828458"/>
            <a:endParaRPr lang="en-US" sz="2400" b="1" kern="0" dirty="0">
              <a:solidFill>
                <a:srgbClr val="000000"/>
              </a:solidFill>
              <a:latin typeface="+mj-lt"/>
            </a:endParaRPr>
          </a:p>
          <a:p>
            <a:pPr algn="ctr" defTabSz="1828458"/>
            <a:endParaRPr lang="en-US" sz="2400" kern="0" dirty="0"/>
          </a:p>
          <a:p>
            <a:pPr marL="342900" indent="-342900" defTabSz="1828458">
              <a:spcBef>
                <a:spcPts val="2200"/>
              </a:spcBef>
              <a:buFont typeface="Arial"/>
              <a:buChar char="•"/>
            </a:pPr>
            <a:endParaRPr lang="en-US" sz="2000" kern="0" dirty="0"/>
          </a:p>
        </p:txBody>
      </p:sp>
      <p:sp>
        <p:nvSpPr>
          <p:cNvPr id="36" name="Text Placeholder 6">
            <a:extLst>
              <a:ext uri="{FF2B5EF4-FFF2-40B4-BE49-F238E27FC236}">
                <a16:creationId xmlns:a16="http://schemas.microsoft.com/office/drawing/2014/main" id="{1FBABD57-618B-2276-01EF-60BE58CDA545}"/>
              </a:ext>
            </a:extLst>
          </p:cNvPr>
          <p:cNvSpPr txBox="1">
            <a:spLocks/>
          </p:cNvSpPr>
          <p:nvPr/>
        </p:nvSpPr>
        <p:spPr>
          <a:xfrm>
            <a:off x="12653121" y="8818395"/>
            <a:ext cx="5189594" cy="47950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7942"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5984" marR="0" indent="-255984" algn="l" defTabSz="2437942"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1968" marR="0" indent="-255984" algn="l" defTabSz="2437942"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7952" marR="0" indent="-255984" algn="l" defTabSz="2437942"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2437942"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342900" indent="-342900" defTabSz="1828800">
              <a:buFont typeface="Arial" panose="020B0604020202020204" pitchFamily="34" charset="0"/>
              <a:buChar char="•"/>
            </a:pPr>
            <a:r>
              <a:rPr lang="en-US" sz="2400" dirty="0">
                <a:latin typeface="+mn-lt"/>
              </a:rPr>
              <a:t>Samsung SDS America partners with IBM to introduce groundbreaking new solutions like SDS Zero Touch Mobility. IBM's launch of watsonx has inspired Samsung  to explore the immense potential of watson.ai and it’s generative AI capabilities</a:t>
            </a:r>
            <a:r>
              <a:rPr lang="en-US" sz="2400" baseline="30000" dirty="0">
                <a:latin typeface="+mn-lt"/>
              </a:rPr>
              <a:t>5</a:t>
            </a:r>
            <a:endParaRPr lang="en-US" sz="2400" baseline="30000" dirty="0">
              <a:solidFill>
                <a:srgbClr val="000000"/>
              </a:solidFill>
              <a:latin typeface="+mn-lt"/>
            </a:endParaRPr>
          </a:p>
          <a:p>
            <a:pPr algn="ctr" defTabSz="1828458"/>
            <a:endParaRPr lang="en-US" sz="2400" b="1" kern="0" dirty="0">
              <a:solidFill>
                <a:srgbClr val="000000"/>
              </a:solidFill>
            </a:endParaRPr>
          </a:p>
          <a:p>
            <a:pPr algn="ctr" defTabSz="1828458"/>
            <a:endParaRPr lang="en-US" sz="2400" b="1" kern="0" dirty="0">
              <a:solidFill>
                <a:srgbClr val="000000"/>
              </a:solidFill>
              <a:latin typeface="+mj-lt"/>
            </a:endParaRPr>
          </a:p>
          <a:p>
            <a:pPr algn="ctr" defTabSz="1828458"/>
            <a:endParaRPr lang="en-US" sz="2400" kern="0" dirty="0"/>
          </a:p>
          <a:p>
            <a:pPr marL="342900" indent="-342900" defTabSz="1828458">
              <a:spcBef>
                <a:spcPts val="2200"/>
              </a:spcBef>
              <a:buFont typeface="Arial"/>
              <a:buChar char="•"/>
            </a:pPr>
            <a:endParaRPr lang="en-US" sz="2000" kern="0" dirty="0"/>
          </a:p>
        </p:txBody>
      </p:sp>
      <p:sp>
        <p:nvSpPr>
          <p:cNvPr id="10" name="Text Placeholder 2">
            <a:extLst>
              <a:ext uri="{FF2B5EF4-FFF2-40B4-BE49-F238E27FC236}">
                <a16:creationId xmlns:a16="http://schemas.microsoft.com/office/drawing/2014/main" id="{CA090CB3-B7E1-8243-E77F-35BAD8BA8B45}"/>
              </a:ext>
            </a:extLst>
          </p:cNvPr>
          <p:cNvSpPr txBox="1">
            <a:spLocks/>
          </p:cNvSpPr>
          <p:nvPr/>
        </p:nvSpPr>
        <p:spPr>
          <a:xfrm>
            <a:off x="18766321" y="8746157"/>
            <a:ext cx="5276773" cy="4204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342900" indent="-342900" defTabSz="1828412">
              <a:spcBef>
                <a:spcPts val="2200"/>
              </a:spcBef>
              <a:buFont typeface="Arial"/>
              <a:buChar char="•"/>
            </a:pPr>
            <a:r>
              <a:rPr lang="en-US" sz="2400" kern="0" dirty="0">
                <a:solidFill>
                  <a:srgbClr val="000000"/>
                </a:solidFill>
                <a:latin typeface="+mn-lt"/>
              </a:rPr>
              <a:t>Launching new watsonx solutions to include the recently announced SAP generative AI assistant, </a:t>
            </a:r>
            <a:br>
              <a:rPr lang="en-US" sz="2400" kern="0" dirty="0">
                <a:solidFill>
                  <a:srgbClr val="000000"/>
                </a:solidFill>
                <a:latin typeface="+mn-lt"/>
              </a:rPr>
            </a:br>
            <a:r>
              <a:rPr lang="en-US" sz="2400" kern="0" dirty="0">
                <a:solidFill>
                  <a:srgbClr val="000000"/>
                </a:solidFill>
                <a:latin typeface="+mn-lt"/>
              </a:rPr>
              <a:t>SAP Joule</a:t>
            </a:r>
          </a:p>
          <a:p>
            <a:pPr marL="342900" indent="-342900" defTabSz="1828412">
              <a:spcBef>
                <a:spcPts val="2200"/>
              </a:spcBef>
              <a:buFont typeface="Arial"/>
              <a:buChar char="•"/>
            </a:pPr>
            <a:r>
              <a:rPr lang="en-US" sz="2400" kern="0" dirty="0">
                <a:latin typeface="+mn-lt"/>
              </a:rPr>
              <a:t>Building on recent work embedding Watson AI into SAP reaching 37,000+ SAP clients</a:t>
            </a:r>
            <a:r>
              <a:rPr lang="en-US" sz="2400" kern="0" baseline="30000" dirty="0">
                <a:latin typeface="+mn-lt"/>
              </a:rPr>
              <a:t>1</a:t>
            </a:r>
            <a:endParaRPr lang="en-US" sz="2400" b="1" kern="0" baseline="30000" dirty="0">
              <a:solidFill>
                <a:srgbClr val="000000"/>
              </a:solidFill>
            </a:endParaRPr>
          </a:p>
          <a:p>
            <a:pPr algn="ctr" defTabSz="1828800"/>
            <a:endParaRPr lang="en-US" sz="2400" b="1" kern="0" dirty="0">
              <a:solidFill>
                <a:srgbClr val="000000"/>
              </a:solidFill>
            </a:endParaRPr>
          </a:p>
          <a:p>
            <a:pPr algn="ctr" defTabSz="1828800"/>
            <a:endParaRPr lang="en-US" sz="2600" b="1" kern="0" dirty="0">
              <a:solidFill>
                <a:srgbClr val="000000"/>
              </a:solidFill>
              <a:latin typeface="+mj-lt"/>
            </a:endParaRPr>
          </a:p>
          <a:p>
            <a:pPr marL="342900" indent="-342900" defTabSz="1828800">
              <a:buFont typeface="Arial" panose="020B0604020202020204" pitchFamily="34" charset="0"/>
              <a:buChar char="•"/>
            </a:pPr>
            <a:endParaRPr lang="en-US" sz="2400" kern="0" dirty="0">
              <a:solidFill>
                <a:srgbClr val="000000"/>
              </a:solidFill>
              <a:latin typeface="IBM Plex Sans Light"/>
              <a:ea typeface="+mn-lt"/>
              <a:cs typeface="IBM Plex Sans Light"/>
            </a:endParaRPr>
          </a:p>
          <a:p>
            <a:pPr marL="342900" indent="-342900" defTabSz="1828800">
              <a:buFont typeface="Arial" panose="020B0604020202020204" pitchFamily="34" charset="0"/>
              <a:buChar char="•"/>
            </a:pPr>
            <a:endParaRPr lang="en-US" sz="2400" kern="0" dirty="0">
              <a:solidFill>
                <a:srgbClr val="000000"/>
              </a:solidFill>
              <a:latin typeface="+mj-lt"/>
              <a:ea typeface="+mn-lt"/>
              <a:cs typeface="IBM Plex Sans Light"/>
            </a:endParaRPr>
          </a:p>
        </p:txBody>
      </p:sp>
      <p:sp>
        <p:nvSpPr>
          <p:cNvPr id="6" name="TextBox 5">
            <a:extLst>
              <a:ext uri="{FF2B5EF4-FFF2-40B4-BE49-F238E27FC236}">
                <a16:creationId xmlns:a16="http://schemas.microsoft.com/office/drawing/2014/main" id="{7590D818-B9B1-5AA8-41C8-2BDD2F9E10FA}"/>
              </a:ext>
            </a:extLst>
          </p:cNvPr>
          <p:cNvSpPr txBox="1"/>
          <p:nvPr/>
        </p:nvSpPr>
        <p:spPr>
          <a:xfrm>
            <a:off x="6117529" y="1739332"/>
            <a:ext cx="5947621" cy="4616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ctr" defTabSz="1828458">
              <a:spcBef>
                <a:spcPts val="2200"/>
              </a:spcBef>
            </a:pPr>
            <a:r>
              <a:rPr lang="en-US" sz="2400" b="1" kern="0" dirty="0">
                <a:solidFill>
                  <a:srgbClr val="000000"/>
                </a:solidFill>
                <a:latin typeface="+mn-lt"/>
                <a:sym typeface="IBM Plex Sans Light"/>
              </a:rPr>
              <a:t>Marketing transformation</a:t>
            </a:r>
            <a:endParaRPr lang="en-US" sz="100" dirty="0">
              <a:solidFill>
                <a:srgbClr val="000000"/>
              </a:solidFill>
              <a:latin typeface="+mn-lt"/>
            </a:endParaRPr>
          </a:p>
        </p:txBody>
      </p:sp>
      <p:sp>
        <p:nvSpPr>
          <p:cNvPr id="8" name="TextBox 7">
            <a:extLst>
              <a:ext uri="{FF2B5EF4-FFF2-40B4-BE49-F238E27FC236}">
                <a16:creationId xmlns:a16="http://schemas.microsoft.com/office/drawing/2014/main" id="{3D25BA4B-01F7-4E59-550C-F3CBD208520D}"/>
              </a:ext>
            </a:extLst>
          </p:cNvPr>
          <p:cNvSpPr txBox="1"/>
          <p:nvPr/>
        </p:nvSpPr>
        <p:spPr>
          <a:xfrm>
            <a:off x="12291336" y="1785547"/>
            <a:ext cx="6014394" cy="4616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ctr" defTabSz="1828800"/>
            <a:r>
              <a:rPr lang="en-US" sz="2400" b="1" dirty="0">
                <a:solidFill>
                  <a:srgbClr val="161616"/>
                </a:solidFill>
                <a:latin typeface="+mn-lt"/>
              </a:rPr>
              <a:t>Hybrid cloud and AI </a:t>
            </a:r>
          </a:p>
        </p:txBody>
      </p:sp>
      <p:sp>
        <p:nvSpPr>
          <p:cNvPr id="11" name="TextBox 10">
            <a:extLst>
              <a:ext uri="{FF2B5EF4-FFF2-40B4-BE49-F238E27FC236}">
                <a16:creationId xmlns:a16="http://schemas.microsoft.com/office/drawing/2014/main" id="{C415DB68-6EB7-8C4A-2CE3-5DACFFA9A390}"/>
              </a:ext>
            </a:extLst>
          </p:cNvPr>
          <p:cNvSpPr txBox="1"/>
          <p:nvPr/>
        </p:nvSpPr>
        <p:spPr>
          <a:xfrm>
            <a:off x="18316311" y="1749710"/>
            <a:ext cx="6070864" cy="4616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ctr" defTabSz="1828800">
              <a:defRPr/>
            </a:pPr>
            <a:r>
              <a:rPr lang="en-US" sz="2400" b="1" kern="0" dirty="0">
                <a:solidFill>
                  <a:srgbClr val="000000"/>
                </a:solidFill>
                <a:sym typeface="IBM Plex Sans Light"/>
              </a:rPr>
              <a:t>Customer transformation</a:t>
            </a:r>
          </a:p>
        </p:txBody>
      </p:sp>
      <p:sp>
        <p:nvSpPr>
          <p:cNvPr id="19" name="TextBox 18">
            <a:extLst>
              <a:ext uri="{FF2B5EF4-FFF2-40B4-BE49-F238E27FC236}">
                <a16:creationId xmlns:a16="http://schemas.microsoft.com/office/drawing/2014/main" id="{2959DD7B-CC26-19C4-C678-733B989A4DC0}"/>
              </a:ext>
            </a:extLst>
          </p:cNvPr>
          <p:cNvSpPr txBox="1"/>
          <p:nvPr/>
        </p:nvSpPr>
        <p:spPr>
          <a:xfrm>
            <a:off x="6094268" y="8218042"/>
            <a:ext cx="6081589" cy="4616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ctr" defTabSz="1828800"/>
            <a:r>
              <a:rPr lang="en-US" sz="2400" b="1" dirty="0">
                <a:solidFill>
                  <a:srgbClr val="161616"/>
                </a:solidFill>
                <a:latin typeface="+mn-lt"/>
              </a:rPr>
              <a:t>Hybrid cloud and AI </a:t>
            </a:r>
          </a:p>
        </p:txBody>
      </p:sp>
      <p:sp>
        <p:nvSpPr>
          <p:cNvPr id="21" name="TextBox 20">
            <a:extLst>
              <a:ext uri="{FF2B5EF4-FFF2-40B4-BE49-F238E27FC236}">
                <a16:creationId xmlns:a16="http://schemas.microsoft.com/office/drawing/2014/main" id="{CC439BF2-2216-E71A-CBDB-8DB74236BD5F}"/>
              </a:ext>
            </a:extLst>
          </p:cNvPr>
          <p:cNvSpPr txBox="1"/>
          <p:nvPr/>
        </p:nvSpPr>
        <p:spPr>
          <a:xfrm>
            <a:off x="12199102" y="8222937"/>
            <a:ext cx="6083702" cy="4616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ctr" defTabSz="1828800"/>
            <a:r>
              <a:rPr lang="en-US" sz="2400" b="1" dirty="0">
                <a:latin typeface="+mn-lt"/>
              </a:rPr>
              <a:t>Consumer experience</a:t>
            </a:r>
          </a:p>
        </p:txBody>
      </p:sp>
      <p:sp>
        <p:nvSpPr>
          <p:cNvPr id="24" name="TextBox 23">
            <a:extLst>
              <a:ext uri="{FF2B5EF4-FFF2-40B4-BE49-F238E27FC236}">
                <a16:creationId xmlns:a16="http://schemas.microsoft.com/office/drawing/2014/main" id="{9CEC991C-AF9E-F42B-D6E6-EBDEED555E04}"/>
              </a:ext>
            </a:extLst>
          </p:cNvPr>
          <p:cNvSpPr txBox="1"/>
          <p:nvPr/>
        </p:nvSpPr>
        <p:spPr>
          <a:xfrm>
            <a:off x="18295622" y="8186601"/>
            <a:ext cx="6034885" cy="4616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ctr" defTabSz="1828458" rtl="0" eaLnBrk="1" fontAlgn="auto" latinLnBrk="0" hangingPunct="1">
              <a:lnSpc>
                <a:spcPct val="100000"/>
              </a:lnSpc>
              <a:spcBef>
                <a:spcPts val="220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IBM Plex Sans Light"/>
                <a:ea typeface="+mn-ea"/>
                <a:cs typeface="+mn-cs"/>
              </a:rPr>
              <a:t>Core operations, industry solutions</a:t>
            </a:r>
          </a:p>
        </p:txBody>
      </p:sp>
    </p:spTree>
    <p:extLst>
      <p:ext uri="{BB962C8B-B14F-4D97-AF65-F5344CB8AC3E}">
        <p14:creationId xmlns:p14="http://schemas.microsoft.com/office/powerpoint/2010/main" val="92640542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descr="Vertical column divider">
            <a:extLst>
              <a:ext uri="{FF2B5EF4-FFF2-40B4-BE49-F238E27FC236}">
                <a16:creationId xmlns:a16="http://schemas.microsoft.com/office/drawing/2014/main" id="{0A1FC618-5F1A-2B5D-EE07-198B43896724}"/>
              </a:ext>
              <a:ext uri="{C183D7F6-B498-43B3-948B-1728B52AA6E4}">
                <adec:decorative xmlns:adec="http://schemas.microsoft.com/office/drawing/2017/decorative" val="0"/>
              </a:ext>
            </a:extLst>
          </p:cNvPr>
          <p:cNvCxnSpPr>
            <a:cxnSpLocks/>
          </p:cNvCxnSpPr>
          <p:nvPr/>
        </p:nvCxnSpPr>
        <p:spPr bwMode="auto">
          <a:xfrm>
            <a:off x="6096000" y="1714500"/>
            <a:ext cx="0" cy="114519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83660264-F372-0C70-A868-BBE1B9120123}"/>
              </a:ext>
              <a:ext uri="{C183D7F6-B498-43B3-948B-1728B52AA6E4}">
                <adec:decorative xmlns:adec="http://schemas.microsoft.com/office/drawing/2017/decorative" val="0"/>
              </a:ext>
            </a:extLst>
          </p:cNvPr>
          <p:cNvCxnSpPr>
            <a:cxnSpLocks/>
          </p:cNvCxnSpPr>
          <p:nvPr/>
        </p:nvCxnSpPr>
        <p:spPr bwMode="auto">
          <a:xfrm>
            <a:off x="12192000" y="1658357"/>
            <a:ext cx="0" cy="115080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descr="Vertical column divider">
            <a:extLst>
              <a:ext uri="{FF2B5EF4-FFF2-40B4-BE49-F238E27FC236}">
                <a16:creationId xmlns:a16="http://schemas.microsoft.com/office/drawing/2014/main" id="{32E1F10B-84A4-D1CF-97C8-33416C0D7F38}"/>
              </a:ext>
              <a:ext uri="{C183D7F6-B498-43B3-948B-1728B52AA6E4}">
                <adec:decorative xmlns:adec="http://schemas.microsoft.com/office/drawing/2017/decorative" val="0"/>
              </a:ext>
            </a:extLst>
          </p:cNvPr>
          <p:cNvCxnSpPr>
            <a:cxnSpLocks/>
          </p:cNvCxnSpPr>
          <p:nvPr/>
        </p:nvCxnSpPr>
        <p:spPr bwMode="auto">
          <a:xfrm>
            <a:off x="18267884" y="1677041"/>
            <a:ext cx="0" cy="1148940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descr="Horizontal row divider">
            <a:extLst>
              <a:ext uri="{FF2B5EF4-FFF2-40B4-BE49-F238E27FC236}">
                <a16:creationId xmlns:a16="http://schemas.microsoft.com/office/drawing/2014/main" id="{491A073C-0243-417B-AF5E-F324A013F074}"/>
              </a:ext>
              <a:ext uri="{C183D7F6-B498-43B3-948B-1728B52AA6E4}">
                <adec:decorative xmlns:adec="http://schemas.microsoft.com/office/drawing/2017/decorative" val="0"/>
              </a:ext>
            </a:extLst>
          </p:cNvPr>
          <p:cNvCxnSpPr>
            <a:cxnSpLocks/>
          </p:cNvCxnSpPr>
          <p:nvPr/>
        </p:nvCxnSpPr>
        <p:spPr bwMode="auto">
          <a:xfrm>
            <a:off x="577850" y="5577640"/>
            <a:ext cx="23146614" cy="4326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Horizontal row divider">
            <a:extLst>
              <a:ext uri="{FF2B5EF4-FFF2-40B4-BE49-F238E27FC236}">
                <a16:creationId xmlns:a16="http://schemas.microsoft.com/office/drawing/2014/main" id="{ABCAD25C-B021-2E68-14A1-5B75FC6FA41B}"/>
              </a:ext>
              <a:ext uri="{C183D7F6-B498-43B3-948B-1728B52AA6E4}">
                <adec:decorative xmlns:adec="http://schemas.microsoft.com/office/drawing/2017/decorative" val="0"/>
              </a:ext>
            </a:extLst>
          </p:cNvPr>
          <p:cNvCxnSpPr>
            <a:cxnSpLocks/>
          </p:cNvCxnSpPr>
          <p:nvPr/>
        </p:nvCxnSpPr>
        <p:spPr bwMode="auto">
          <a:xfrm>
            <a:off x="556591" y="9283148"/>
            <a:ext cx="23167873" cy="461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5E3C6179-06DC-D2A0-666C-5B8FBA7AE2DD}"/>
              </a:ext>
            </a:extLst>
          </p:cNvPr>
          <p:cNvSpPr txBox="1"/>
          <p:nvPr/>
        </p:nvSpPr>
        <p:spPr>
          <a:xfrm>
            <a:off x="514607" y="1554990"/>
            <a:ext cx="5321681" cy="371358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mj-lt"/>
                <a:ea typeface="+mn-ea"/>
                <a:cs typeface="+mn-cs"/>
                <a:sym typeface="IBM Plex Sans Light"/>
              </a:rPr>
              <a:t>Leverage validated integrations of your existing technology investments and extend capabilities through the watsonx platform</a:t>
            </a:r>
          </a:p>
        </p:txBody>
      </p:sp>
      <p:pic>
        <p:nvPicPr>
          <p:cNvPr id="43" name="Picture 42" descr="A blue and black logo&#10;&#10;Description automatically generated">
            <a:extLst>
              <a:ext uri="{FF2B5EF4-FFF2-40B4-BE49-F238E27FC236}">
                <a16:creationId xmlns:a16="http://schemas.microsoft.com/office/drawing/2014/main" id="{1A427217-7BD6-F1F4-5662-1AD20617864F}"/>
              </a:ext>
            </a:extLst>
          </p:cNvPr>
          <p:cNvPicPr>
            <a:picLocks noChangeAspect="1"/>
          </p:cNvPicPr>
          <p:nvPr/>
        </p:nvPicPr>
        <p:blipFill rotWithShape="1">
          <a:blip r:embed="rId3"/>
          <a:srcRect t="16834"/>
          <a:stretch/>
        </p:blipFill>
        <p:spPr>
          <a:xfrm>
            <a:off x="13406071" y="1917307"/>
            <a:ext cx="3563918" cy="1473648"/>
          </a:xfrm>
          <a:prstGeom prst="rect">
            <a:avLst/>
          </a:prstGeom>
        </p:spPr>
      </p:pic>
      <p:pic>
        <p:nvPicPr>
          <p:cNvPr id="47" name="Picture 46" descr="A black and orange text&#10;&#10;Description automatically generated">
            <a:extLst>
              <a:ext uri="{FF2B5EF4-FFF2-40B4-BE49-F238E27FC236}">
                <a16:creationId xmlns:a16="http://schemas.microsoft.com/office/drawing/2014/main" id="{8BE557AA-8431-1F6B-5739-108B27FC6B56}"/>
              </a:ext>
            </a:extLst>
          </p:cNvPr>
          <p:cNvPicPr>
            <a:picLocks noChangeAspect="1"/>
          </p:cNvPicPr>
          <p:nvPr/>
        </p:nvPicPr>
        <p:blipFill rotWithShape="1">
          <a:blip r:embed="rId4"/>
          <a:srcRect t="31045" b="10317"/>
          <a:stretch/>
        </p:blipFill>
        <p:spPr>
          <a:xfrm>
            <a:off x="19206876" y="2170460"/>
            <a:ext cx="4162877" cy="1220495"/>
          </a:xfrm>
          <a:prstGeom prst="rect">
            <a:avLst/>
          </a:prstGeom>
        </p:spPr>
      </p:pic>
      <p:pic>
        <p:nvPicPr>
          <p:cNvPr id="49" name="Picture 48" descr="A black text on a white background&#10;&#10;Description automatically generated">
            <a:extLst>
              <a:ext uri="{FF2B5EF4-FFF2-40B4-BE49-F238E27FC236}">
                <a16:creationId xmlns:a16="http://schemas.microsoft.com/office/drawing/2014/main" id="{AF411E5A-903E-8988-32C1-69D525C2FB22}"/>
              </a:ext>
            </a:extLst>
          </p:cNvPr>
          <p:cNvPicPr>
            <a:picLocks noChangeAspect="1"/>
          </p:cNvPicPr>
          <p:nvPr/>
        </p:nvPicPr>
        <p:blipFill rotWithShape="1">
          <a:blip r:embed="rId5"/>
          <a:srcRect t="17745"/>
          <a:stretch/>
        </p:blipFill>
        <p:spPr>
          <a:xfrm>
            <a:off x="1419739" y="5658523"/>
            <a:ext cx="3390458" cy="1386570"/>
          </a:xfrm>
          <a:prstGeom prst="rect">
            <a:avLst/>
          </a:prstGeom>
        </p:spPr>
      </p:pic>
      <p:pic>
        <p:nvPicPr>
          <p:cNvPr id="51" name="Picture 50" descr="A logo with a black background&#10;&#10;Description automatically generated">
            <a:extLst>
              <a:ext uri="{FF2B5EF4-FFF2-40B4-BE49-F238E27FC236}">
                <a16:creationId xmlns:a16="http://schemas.microsoft.com/office/drawing/2014/main" id="{B4D43304-FD9D-3D92-18F6-4239B53EF381}"/>
              </a:ext>
            </a:extLst>
          </p:cNvPr>
          <p:cNvPicPr>
            <a:picLocks noChangeAspect="1"/>
          </p:cNvPicPr>
          <p:nvPr/>
        </p:nvPicPr>
        <p:blipFill rotWithShape="1">
          <a:blip r:embed="rId6"/>
          <a:srcRect t="20408" b="14674"/>
          <a:stretch/>
        </p:blipFill>
        <p:spPr>
          <a:xfrm>
            <a:off x="7157779" y="5672487"/>
            <a:ext cx="3728301" cy="1210186"/>
          </a:xfrm>
          <a:prstGeom prst="rect">
            <a:avLst/>
          </a:prstGeom>
        </p:spPr>
      </p:pic>
      <p:pic>
        <p:nvPicPr>
          <p:cNvPr id="53" name="Picture 52" descr="A yellow cartoon character with black text&#10;&#10;Description automatically generated">
            <a:extLst>
              <a:ext uri="{FF2B5EF4-FFF2-40B4-BE49-F238E27FC236}">
                <a16:creationId xmlns:a16="http://schemas.microsoft.com/office/drawing/2014/main" id="{4482A2E2-D470-76E1-5903-7B15919BBCF3}"/>
              </a:ext>
            </a:extLst>
          </p:cNvPr>
          <p:cNvPicPr>
            <a:picLocks noChangeAspect="1"/>
          </p:cNvPicPr>
          <p:nvPr/>
        </p:nvPicPr>
        <p:blipFill rotWithShape="1">
          <a:blip r:embed="rId7"/>
          <a:srcRect t="30787" b="-1"/>
          <a:stretch/>
        </p:blipFill>
        <p:spPr>
          <a:xfrm>
            <a:off x="13019367" y="5849552"/>
            <a:ext cx="3950622" cy="1359504"/>
          </a:xfrm>
          <a:prstGeom prst="rect">
            <a:avLst/>
          </a:prstGeom>
        </p:spPr>
      </p:pic>
      <p:pic>
        <p:nvPicPr>
          <p:cNvPr id="55" name="Picture 54" descr="A blue square with white text&#10;&#10;Description automatically generated">
            <a:extLst>
              <a:ext uri="{FF2B5EF4-FFF2-40B4-BE49-F238E27FC236}">
                <a16:creationId xmlns:a16="http://schemas.microsoft.com/office/drawing/2014/main" id="{EB0F9996-EB7E-4929-FF5A-C6AEDF6C4193}"/>
              </a:ext>
            </a:extLst>
          </p:cNvPr>
          <p:cNvPicPr>
            <a:picLocks noChangeAspect="1"/>
          </p:cNvPicPr>
          <p:nvPr/>
        </p:nvPicPr>
        <p:blipFill>
          <a:blip r:embed="rId8"/>
          <a:stretch>
            <a:fillRect/>
          </a:stretch>
        </p:blipFill>
        <p:spPr>
          <a:xfrm>
            <a:off x="20007545" y="5599299"/>
            <a:ext cx="2561538" cy="1280770"/>
          </a:xfrm>
          <a:prstGeom prst="rect">
            <a:avLst/>
          </a:prstGeom>
        </p:spPr>
      </p:pic>
      <p:pic>
        <p:nvPicPr>
          <p:cNvPr id="57" name="Picture 56" descr="A black background with blue text&#10;&#10;Description automatically generated">
            <a:extLst>
              <a:ext uri="{FF2B5EF4-FFF2-40B4-BE49-F238E27FC236}">
                <a16:creationId xmlns:a16="http://schemas.microsoft.com/office/drawing/2014/main" id="{A7425350-B62C-4C69-F495-D1494DFCA6D9}"/>
              </a:ext>
            </a:extLst>
          </p:cNvPr>
          <p:cNvPicPr>
            <a:picLocks noChangeAspect="1"/>
          </p:cNvPicPr>
          <p:nvPr/>
        </p:nvPicPr>
        <p:blipFill rotWithShape="1">
          <a:blip r:embed="rId9"/>
          <a:srcRect t="23693" b="7377"/>
          <a:stretch/>
        </p:blipFill>
        <p:spPr>
          <a:xfrm>
            <a:off x="718506" y="9304020"/>
            <a:ext cx="4399276" cy="1516228"/>
          </a:xfrm>
          <a:prstGeom prst="rect">
            <a:avLst/>
          </a:prstGeom>
        </p:spPr>
      </p:pic>
      <p:pic>
        <p:nvPicPr>
          <p:cNvPr id="59" name="Picture 58" descr="A logo with a blue and black text&#10;&#10;Description automatically generated">
            <a:extLst>
              <a:ext uri="{FF2B5EF4-FFF2-40B4-BE49-F238E27FC236}">
                <a16:creationId xmlns:a16="http://schemas.microsoft.com/office/drawing/2014/main" id="{B702C2D2-3620-F999-654B-3F8C26E74D52}"/>
              </a:ext>
            </a:extLst>
          </p:cNvPr>
          <p:cNvPicPr>
            <a:picLocks noChangeAspect="1"/>
          </p:cNvPicPr>
          <p:nvPr/>
        </p:nvPicPr>
        <p:blipFill rotWithShape="1">
          <a:blip r:embed="rId10"/>
          <a:srcRect t="21533" b="12076"/>
          <a:stretch/>
        </p:blipFill>
        <p:spPr>
          <a:xfrm>
            <a:off x="7316143" y="9447858"/>
            <a:ext cx="3390458" cy="1125492"/>
          </a:xfrm>
          <a:prstGeom prst="rect">
            <a:avLst/>
          </a:prstGeom>
        </p:spPr>
      </p:pic>
      <p:pic>
        <p:nvPicPr>
          <p:cNvPr id="61" name="Picture 60" descr="A logo with a black background&#10;&#10;Description automatically generated">
            <a:extLst>
              <a:ext uri="{FF2B5EF4-FFF2-40B4-BE49-F238E27FC236}">
                <a16:creationId xmlns:a16="http://schemas.microsoft.com/office/drawing/2014/main" id="{E09A5516-20C4-83D2-063A-9645AEA66E2B}"/>
              </a:ext>
            </a:extLst>
          </p:cNvPr>
          <p:cNvPicPr>
            <a:picLocks noChangeAspect="1"/>
          </p:cNvPicPr>
          <p:nvPr/>
        </p:nvPicPr>
        <p:blipFill rotWithShape="1">
          <a:blip r:embed="rId11"/>
          <a:srcRect t="6336" b="4222"/>
          <a:stretch/>
        </p:blipFill>
        <p:spPr>
          <a:xfrm>
            <a:off x="14029456" y="9440781"/>
            <a:ext cx="2402038" cy="1074203"/>
          </a:xfrm>
          <a:prstGeom prst="rect">
            <a:avLst/>
          </a:prstGeom>
        </p:spPr>
      </p:pic>
      <p:pic>
        <p:nvPicPr>
          <p:cNvPr id="63" name="Picture 62" descr="A black and white logo&#10;&#10;Description automatically generated">
            <a:extLst>
              <a:ext uri="{FF2B5EF4-FFF2-40B4-BE49-F238E27FC236}">
                <a16:creationId xmlns:a16="http://schemas.microsoft.com/office/drawing/2014/main" id="{A0FB4EC2-FEEB-2E13-1BA9-71CEF985A386}"/>
              </a:ext>
            </a:extLst>
          </p:cNvPr>
          <p:cNvPicPr>
            <a:picLocks noChangeAspect="1"/>
          </p:cNvPicPr>
          <p:nvPr/>
        </p:nvPicPr>
        <p:blipFill rotWithShape="1">
          <a:blip r:embed="rId12"/>
          <a:srcRect t="13319"/>
          <a:stretch/>
        </p:blipFill>
        <p:spPr>
          <a:xfrm>
            <a:off x="19488027" y="9398608"/>
            <a:ext cx="3390458" cy="1469436"/>
          </a:xfrm>
          <a:prstGeom prst="rect">
            <a:avLst/>
          </a:prstGeom>
        </p:spPr>
      </p:pic>
      <p:sp>
        <p:nvSpPr>
          <p:cNvPr id="1025" name="TextBox 1024">
            <a:extLst>
              <a:ext uri="{FF2B5EF4-FFF2-40B4-BE49-F238E27FC236}">
                <a16:creationId xmlns:a16="http://schemas.microsoft.com/office/drawing/2014/main" id="{2039F2D9-C227-9D4A-24AB-DC6F7CDAF255}"/>
              </a:ext>
            </a:extLst>
          </p:cNvPr>
          <p:cNvSpPr txBox="1"/>
          <p:nvPr/>
        </p:nvSpPr>
        <p:spPr>
          <a:xfrm>
            <a:off x="6652596" y="3411780"/>
            <a:ext cx="5006521" cy="163121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182901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Enables companies to quickly and responsibly scale AI workloads using a comprehensive stack of generative AI</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 </a:t>
            </a:r>
          </a:p>
        </p:txBody>
      </p:sp>
      <p:sp>
        <p:nvSpPr>
          <p:cNvPr id="1027" name="TextBox 1026">
            <a:extLst>
              <a:ext uri="{FF2B5EF4-FFF2-40B4-BE49-F238E27FC236}">
                <a16:creationId xmlns:a16="http://schemas.microsoft.com/office/drawing/2014/main" id="{4A99F3F0-A338-E7E4-BE61-FD181E930553}"/>
              </a:ext>
            </a:extLst>
          </p:cNvPr>
          <p:cNvSpPr txBox="1"/>
          <p:nvPr/>
        </p:nvSpPr>
        <p:spPr>
          <a:xfrm>
            <a:off x="12811304" y="3395898"/>
            <a:ext cx="4943809" cy="193899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182901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With IBM watsonx.data data store, you can optimize Cirata as a data warehouse with a shared metadata layer across all clouds and </a:t>
            </a:r>
            <a:br>
              <a:rPr kumimoji="0" lang="en-US" sz="24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on-premises.</a:t>
            </a:r>
          </a:p>
        </p:txBody>
      </p:sp>
      <p:sp>
        <p:nvSpPr>
          <p:cNvPr id="1031" name="TextBox 1030">
            <a:extLst>
              <a:ext uri="{FF2B5EF4-FFF2-40B4-BE49-F238E27FC236}">
                <a16:creationId xmlns:a16="http://schemas.microsoft.com/office/drawing/2014/main" id="{7B689585-A33E-051C-902C-91055B2743A5}"/>
              </a:ext>
            </a:extLst>
          </p:cNvPr>
          <p:cNvSpPr txBox="1"/>
          <p:nvPr/>
        </p:nvSpPr>
        <p:spPr>
          <a:xfrm>
            <a:off x="514607" y="6901673"/>
            <a:ext cx="5048512" cy="193899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182901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Vector Search offers an integrated solution with IBM watsonx for contextual data, data pipelines, </a:t>
            </a:r>
            <a:br>
              <a:rPr kumimoji="0" lang="en-US" sz="24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and memory storage in a user-friendly cloud platform.</a:t>
            </a:r>
          </a:p>
        </p:txBody>
      </p:sp>
      <p:sp>
        <p:nvSpPr>
          <p:cNvPr id="1032" name="TextBox 1031">
            <a:extLst>
              <a:ext uri="{FF2B5EF4-FFF2-40B4-BE49-F238E27FC236}">
                <a16:creationId xmlns:a16="http://schemas.microsoft.com/office/drawing/2014/main" id="{4F68AC07-13ED-260D-7958-8C64E9CB5942}"/>
              </a:ext>
            </a:extLst>
          </p:cNvPr>
          <p:cNvSpPr txBox="1"/>
          <p:nvPr/>
        </p:nvSpPr>
        <p:spPr>
          <a:xfrm>
            <a:off x="6652596" y="6858000"/>
            <a:ext cx="5083650" cy="230832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182901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By using IBM Watson Discovery, powered by Elasticsearch, clients can use semantic search and generative AI to provide real-time conversational answers based on proprietary data.</a:t>
            </a:r>
          </a:p>
        </p:txBody>
      </p:sp>
      <p:sp>
        <p:nvSpPr>
          <p:cNvPr id="1033" name="TextBox 1032">
            <a:extLst>
              <a:ext uri="{FF2B5EF4-FFF2-40B4-BE49-F238E27FC236}">
                <a16:creationId xmlns:a16="http://schemas.microsoft.com/office/drawing/2014/main" id="{A6906752-13A5-153B-A603-0A656D490445}"/>
              </a:ext>
            </a:extLst>
          </p:cNvPr>
          <p:cNvSpPr txBox="1"/>
          <p:nvPr/>
        </p:nvSpPr>
        <p:spPr>
          <a:xfrm>
            <a:off x="12811305" y="6889706"/>
            <a:ext cx="4899983" cy="230832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182901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Watsonx and Hugging Face help enterprises build, deploy, and customize foundation models across multiple domains and support a range of NLP tasks.</a:t>
            </a:r>
          </a:p>
          <a:p>
            <a:pPr marL="0" marR="0" lvl="0" indent="0" algn="l" defTabSz="182901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a:t>
            </a:r>
          </a:p>
        </p:txBody>
      </p:sp>
      <p:sp>
        <p:nvSpPr>
          <p:cNvPr id="1035" name="TextBox 1034">
            <a:extLst>
              <a:ext uri="{FF2B5EF4-FFF2-40B4-BE49-F238E27FC236}">
                <a16:creationId xmlns:a16="http://schemas.microsoft.com/office/drawing/2014/main" id="{182C531F-1632-0B1E-524A-5FF161D1E508}"/>
              </a:ext>
            </a:extLst>
          </p:cNvPr>
          <p:cNvSpPr txBox="1"/>
          <p:nvPr/>
        </p:nvSpPr>
        <p:spPr>
          <a:xfrm>
            <a:off x="514607" y="10728887"/>
            <a:ext cx="5009893" cy="230832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182901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MongoDB Vector Search and IBM watsonx.ai AI studio unlock the most powerful combination of traditional and generative AI </a:t>
            </a:r>
            <a:br>
              <a:rPr kumimoji="0" lang="en-US" sz="24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for developers.</a:t>
            </a:r>
          </a:p>
          <a:p>
            <a:pPr marL="0" marR="0" lvl="0" indent="0" algn="l" defTabSz="182901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1036" name="TextBox 1035">
            <a:extLst>
              <a:ext uri="{FF2B5EF4-FFF2-40B4-BE49-F238E27FC236}">
                <a16:creationId xmlns:a16="http://schemas.microsoft.com/office/drawing/2014/main" id="{237B368B-A16C-CCB7-69ED-CE40BD93DCD2}"/>
              </a:ext>
            </a:extLst>
          </p:cNvPr>
          <p:cNvSpPr txBox="1"/>
          <p:nvPr/>
        </p:nvSpPr>
        <p:spPr>
          <a:xfrm>
            <a:off x="6605113" y="10733442"/>
            <a:ext cx="4995270" cy="230832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182901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Meta provides state-of-the-art Llama models on watsonx, as well as collaborating on key open-source AI technologies such as PyTorch, Presto, and Velox.</a:t>
            </a:r>
          </a:p>
          <a:p>
            <a:pPr marL="0" marR="0" lvl="0" indent="0" algn="l" defTabSz="182901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1037" name="TextBox 1036">
            <a:extLst>
              <a:ext uri="{FF2B5EF4-FFF2-40B4-BE49-F238E27FC236}">
                <a16:creationId xmlns:a16="http://schemas.microsoft.com/office/drawing/2014/main" id="{2D76D987-5D15-4F7D-291D-29EBE450C912}"/>
              </a:ext>
            </a:extLst>
          </p:cNvPr>
          <p:cNvSpPr txBox="1"/>
          <p:nvPr/>
        </p:nvSpPr>
        <p:spPr>
          <a:xfrm>
            <a:off x="12740630" y="10733442"/>
            <a:ext cx="5192792" cy="230832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182901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Offers features such as semantic search, fast data ingestion, low-latency response times for serving foundation models, traditional ML </a:t>
            </a:r>
            <a:r>
              <a:rPr lang="en-US" sz="2400" dirty="0">
                <a:solidFill>
                  <a:srgbClr val="000000"/>
                </a:solidFill>
                <a:latin typeface="IBM Plex Sans Light"/>
              </a:rPr>
              <a:t>&amp;</a:t>
            </a: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 handling highly concurrent queries.</a:t>
            </a:r>
          </a:p>
          <a:p>
            <a:pPr marL="0" marR="0" lvl="0" indent="0" algn="l" defTabSz="182901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1039" name="TextBox 1038">
            <a:extLst>
              <a:ext uri="{FF2B5EF4-FFF2-40B4-BE49-F238E27FC236}">
                <a16:creationId xmlns:a16="http://schemas.microsoft.com/office/drawing/2014/main" id="{B4D8D3F2-4F8E-A293-7F96-53A7AE2693C8}"/>
              </a:ext>
            </a:extLst>
          </p:cNvPr>
          <p:cNvSpPr txBox="1"/>
          <p:nvPr/>
        </p:nvSpPr>
        <p:spPr>
          <a:xfrm>
            <a:off x="18824480" y="3417311"/>
            <a:ext cx="4962691" cy="193899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182901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Seamlessly integrates with watsonx.data, enabling clients to access and share a single copy of data without duplication or the need for ETL.</a:t>
            </a:r>
          </a:p>
        </p:txBody>
      </p:sp>
      <p:sp>
        <p:nvSpPr>
          <p:cNvPr id="1045" name="TextBox 1044">
            <a:extLst>
              <a:ext uri="{FF2B5EF4-FFF2-40B4-BE49-F238E27FC236}">
                <a16:creationId xmlns:a16="http://schemas.microsoft.com/office/drawing/2014/main" id="{EC7E3133-9875-7A60-6C45-CB745AF1B4B2}"/>
              </a:ext>
            </a:extLst>
          </p:cNvPr>
          <p:cNvSpPr txBox="1"/>
          <p:nvPr/>
        </p:nvSpPr>
        <p:spPr>
          <a:xfrm>
            <a:off x="18824480" y="6856530"/>
            <a:ext cx="4927671" cy="193899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182901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Optimize the watsonx.data stack and achieve breakthrough performance through our joint technological contributions to the Presto open-source community.</a:t>
            </a:r>
          </a:p>
        </p:txBody>
      </p:sp>
      <p:sp>
        <p:nvSpPr>
          <p:cNvPr id="1049" name="TextBox 1048">
            <a:extLst>
              <a:ext uri="{FF2B5EF4-FFF2-40B4-BE49-F238E27FC236}">
                <a16:creationId xmlns:a16="http://schemas.microsoft.com/office/drawing/2014/main" id="{0516C7B3-5033-FB36-D52A-392128B23CB6}"/>
              </a:ext>
            </a:extLst>
          </p:cNvPr>
          <p:cNvSpPr txBox="1"/>
          <p:nvPr/>
        </p:nvSpPr>
        <p:spPr>
          <a:xfrm>
            <a:off x="18816514" y="10733442"/>
            <a:ext cx="4945063" cy="193899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182901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Enables clients to use IBM watsonx AI capabilities, regardless of where their operations are located while maintaining full control and compliance over their data.</a:t>
            </a:r>
          </a:p>
        </p:txBody>
      </p:sp>
      <p:sp>
        <p:nvSpPr>
          <p:cNvPr id="2" name="Title 2">
            <a:extLst>
              <a:ext uri="{FF2B5EF4-FFF2-40B4-BE49-F238E27FC236}">
                <a16:creationId xmlns:a16="http://schemas.microsoft.com/office/drawing/2014/main" id="{F87E3D6A-96A0-9E17-1245-099C5E3ED3FC}"/>
              </a:ext>
            </a:extLst>
          </p:cNvPr>
          <p:cNvSpPr txBox="1">
            <a:spLocks/>
          </p:cNvSpPr>
          <p:nvPr/>
        </p:nvSpPr>
        <p:spPr>
          <a:xfrm>
            <a:off x="567435" y="625124"/>
            <a:ext cx="4948429" cy="472032"/>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marL="0" marR="0" lvl="0" indent="0" algn="l" defTabSz="1523940" rtl="0" eaLnBrk="1" fontAlgn="base" latinLnBrk="0" hangingPunct="1">
              <a:lnSpc>
                <a:spcPct val="100000"/>
              </a:lnSpc>
              <a:spcBef>
                <a:spcPts val="1800"/>
              </a:spcBef>
              <a:spcAft>
                <a:spcPct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mj-lt"/>
              </a:rPr>
              <a:t>The value of the ecosystem</a:t>
            </a:r>
          </a:p>
        </p:txBody>
      </p:sp>
      <p:pic>
        <p:nvPicPr>
          <p:cNvPr id="3" name="Picture 2">
            <a:extLst>
              <a:ext uri="{FF2B5EF4-FFF2-40B4-BE49-F238E27FC236}">
                <a16:creationId xmlns:a16="http://schemas.microsoft.com/office/drawing/2014/main" id="{6441FC8E-C918-F135-ED00-9BC85BBFD22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15685" y="2170460"/>
            <a:ext cx="1436514" cy="85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64948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7E6A11-8CF2-A1B3-6157-6D63BD454987}"/>
              </a:ext>
            </a:extLst>
          </p:cNvPr>
          <p:cNvSpPr/>
          <p:nvPr/>
        </p:nvSpPr>
        <p:spPr bwMode="auto">
          <a:xfrm>
            <a:off x="6350" y="-3601"/>
            <a:ext cx="24379237" cy="13714214"/>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dirty="0">
              <a:solidFill>
                <a:srgbClr val="FFFFFF"/>
              </a:solidFill>
              <a:latin typeface="IBM Plex Sans Light"/>
            </a:endParaRPr>
          </a:p>
        </p:txBody>
      </p:sp>
      <p:sp>
        <p:nvSpPr>
          <p:cNvPr id="3" name="Text Placeholder 2">
            <a:extLst>
              <a:ext uri="{FF2B5EF4-FFF2-40B4-BE49-F238E27FC236}">
                <a16:creationId xmlns:a16="http://schemas.microsoft.com/office/drawing/2014/main" id="{0D7E3780-51EA-2F5C-48B6-5E154575260F}"/>
              </a:ext>
            </a:extLst>
          </p:cNvPr>
          <p:cNvSpPr>
            <a:spLocks noGrp="1"/>
          </p:cNvSpPr>
          <p:nvPr>
            <p:ph type="body" sz="quarter" idx="4294967295"/>
          </p:nvPr>
        </p:nvSpPr>
        <p:spPr>
          <a:xfrm>
            <a:off x="6350" y="4397375"/>
            <a:ext cx="24380825" cy="4921250"/>
          </a:xfrm>
        </p:spPr>
        <p:txBody>
          <a:bodyPr anchor="ctr"/>
          <a:lstStyle/>
          <a:p>
            <a:pPr algn="ctr"/>
            <a:r>
              <a:rPr lang="en-US" sz="8000" dirty="0"/>
              <a:t>Expertise to put AI to work with </a:t>
            </a:r>
            <a:r>
              <a:rPr lang="en-US" sz="8000" b="1" dirty="0">
                <a:latin typeface="IBM Plex Sans SmBld" panose="020B0703050203000203" pitchFamily="34" charset="0"/>
              </a:rPr>
              <a:t>IBM Consulting</a:t>
            </a:r>
            <a:r>
              <a:rPr lang="en-US" sz="7466" dirty="0"/>
              <a:t>.</a:t>
            </a:r>
          </a:p>
          <a:p>
            <a:pPr algn="ctr"/>
            <a:endParaRPr lang="en-US" sz="6398" dirty="0"/>
          </a:p>
        </p:txBody>
      </p:sp>
      <p:sp>
        <p:nvSpPr>
          <p:cNvPr id="2" name="Title 2">
            <a:extLst>
              <a:ext uri="{FF2B5EF4-FFF2-40B4-BE49-F238E27FC236}">
                <a16:creationId xmlns:a16="http://schemas.microsoft.com/office/drawing/2014/main" id="{8F694EB5-54DD-6F07-2FE1-D268714B9957}"/>
              </a:ext>
            </a:extLst>
          </p:cNvPr>
          <p:cNvSpPr txBox="1">
            <a:spLocks/>
          </p:cNvSpPr>
          <p:nvPr/>
        </p:nvSpPr>
        <p:spPr>
          <a:xfrm>
            <a:off x="577850" y="577850"/>
            <a:ext cx="7242269" cy="677108"/>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j-lt"/>
              </a:rPr>
              <a:t>What IBM offers</a:t>
            </a:r>
          </a:p>
        </p:txBody>
      </p:sp>
    </p:spTree>
    <p:extLst>
      <p:ext uri="{BB962C8B-B14F-4D97-AF65-F5344CB8AC3E}">
        <p14:creationId xmlns:p14="http://schemas.microsoft.com/office/powerpoint/2010/main" val="34255555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B28C5B-749F-089D-C021-AF500D7D44D6}"/>
              </a:ext>
            </a:extLst>
          </p:cNvPr>
          <p:cNvSpPr/>
          <p:nvPr/>
        </p:nvSpPr>
        <p:spPr bwMode="auto">
          <a:xfrm>
            <a:off x="12193588" y="0"/>
            <a:ext cx="12193587" cy="13716000"/>
          </a:xfrm>
          <a:prstGeom prst="rect">
            <a:avLst/>
          </a:prstGeom>
          <a:solidFill>
            <a:srgbClr val="E5F7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8" name="Title 7">
            <a:extLst>
              <a:ext uri="{FF2B5EF4-FFF2-40B4-BE49-F238E27FC236}">
                <a16:creationId xmlns:a16="http://schemas.microsoft.com/office/drawing/2014/main" id="{99E41393-DFBF-07F0-84EE-AD56D4399311}"/>
              </a:ext>
            </a:extLst>
          </p:cNvPr>
          <p:cNvSpPr>
            <a:spLocks noGrp="1"/>
          </p:cNvSpPr>
          <p:nvPr>
            <p:ph type="title"/>
          </p:nvPr>
        </p:nvSpPr>
        <p:spPr>
          <a:xfrm>
            <a:off x="576071" y="3737112"/>
            <a:ext cx="9442571" cy="8079033"/>
          </a:xfrm>
        </p:spPr>
        <p:txBody>
          <a:bodyPr lIns="0" tIns="0" rIns="0" bIns="0" anchor="t"/>
          <a:lstStyle/>
          <a:p>
            <a:r>
              <a:rPr lang="en-US" sz="3200" dirty="0">
                <a:latin typeface="+mn-lt"/>
              </a:rPr>
              <a:t>For the past decade, </a:t>
            </a:r>
            <a:r>
              <a:rPr lang="en-US" sz="3200" dirty="0">
                <a:solidFill>
                  <a:schemeClr val="accent1"/>
                </a:solidFill>
                <a:latin typeface="+mn-lt"/>
              </a:rPr>
              <a:t>IBM Consulting </a:t>
            </a:r>
            <a:r>
              <a:rPr lang="en-US" sz="3200" dirty="0">
                <a:latin typeface="+mn-lt"/>
              </a:rPr>
              <a:t>has offered AI and automation solutions to optimize business process and IT operations across industries.</a:t>
            </a:r>
            <a:br>
              <a:rPr lang="en-US" sz="3200" dirty="0">
                <a:latin typeface="+mn-lt"/>
              </a:rPr>
            </a:br>
            <a:br>
              <a:rPr lang="en-US" sz="3200" dirty="0">
                <a:solidFill>
                  <a:schemeClr val="accent1"/>
                </a:solidFill>
                <a:latin typeface="+mn-lt"/>
              </a:rPr>
            </a:br>
            <a:r>
              <a:rPr lang="en-US" sz="3200" dirty="0">
                <a:solidFill>
                  <a:schemeClr val="accent1"/>
                </a:solidFill>
                <a:latin typeface="+mn-lt"/>
              </a:rPr>
              <a:t>Now, IBM is actively working with watsonx and our ecosystem partners </a:t>
            </a:r>
            <a:r>
              <a:rPr lang="en-US" sz="3200" dirty="0">
                <a:latin typeface="+mn-lt"/>
              </a:rPr>
              <a:t>to</a:t>
            </a:r>
            <a:r>
              <a:rPr lang="en-US" sz="3200" dirty="0">
                <a:solidFill>
                  <a:schemeClr val="accent1"/>
                </a:solidFill>
                <a:latin typeface="+mn-lt"/>
              </a:rPr>
              <a:t> </a:t>
            </a:r>
            <a:r>
              <a:rPr lang="en-US" sz="3200" dirty="0">
                <a:latin typeface="+mn-lt"/>
              </a:rPr>
              <a:t>apply generative AI to accelerate how we solve those business problems — reducing costs and turnaround time, improving productivity, and delivering new experiences for clients and their customers.</a:t>
            </a:r>
            <a:endParaRPr lang="en-US" sz="3200" dirty="0">
              <a:solidFill>
                <a:schemeClr val="accent1"/>
              </a:solidFill>
              <a:latin typeface="+mn-lt"/>
            </a:endParaRPr>
          </a:p>
        </p:txBody>
      </p:sp>
      <p:cxnSp>
        <p:nvCxnSpPr>
          <p:cNvPr id="27" name="Straight Connector 26">
            <a:extLst>
              <a:ext uri="{FF2B5EF4-FFF2-40B4-BE49-F238E27FC236}">
                <a16:creationId xmlns:a16="http://schemas.microsoft.com/office/drawing/2014/main" id="{F5A3697A-A669-5AA6-EB11-079DEB9A513F}"/>
              </a:ext>
            </a:extLst>
          </p:cNvPr>
          <p:cNvCxnSpPr>
            <a:cxnSpLocks/>
          </p:cNvCxnSpPr>
          <p:nvPr/>
        </p:nvCxnSpPr>
        <p:spPr bwMode="auto">
          <a:xfrm flipH="1">
            <a:off x="13649425" y="5143500"/>
            <a:ext cx="9756172"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0BE228A-97A7-7C8B-A667-A4B397FD05D1}"/>
              </a:ext>
            </a:extLst>
          </p:cNvPr>
          <p:cNvCxnSpPr>
            <a:cxnSpLocks/>
          </p:cNvCxnSpPr>
          <p:nvPr/>
        </p:nvCxnSpPr>
        <p:spPr bwMode="auto">
          <a:xfrm flipH="1">
            <a:off x="13649425" y="1714500"/>
            <a:ext cx="9756172"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2D06E941-90D3-FDF7-41BF-30331AA7C7B7}"/>
              </a:ext>
            </a:extLst>
          </p:cNvPr>
          <p:cNvCxnSpPr>
            <a:cxnSpLocks/>
          </p:cNvCxnSpPr>
          <p:nvPr/>
        </p:nvCxnSpPr>
        <p:spPr bwMode="auto">
          <a:xfrm flipH="1">
            <a:off x="13649425" y="8572500"/>
            <a:ext cx="984814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4" name="Content Placeholder 1">
            <a:extLst>
              <a:ext uri="{FF2B5EF4-FFF2-40B4-BE49-F238E27FC236}">
                <a16:creationId xmlns:a16="http://schemas.microsoft.com/office/drawing/2014/main" id="{BD51E81B-BB7A-A227-F343-4237C53F6CAD}"/>
              </a:ext>
            </a:extLst>
          </p:cNvPr>
          <p:cNvSpPr txBox="1">
            <a:spLocks/>
          </p:cNvSpPr>
          <p:nvPr/>
        </p:nvSpPr>
        <p:spPr>
          <a:xfrm>
            <a:off x="13757440" y="2050858"/>
            <a:ext cx="4572000" cy="2797179"/>
          </a:xfrm>
          <a:prstGeom prst="rect">
            <a:avLst/>
          </a:prstGeom>
        </p:spPr>
        <p:txBody>
          <a:bodyPr lIns="0"/>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1523940">
              <a:lnSpc>
                <a:spcPct val="106000"/>
              </a:lnSpc>
              <a:spcBef>
                <a:spcPts val="2000"/>
              </a:spcBef>
            </a:pPr>
            <a:r>
              <a:rPr lang="en-US" sz="6400" kern="0" spc="-8" dirty="0">
                <a:solidFill>
                  <a:schemeClr val="accent1"/>
                </a:solidFill>
                <a:latin typeface="+mn-lt"/>
              </a:rPr>
              <a:t>21K+</a:t>
            </a:r>
          </a:p>
          <a:p>
            <a:pPr defTabSz="1523940">
              <a:lnSpc>
                <a:spcPct val="106000"/>
              </a:lnSpc>
              <a:spcBef>
                <a:spcPts val="2000"/>
              </a:spcBef>
            </a:pPr>
            <a:r>
              <a:rPr lang="en-US" sz="2300" kern="0" spc="-8" dirty="0">
                <a:solidFill>
                  <a:schemeClr val="accent1"/>
                </a:solidFill>
                <a:latin typeface="+mn-lt"/>
              </a:rPr>
              <a:t>and growing</a:t>
            </a:r>
            <a:r>
              <a:rPr lang="en-US" sz="2300" kern="0" spc="-8" dirty="0">
                <a:latin typeface="+mn-lt"/>
              </a:rPr>
              <a:t>, skilled data </a:t>
            </a:r>
            <a:br>
              <a:rPr lang="en-US" sz="2300" kern="0" spc="-8" dirty="0">
                <a:latin typeface="+mn-lt"/>
              </a:rPr>
            </a:br>
            <a:r>
              <a:rPr lang="en-US" sz="2300" kern="0" spc="-8" dirty="0">
                <a:latin typeface="+mn-lt"/>
              </a:rPr>
              <a:t>and AI practitioners</a:t>
            </a:r>
            <a:endParaRPr lang="en-US" sz="2300" kern="0" dirty="0">
              <a:solidFill>
                <a:srgbClr val="001141">
                  <a:alpha val="80000"/>
                </a:srgbClr>
              </a:solidFill>
              <a:latin typeface="+mn-lt"/>
            </a:endParaRPr>
          </a:p>
        </p:txBody>
      </p:sp>
      <p:sp>
        <p:nvSpPr>
          <p:cNvPr id="35" name="Content Placeholder 1">
            <a:extLst>
              <a:ext uri="{FF2B5EF4-FFF2-40B4-BE49-F238E27FC236}">
                <a16:creationId xmlns:a16="http://schemas.microsoft.com/office/drawing/2014/main" id="{4316D8D2-3605-11D8-D7A8-0459CE2747C7}"/>
              </a:ext>
            </a:extLst>
          </p:cNvPr>
          <p:cNvSpPr txBox="1">
            <a:spLocks/>
          </p:cNvSpPr>
          <p:nvPr/>
        </p:nvSpPr>
        <p:spPr>
          <a:xfrm>
            <a:off x="18888739" y="1997105"/>
            <a:ext cx="4472671" cy="2797179"/>
          </a:xfrm>
          <a:prstGeom prst="rect">
            <a:avLst/>
          </a:prstGeom>
        </p:spPr>
        <p:txBody>
          <a:bodyPr lIns="0"/>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1523940">
              <a:lnSpc>
                <a:spcPct val="106000"/>
              </a:lnSpc>
              <a:spcBef>
                <a:spcPts val="2000"/>
              </a:spcBef>
            </a:pPr>
            <a:r>
              <a:rPr lang="en-US" sz="6400" kern="0" spc="-8" dirty="0">
                <a:solidFill>
                  <a:schemeClr val="accent1"/>
                </a:solidFill>
                <a:latin typeface="+mn-lt"/>
              </a:rPr>
              <a:t>~2K</a:t>
            </a:r>
          </a:p>
          <a:p>
            <a:pPr defTabSz="1523940">
              <a:lnSpc>
                <a:spcPct val="106000"/>
              </a:lnSpc>
              <a:spcBef>
                <a:spcPts val="2000"/>
              </a:spcBef>
            </a:pPr>
            <a:r>
              <a:rPr lang="en-US" sz="2300" kern="0" spc="-8" dirty="0">
                <a:latin typeface="+mn-lt"/>
              </a:rPr>
              <a:t>AI use cases developed </a:t>
            </a:r>
            <a:br>
              <a:rPr lang="en-US" sz="2300" kern="0" spc="-8" dirty="0">
                <a:latin typeface="+mn-lt"/>
              </a:rPr>
            </a:br>
            <a:r>
              <a:rPr lang="en-US" sz="2300" kern="0" spc="-8" dirty="0">
                <a:latin typeface="+mn-lt"/>
              </a:rPr>
              <a:t>for clients in 2022, 40K+ AI </a:t>
            </a:r>
            <a:br>
              <a:rPr lang="en-US" sz="2300" kern="0" spc="-8" dirty="0">
                <a:latin typeface="+mn-lt"/>
              </a:rPr>
            </a:br>
            <a:r>
              <a:rPr lang="en-US" sz="2300" kern="0" spc="-8" dirty="0">
                <a:latin typeface="+mn-lt"/>
              </a:rPr>
              <a:t>and analytics engagements</a:t>
            </a:r>
            <a:endParaRPr lang="en-US" sz="2300" kern="0" dirty="0">
              <a:solidFill>
                <a:srgbClr val="001141">
                  <a:alpha val="80000"/>
                </a:srgbClr>
              </a:solidFill>
              <a:latin typeface="+mn-lt"/>
            </a:endParaRPr>
          </a:p>
        </p:txBody>
      </p:sp>
      <p:sp>
        <p:nvSpPr>
          <p:cNvPr id="36" name="Content Placeholder 1">
            <a:extLst>
              <a:ext uri="{FF2B5EF4-FFF2-40B4-BE49-F238E27FC236}">
                <a16:creationId xmlns:a16="http://schemas.microsoft.com/office/drawing/2014/main" id="{CEABDAA8-C37A-DC47-BF70-FAC0BCDFF309}"/>
              </a:ext>
            </a:extLst>
          </p:cNvPr>
          <p:cNvSpPr txBox="1">
            <a:spLocks/>
          </p:cNvSpPr>
          <p:nvPr/>
        </p:nvSpPr>
        <p:spPr>
          <a:xfrm>
            <a:off x="13700072" y="5358858"/>
            <a:ext cx="4572000" cy="2815706"/>
          </a:xfrm>
          <a:prstGeom prst="rect">
            <a:avLst/>
          </a:prstGeom>
        </p:spPr>
        <p:txBody>
          <a:bodyPr lIns="0"/>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1523940">
              <a:lnSpc>
                <a:spcPct val="106000"/>
              </a:lnSpc>
              <a:spcBef>
                <a:spcPts val="2000"/>
              </a:spcBef>
            </a:pPr>
            <a:r>
              <a:rPr lang="en-US" sz="6400" kern="0" spc="-8" dirty="0">
                <a:solidFill>
                  <a:schemeClr val="accent1"/>
                </a:solidFill>
                <a:latin typeface="+mn-lt"/>
              </a:rPr>
              <a:t>70%</a:t>
            </a:r>
          </a:p>
          <a:p>
            <a:pPr defTabSz="1523940">
              <a:lnSpc>
                <a:spcPct val="106000"/>
              </a:lnSpc>
              <a:spcBef>
                <a:spcPts val="2000"/>
              </a:spcBef>
            </a:pPr>
            <a:r>
              <a:rPr lang="en-US" sz="2300" kern="0" spc="-8" dirty="0">
                <a:latin typeface="+mn-lt"/>
              </a:rPr>
              <a:t>successful deployment</a:t>
            </a:r>
            <a:br>
              <a:rPr lang="en-US" sz="2300" kern="0" spc="-8" dirty="0">
                <a:latin typeface="+mn-lt"/>
              </a:rPr>
            </a:br>
            <a:r>
              <a:rPr lang="en-US" sz="2300" kern="0" spc="-8" dirty="0">
                <a:latin typeface="+mn-lt"/>
              </a:rPr>
              <a:t>rate for projects</a:t>
            </a:r>
            <a:br>
              <a:rPr lang="en-US" sz="2400" kern="0" spc="-8" dirty="0">
                <a:latin typeface="+mn-lt"/>
              </a:rPr>
            </a:br>
            <a:br>
              <a:rPr lang="en-US" sz="2300" kern="0" spc="-8" dirty="0">
                <a:latin typeface="+mn-lt"/>
              </a:rPr>
            </a:br>
            <a:r>
              <a:rPr lang="en-US" sz="2300" kern="0" spc="-8" dirty="0">
                <a:latin typeface="+mn-lt"/>
              </a:rPr>
              <a:t>(vs. industry average of 54%)</a:t>
            </a:r>
            <a:endParaRPr lang="en-US" sz="2300" kern="0" dirty="0">
              <a:solidFill>
                <a:srgbClr val="001141">
                  <a:alpha val="80000"/>
                </a:srgbClr>
              </a:solidFill>
              <a:latin typeface="+mn-lt"/>
            </a:endParaRPr>
          </a:p>
        </p:txBody>
      </p:sp>
      <p:sp>
        <p:nvSpPr>
          <p:cNvPr id="37" name="Content Placeholder 1">
            <a:extLst>
              <a:ext uri="{FF2B5EF4-FFF2-40B4-BE49-F238E27FC236}">
                <a16:creationId xmlns:a16="http://schemas.microsoft.com/office/drawing/2014/main" id="{3D78AC18-2291-6BEF-2D0F-093294D29E9E}"/>
              </a:ext>
            </a:extLst>
          </p:cNvPr>
          <p:cNvSpPr txBox="1">
            <a:spLocks/>
          </p:cNvSpPr>
          <p:nvPr/>
        </p:nvSpPr>
        <p:spPr>
          <a:xfrm>
            <a:off x="18897600" y="5358858"/>
            <a:ext cx="4638071" cy="2869932"/>
          </a:xfrm>
          <a:prstGeom prst="rect">
            <a:avLst/>
          </a:prstGeom>
        </p:spPr>
        <p:txBody>
          <a:bodyPr lIns="0"/>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1523940">
              <a:lnSpc>
                <a:spcPct val="106000"/>
              </a:lnSpc>
              <a:spcBef>
                <a:spcPts val="2000"/>
              </a:spcBef>
            </a:pPr>
            <a:r>
              <a:rPr lang="en-US" sz="6400" kern="0" spc="-8" dirty="0">
                <a:solidFill>
                  <a:schemeClr val="accent1"/>
                </a:solidFill>
                <a:latin typeface="+mn-lt"/>
              </a:rPr>
              <a:t>1,250</a:t>
            </a:r>
          </a:p>
          <a:p>
            <a:pPr defTabSz="1523940">
              <a:lnSpc>
                <a:spcPct val="106000"/>
              </a:lnSpc>
              <a:spcBef>
                <a:spcPts val="2000"/>
              </a:spcBef>
            </a:pPr>
            <a:r>
              <a:rPr lang="en-US" sz="2300" kern="0" spc="-8" dirty="0">
                <a:latin typeface="+mn-lt"/>
              </a:rPr>
              <a:t>active and ongoing AI </a:t>
            </a:r>
            <a:br>
              <a:rPr lang="en-US" sz="2300" kern="0" spc="-8" dirty="0">
                <a:latin typeface="+mn-lt"/>
              </a:rPr>
            </a:br>
            <a:r>
              <a:rPr lang="en-US" sz="2300" kern="0" spc="-8" dirty="0">
                <a:latin typeface="+mn-lt"/>
              </a:rPr>
              <a:t>client engagements </a:t>
            </a:r>
            <a:br>
              <a:rPr lang="en-US" sz="2300" kern="0" spc="-8" dirty="0">
                <a:latin typeface="+mn-lt"/>
              </a:rPr>
            </a:br>
            <a:r>
              <a:rPr lang="en-US" sz="2300" kern="0" spc="-8" dirty="0">
                <a:latin typeface="+mn-lt"/>
              </a:rPr>
              <a:t>worldwide in 2022</a:t>
            </a:r>
            <a:endParaRPr lang="en-US" sz="2300" kern="0" dirty="0">
              <a:latin typeface="+mn-lt"/>
            </a:endParaRPr>
          </a:p>
        </p:txBody>
      </p:sp>
      <p:sp>
        <p:nvSpPr>
          <p:cNvPr id="38" name="Content Placeholder 1">
            <a:extLst>
              <a:ext uri="{FF2B5EF4-FFF2-40B4-BE49-F238E27FC236}">
                <a16:creationId xmlns:a16="http://schemas.microsoft.com/office/drawing/2014/main" id="{0AF0343E-9E1C-B794-AE0C-F43FE2659EE1}"/>
              </a:ext>
            </a:extLst>
          </p:cNvPr>
          <p:cNvSpPr txBox="1">
            <a:spLocks/>
          </p:cNvSpPr>
          <p:nvPr/>
        </p:nvSpPr>
        <p:spPr>
          <a:xfrm>
            <a:off x="13705914" y="8891775"/>
            <a:ext cx="4572000" cy="2304446"/>
          </a:xfrm>
          <a:prstGeom prst="rect">
            <a:avLst/>
          </a:prstGeom>
        </p:spPr>
        <p:txBody>
          <a:bodyPr lIns="0"/>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1523940">
              <a:lnSpc>
                <a:spcPct val="106000"/>
              </a:lnSpc>
              <a:spcBef>
                <a:spcPts val="2000"/>
              </a:spcBef>
            </a:pPr>
            <a:r>
              <a:rPr lang="en-US" sz="6400" kern="0" spc="-8" dirty="0">
                <a:solidFill>
                  <a:schemeClr val="accent1"/>
                </a:solidFill>
                <a:latin typeface="+mn-lt"/>
              </a:rPr>
              <a:t>1K+</a:t>
            </a:r>
          </a:p>
          <a:p>
            <a:pPr defTabSz="1523940">
              <a:lnSpc>
                <a:spcPct val="106000"/>
              </a:lnSpc>
              <a:spcBef>
                <a:spcPts val="2000"/>
              </a:spcBef>
            </a:pPr>
            <a:r>
              <a:rPr lang="en-US" sz="2300" kern="0" spc="-8" dirty="0">
                <a:solidFill>
                  <a:schemeClr val="accent1"/>
                </a:solidFill>
                <a:latin typeface="+mn-lt"/>
              </a:rPr>
              <a:t>and growing, </a:t>
            </a:r>
            <a:r>
              <a:rPr lang="en-US" sz="2300" kern="0" spc="-8" dirty="0">
                <a:latin typeface="+mn-lt"/>
              </a:rPr>
              <a:t>Consultants </a:t>
            </a:r>
            <a:br>
              <a:rPr lang="en-US" sz="2300" kern="0" spc="-8" dirty="0">
                <a:latin typeface="+mn-lt"/>
              </a:rPr>
            </a:br>
            <a:r>
              <a:rPr lang="en-US" sz="2300" kern="0" spc="-8" dirty="0">
                <a:latin typeface="+mn-lt"/>
              </a:rPr>
              <a:t>skilled in generative AI with certification plans across IBM and partner technologies</a:t>
            </a:r>
            <a:br>
              <a:rPr lang="en-US" sz="2300" kern="0" spc="-8" dirty="0">
                <a:latin typeface="+mn-lt"/>
              </a:rPr>
            </a:br>
            <a:endParaRPr lang="en-US" sz="2300" kern="0" dirty="0">
              <a:solidFill>
                <a:srgbClr val="001141">
                  <a:alpha val="80000"/>
                </a:srgbClr>
              </a:solidFill>
              <a:latin typeface="+mn-lt"/>
            </a:endParaRPr>
          </a:p>
        </p:txBody>
      </p:sp>
      <p:sp>
        <p:nvSpPr>
          <p:cNvPr id="39" name="Content Placeholder 1">
            <a:extLst>
              <a:ext uri="{FF2B5EF4-FFF2-40B4-BE49-F238E27FC236}">
                <a16:creationId xmlns:a16="http://schemas.microsoft.com/office/drawing/2014/main" id="{741AE9F8-0D90-7988-2234-B0D0E7FDAD34}"/>
              </a:ext>
            </a:extLst>
          </p:cNvPr>
          <p:cNvSpPr txBox="1">
            <a:spLocks/>
          </p:cNvSpPr>
          <p:nvPr/>
        </p:nvSpPr>
        <p:spPr>
          <a:xfrm>
            <a:off x="18897600" y="8819351"/>
            <a:ext cx="4283528" cy="2764148"/>
          </a:xfrm>
          <a:prstGeom prst="rect">
            <a:avLst/>
          </a:prstGeom>
        </p:spPr>
        <p:txBody>
          <a:bodyPr lIns="0"/>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1523940">
              <a:lnSpc>
                <a:spcPct val="106000"/>
              </a:lnSpc>
              <a:spcBef>
                <a:spcPts val="2000"/>
              </a:spcBef>
            </a:pPr>
            <a:r>
              <a:rPr lang="en-US" sz="6400" kern="0" spc="-8" dirty="0">
                <a:solidFill>
                  <a:schemeClr val="accent1"/>
                </a:solidFill>
                <a:latin typeface="+mn-lt"/>
              </a:rPr>
              <a:t>15K+</a:t>
            </a:r>
          </a:p>
          <a:p>
            <a:pPr defTabSz="1523940">
              <a:lnSpc>
                <a:spcPct val="106000"/>
              </a:lnSpc>
              <a:spcBef>
                <a:spcPts val="2000"/>
              </a:spcBef>
            </a:pPr>
            <a:r>
              <a:rPr lang="en-US" sz="2300" kern="0" spc="-8" dirty="0">
                <a:latin typeface="+mn-lt"/>
              </a:rPr>
              <a:t>enterprise strategy and designer consultants to support an experience-led approach </a:t>
            </a:r>
            <a:br>
              <a:rPr lang="en-US" sz="2300" kern="0" spc="-8" dirty="0">
                <a:latin typeface="+mn-lt"/>
              </a:rPr>
            </a:br>
            <a:r>
              <a:rPr lang="en-US" sz="2300" kern="0" spc="-8" dirty="0">
                <a:latin typeface="+mn-lt"/>
              </a:rPr>
              <a:t>to maximize adoption</a:t>
            </a:r>
            <a:endParaRPr lang="en-US" sz="2300" kern="0" dirty="0">
              <a:latin typeface="+mn-lt"/>
            </a:endParaRPr>
          </a:p>
        </p:txBody>
      </p:sp>
      <p:grpSp>
        <p:nvGrpSpPr>
          <p:cNvPr id="19" name="Group 18">
            <a:extLst>
              <a:ext uri="{FF2B5EF4-FFF2-40B4-BE49-F238E27FC236}">
                <a16:creationId xmlns:a16="http://schemas.microsoft.com/office/drawing/2014/main" id="{E0BD5804-3B84-2543-F91B-F0754B28EF92}"/>
              </a:ext>
            </a:extLst>
          </p:cNvPr>
          <p:cNvGrpSpPr/>
          <p:nvPr/>
        </p:nvGrpSpPr>
        <p:grpSpPr>
          <a:xfrm>
            <a:off x="555903" y="9677194"/>
            <a:ext cx="9482906" cy="2425235"/>
            <a:chOff x="-2127643" y="5822854"/>
            <a:chExt cx="6511391" cy="1029266"/>
          </a:xfrm>
        </p:grpSpPr>
        <p:pic>
          <p:nvPicPr>
            <p:cNvPr id="10" name="Graphic 9">
              <a:extLst>
                <a:ext uri="{FF2B5EF4-FFF2-40B4-BE49-F238E27FC236}">
                  <a16:creationId xmlns:a16="http://schemas.microsoft.com/office/drawing/2014/main" id="{10CBFC65-E12F-D9C4-A82E-6922BA85EFE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53413" y="5985473"/>
              <a:ext cx="783642" cy="304800"/>
            </a:xfrm>
            <a:prstGeom prst="rect">
              <a:avLst/>
            </a:prstGeom>
          </p:spPr>
        </p:pic>
        <p:pic>
          <p:nvPicPr>
            <p:cNvPr id="11" name="Graphic 10">
              <a:extLst>
                <a:ext uri="{FF2B5EF4-FFF2-40B4-BE49-F238E27FC236}">
                  <a16:creationId xmlns:a16="http://schemas.microsoft.com/office/drawing/2014/main" id="{2CEC07F5-1226-B7BE-81CB-95C8D8D03BF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77786" y="6433640"/>
              <a:ext cx="1637694" cy="362116"/>
            </a:xfrm>
            <a:prstGeom prst="rect">
              <a:avLst/>
            </a:prstGeom>
          </p:spPr>
        </p:pic>
        <p:pic>
          <p:nvPicPr>
            <p:cNvPr id="12" name="Image" descr="Image">
              <a:extLst>
                <a:ext uri="{FF2B5EF4-FFF2-40B4-BE49-F238E27FC236}">
                  <a16:creationId xmlns:a16="http://schemas.microsoft.com/office/drawing/2014/main" id="{B768D2A1-89EB-BBD6-9D2D-04FD8B5BFA97}"/>
                </a:ext>
              </a:extLst>
            </p:cNvPr>
            <p:cNvPicPr>
              <a:picLocks noChangeAspect="1"/>
            </p:cNvPicPr>
            <p:nvPr/>
          </p:nvPicPr>
          <p:blipFill>
            <a:blip r:embed="rId7"/>
            <a:stretch>
              <a:fillRect/>
            </a:stretch>
          </p:blipFill>
          <p:spPr>
            <a:xfrm>
              <a:off x="353007" y="6448868"/>
              <a:ext cx="1251093" cy="265563"/>
            </a:xfrm>
            <a:prstGeom prst="rect">
              <a:avLst/>
            </a:prstGeom>
            <a:ln w="12700">
              <a:miter lim="400000"/>
            </a:ln>
          </p:spPr>
        </p:pic>
        <p:pic>
          <p:nvPicPr>
            <p:cNvPr id="13" name="Image" descr="Image">
              <a:extLst>
                <a:ext uri="{FF2B5EF4-FFF2-40B4-BE49-F238E27FC236}">
                  <a16:creationId xmlns:a16="http://schemas.microsoft.com/office/drawing/2014/main" id="{496A5DCD-D6BE-E806-7E92-0FDBD647674C}"/>
                </a:ext>
              </a:extLst>
            </p:cNvPr>
            <p:cNvPicPr>
              <a:picLocks noChangeAspect="1"/>
            </p:cNvPicPr>
            <p:nvPr/>
          </p:nvPicPr>
          <p:blipFill>
            <a:blip r:embed="rId8"/>
            <a:stretch>
              <a:fillRect/>
            </a:stretch>
          </p:blipFill>
          <p:spPr>
            <a:xfrm>
              <a:off x="1409987" y="6063223"/>
              <a:ext cx="610965" cy="314535"/>
            </a:xfrm>
            <a:prstGeom prst="rect">
              <a:avLst/>
            </a:prstGeom>
            <a:ln w="12700">
              <a:miter lim="400000"/>
            </a:ln>
          </p:spPr>
        </p:pic>
        <p:pic>
          <p:nvPicPr>
            <p:cNvPr id="14" name="Image" descr="Image">
              <a:extLst>
                <a:ext uri="{FF2B5EF4-FFF2-40B4-BE49-F238E27FC236}">
                  <a16:creationId xmlns:a16="http://schemas.microsoft.com/office/drawing/2014/main" id="{1700F2A6-979C-A951-B16A-85506AC02FD0}"/>
                </a:ext>
              </a:extLst>
            </p:cNvPr>
            <p:cNvPicPr>
              <a:picLocks noChangeAspect="1"/>
            </p:cNvPicPr>
            <p:nvPr/>
          </p:nvPicPr>
          <p:blipFill>
            <a:blip r:embed="rId9"/>
            <a:stretch>
              <a:fillRect/>
            </a:stretch>
          </p:blipFill>
          <p:spPr>
            <a:xfrm>
              <a:off x="-378485" y="6027767"/>
              <a:ext cx="1457175" cy="224926"/>
            </a:xfrm>
            <a:prstGeom prst="rect">
              <a:avLst/>
            </a:prstGeom>
            <a:ln w="12700">
              <a:miter lim="400000"/>
            </a:ln>
          </p:spPr>
        </p:pic>
        <p:pic>
          <p:nvPicPr>
            <p:cNvPr id="15" name="Image" descr="Image">
              <a:extLst>
                <a:ext uri="{FF2B5EF4-FFF2-40B4-BE49-F238E27FC236}">
                  <a16:creationId xmlns:a16="http://schemas.microsoft.com/office/drawing/2014/main" id="{76843590-EE17-CAD0-05CE-675CC48A9D33}"/>
                </a:ext>
              </a:extLst>
            </p:cNvPr>
            <p:cNvPicPr>
              <a:picLocks noChangeAspect="1"/>
            </p:cNvPicPr>
            <p:nvPr/>
          </p:nvPicPr>
          <p:blipFill>
            <a:blip r:embed="rId10"/>
            <a:stretch>
              <a:fillRect/>
            </a:stretch>
          </p:blipFill>
          <p:spPr>
            <a:xfrm>
              <a:off x="3563905" y="5919046"/>
              <a:ext cx="819843" cy="371558"/>
            </a:xfrm>
            <a:prstGeom prst="rect">
              <a:avLst/>
            </a:prstGeom>
            <a:ln w="12700">
              <a:miter lim="400000"/>
            </a:ln>
          </p:spPr>
        </p:pic>
        <p:pic>
          <p:nvPicPr>
            <p:cNvPr id="16" name="Picture 128" descr="Oracle logo and symbol, meaning, history, PNG">
              <a:extLst>
                <a:ext uri="{FF2B5EF4-FFF2-40B4-BE49-F238E27FC236}">
                  <a16:creationId xmlns:a16="http://schemas.microsoft.com/office/drawing/2014/main" id="{29D819E8-10B5-8330-E2DF-8EAAA22FB18E}"/>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360847" y="6339505"/>
              <a:ext cx="1002986" cy="5126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5" descr="Picture 25">
              <a:extLst>
                <a:ext uri="{FF2B5EF4-FFF2-40B4-BE49-F238E27FC236}">
                  <a16:creationId xmlns:a16="http://schemas.microsoft.com/office/drawing/2014/main" id="{1548CED3-97DB-9FD3-CC0F-FC077CA0ECD7}"/>
                </a:ext>
              </a:extLst>
            </p:cNvPr>
            <p:cNvPicPr>
              <a:picLocks noChangeAspect="1"/>
            </p:cNvPicPr>
            <p:nvPr/>
          </p:nvPicPr>
          <p:blipFill>
            <a:blip r:embed="rId12"/>
            <a:stretch>
              <a:fillRect/>
            </a:stretch>
          </p:blipFill>
          <p:spPr>
            <a:xfrm>
              <a:off x="-2127643" y="5822854"/>
              <a:ext cx="1742317" cy="666664"/>
            </a:xfrm>
            <a:prstGeom prst="rect">
              <a:avLst/>
            </a:prstGeom>
            <a:ln w="12700">
              <a:miter lim="400000"/>
            </a:ln>
          </p:spPr>
        </p:pic>
      </p:grpSp>
      <p:sp>
        <p:nvSpPr>
          <p:cNvPr id="20" name="Title 2">
            <a:extLst>
              <a:ext uri="{FF2B5EF4-FFF2-40B4-BE49-F238E27FC236}">
                <a16:creationId xmlns:a16="http://schemas.microsoft.com/office/drawing/2014/main" id="{F4D48D78-6E48-CE5A-9AF9-17E069022942}"/>
              </a:ext>
            </a:extLst>
          </p:cNvPr>
          <p:cNvSpPr txBox="1">
            <a:spLocks/>
          </p:cNvSpPr>
          <p:nvPr/>
        </p:nvSpPr>
        <p:spPr>
          <a:xfrm>
            <a:off x="576072" y="1482100"/>
            <a:ext cx="10907606" cy="15767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2437912">
              <a:lnSpc>
                <a:spcPct val="100000"/>
              </a:lnSpc>
              <a:defRPr/>
            </a:pPr>
            <a:r>
              <a:rPr lang="en-US" sz="4800" kern="0" dirty="0">
                <a:solidFill>
                  <a:srgbClr val="000000"/>
                </a:solidFill>
              </a:rPr>
              <a:t>IBM Consulting is the expert partner </a:t>
            </a:r>
            <a:br>
              <a:rPr lang="en-US" sz="4800" kern="0" dirty="0"/>
            </a:br>
            <a:r>
              <a:rPr lang="en-US" sz="4800" kern="0" dirty="0">
                <a:solidFill>
                  <a:srgbClr val="000000"/>
                </a:solidFill>
              </a:rPr>
              <a:t>for your AI transformation journey</a:t>
            </a:r>
          </a:p>
          <a:p>
            <a:pPr defTabSz="2437912">
              <a:lnSpc>
                <a:spcPct val="100000"/>
              </a:lnSpc>
              <a:defRPr/>
            </a:pPr>
            <a:endParaRPr lang="en-US" sz="4800" i="1" kern="0" dirty="0">
              <a:solidFill>
                <a:srgbClr val="000000"/>
              </a:solidFill>
              <a:latin typeface="+mn-lt"/>
            </a:endParaRPr>
          </a:p>
        </p:txBody>
      </p:sp>
      <p:sp>
        <p:nvSpPr>
          <p:cNvPr id="7" name="TextBox 6">
            <a:extLst>
              <a:ext uri="{FF2B5EF4-FFF2-40B4-BE49-F238E27FC236}">
                <a16:creationId xmlns:a16="http://schemas.microsoft.com/office/drawing/2014/main" id="{EE5F6684-2622-C57B-E463-683DA7696D9B}"/>
              </a:ext>
            </a:extLst>
          </p:cNvPr>
          <p:cNvSpPr txBox="1"/>
          <p:nvPr/>
        </p:nvSpPr>
        <p:spPr>
          <a:xfrm>
            <a:off x="629744" y="12831212"/>
            <a:ext cx="3524177" cy="572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r>
              <a:rPr lang="en-US" sz="2000" dirty="0">
                <a:cs typeface="Arial" panose="020B0604020202020204" pitchFamily="34" charset="0"/>
              </a:rPr>
              <a:t>Source: IBM internal data</a:t>
            </a:r>
          </a:p>
        </p:txBody>
      </p:sp>
      <p:sp>
        <p:nvSpPr>
          <p:cNvPr id="2" name="Title 2">
            <a:extLst>
              <a:ext uri="{FF2B5EF4-FFF2-40B4-BE49-F238E27FC236}">
                <a16:creationId xmlns:a16="http://schemas.microsoft.com/office/drawing/2014/main" id="{29A291CA-3B92-FE6E-3522-2DB5B7983C63}"/>
              </a:ext>
            </a:extLst>
          </p:cNvPr>
          <p:cNvSpPr txBox="1">
            <a:spLocks/>
          </p:cNvSpPr>
          <p:nvPr/>
        </p:nvSpPr>
        <p:spPr>
          <a:xfrm>
            <a:off x="576073" y="577850"/>
            <a:ext cx="5519928" cy="484458"/>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j-lt"/>
              </a:rPr>
              <a:t>What IBM offers</a:t>
            </a:r>
          </a:p>
        </p:txBody>
      </p:sp>
    </p:spTree>
    <p:extLst>
      <p:ext uri="{BB962C8B-B14F-4D97-AF65-F5344CB8AC3E}">
        <p14:creationId xmlns:p14="http://schemas.microsoft.com/office/powerpoint/2010/main" val="365257710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Title 1"/>
          <p:cNvSpPr txBox="1"/>
          <p:nvPr/>
        </p:nvSpPr>
        <p:spPr>
          <a:xfrm>
            <a:off x="552119" y="1187694"/>
            <a:ext cx="22642312" cy="632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defTabSz="2438400">
              <a:defRPr sz="4400">
                <a:solidFill>
                  <a:srgbClr val="000000"/>
                </a:solidFill>
              </a:defRPr>
            </a:lvl1pPr>
          </a:lstStyle>
          <a:p>
            <a:pPr defTabSz="2437364" hangingPunct="0">
              <a:defRPr/>
            </a:pPr>
            <a:r>
              <a:rPr lang="en-US" sz="3600" dirty="0">
                <a:solidFill>
                  <a:srgbClr val="0C0C0C"/>
                </a:solidFill>
                <a:latin typeface="+mj-lt"/>
              </a:rPr>
              <a:t>Delivering value and business transformation – powered by hybrid cloud, AI and an open ecosystem of partners</a:t>
            </a:r>
            <a:endParaRPr lang="en-US" sz="3600" dirty="0">
              <a:latin typeface="+mj-lt"/>
            </a:endParaRPr>
          </a:p>
          <a:p>
            <a:pPr defTabSz="2437364" hangingPunct="0">
              <a:defRPr/>
            </a:pPr>
            <a:endParaRPr lang="en-US" b="1" kern="0" dirty="0">
              <a:solidFill>
                <a:srgbClr val="0C0C0C"/>
              </a:solidFill>
              <a:latin typeface="IBM Plex Sans Light"/>
              <a:cs typeface="Arial"/>
              <a:sym typeface="IBM Plex Sans Light"/>
            </a:endParaRPr>
          </a:p>
        </p:txBody>
      </p:sp>
      <p:sp>
        <p:nvSpPr>
          <p:cNvPr id="750" name="Finance &amp; Supply Chain"/>
          <p:cNvSpPr/>
          <p:nvPr/>
        </p:nvSpPr>
        <p:spPr>
          <a:xfrm>
            <a:off x="1210809" y="4130389"/>
            <a:ext cx="2835932" cy="8305242"/>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16" tIns="91416" rIns="91416" bIns="91416" anchor="t"/>
          <a:lstStyle>
            <a:lvl1pPr>
              <a:defRPr sz="2800">
                <a:solidFill>
                  <a:srgbClr val="000000"/>
                </a:solidFill>
              </a:defRPr>
            </a:lvl1pPr>
          </a:lstStyle>
          <a:p>
            <a:pPr algn="ctr" defTabSz="1828600" hangingPunct="0">
              <a:defRPr/>
            </a:pPr>
            <a:r>
              <a:rPr lang="en-US" kern="0" dirty="0">
                <a:latin typeface="IBM Plex Sans Light"/>
                <a:cs typeface="Arial"/>
                <a:sym typeface="IBM Plex Sans Light"/>
              </a:rPr>
              <a:t>Finance, </a:t>
            </a:r>
            <a:br>
              <a:rPr lang="en-US" kern="0" dirty="0">
                <a:latin typeface="IBM Plex Sans Light"/>
                <a:cs typeface="Arial"/>
                <a:sym typeface="IBM Plex Sans Light"/>
              </a:rPr>
            </a:br>
            <a:r>
              <a:rPr lang="en-US" kern="0" dirty="0">
                <a:latin typeface="IBM Plex Sans Light"/>
                <a:cs typeface="Arial"/>
                <a:sym typeface="IBM Plex Sans Light"/>
              </a:rPr>
              <a:t>Supply Chain, Procurement</a:t>
            </a:r>
          </a:p>
        </p:txBody>
      </p:sp>
      <p:sp>
        <p:nvSpPr>
          <p:cNvPr id="751" name="Talent Transformation"/>
          <p:cNvSpPr/>
          <p:nvPr/>
        </p:nvSpPr>
        <p:spPr>
          <a:xfrm>
            <a:off x="4424901" y="4127333"/>
            <a:ext cx="2835932" cy="8305242"/>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16" tIns="91416" rIns="91416" bIns="91416" anchor="t"/>
          <a:lstStyle>
            <a:lvl1pPr>
              <a:defRPr sz="2800">
                <a:solidFill>
                  <a:srgbClr val="000000"/>
                </a:solidFill>
              </a:defRPr>
            </a:lvl1pPr>
          </a:lstStyle>
          <a:p>
            <a:pPr algn="ctr" defTabSz="1828600" hangingPunct="0">
              <a:defRPr/>
            </a:pPr>
            <a:r>
              <a:rPr lang="en-US" kern="0" dirty="0">
                <a:latin typeface="IBM Plex Sans Light"/>
                <a:cs typeface="Arial"/>
                <a:sym typeface="IBM Plex Sans Light"/>
              </a:rPr>
              <a:t>Human</a:t>
            </a:r>
            <a:br>
              <a:rPr lang="en-US" kern="0" dirty="0">
                <a:latin typeface="IBM Plex Sans Light"/>
                <a:cs typeface="Arial"/>
                <a:sym typeface="IBM Plex Sans Light"/>
              </a:rPr>
            </a:br>
            <a:r>
              <a:rPr lang="en-US" kern="0" dirty="0">
                <a:latin typeface="IBM Plex Sans Light"/>
                <a:cs typeface="Arial"/>
                <a:sym typeface="IBM Plex Sans Light"/>
              </a:rPr>
              <a:t>Resources</a:t>
            </a:r>
          </a:p>
        </p:txBody>
      </p:sp>
      <p:sp>
        <p:nvSpPr>
          <p:cNvPr id="752" name="Customer Experience Transformation"/>
          <p:cNvSpPr/>
          <p:nvPr/>
        </p:nvSpPr>
        <p:spPr>
          <a:xfrm>
            <a:off x="7611695" y="4127333"/>
            <a:ext cx="2835932" cy="8305242"/>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16" tIns="91416" rIns="91416" bIns="91416" anchor="t"/>
          <a:lstStyle/>
          <a:p>
            <a:pPr algn="ctr" defTabSz="1828600" hangingPunct="0">
              <a:defRPr sz="2800">
                <a:solidFill>
                  <a:srgbClr val="000000"/>
                </a:solidFill>
              </a:defRPr>
            </a:pPr>
            <a:r>
              <a:rPr lang="en-US" sz="2800" kern="0" dirty="0">
                <a:solidFill>
                  <a:srgbClr val="000000"/>
                </a:solidFill>
                <a:latin typeface="IBM Plex Sans Light"/>
                <a:cs typeface="Arial"/>
                <a:sym typeface="IBM Plex Sans Light"/>
              </a:rPr>
              <a:t>Marketing</a:t>
            </a:r>
          </a:p>
        </p:txBody>
      </p:sp>
      <p:sp>
        <p:nvSpPr>
          <p:cNvPr id="753" name="Data &amp; Technology Transformation"/>
          <p:cNvSpPr/>
          <p:nvPr/>
        </p:nvSpPr>
        <p:spPr>
          <a:xfrm>
            <a:off x="10836983" y="4127333"/>
            <a:ext cx="2835932" cy="8305242"/>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16" tIns="91416" rIns="91416" bIns="91416" anchor="t"/>
          <a:lstStyle/>
          <a:p>
            <a:pPr algn="ctr" defTabSz="1828600" hangingPunct="0">
              <a:defRPr sz="2800">
                <a:solidFill>
                  <a:srgbClr val="000000"/>
                </a:solidFill>
              </a:defRPr>
            </a:pPr>
            <a:r>
              <a:rPr lang="en-US" sz="2800" kern="0" dirty="0">
                <a:solidFill>
                  <a:srgbClr val="000000"/>
                </a:solidFill>
                <a:latin typeface="IBM Plex Sans Light"/>
                <a:cs typeface="Arial"/>
                <a:sym typeface="IBM Plex Sans Light"/>
              </a:rPr>
              <a:t>Customer Service </a:t>
            </a:r>
          </a:p>
        </p:txBody>
      </p:sp>
      <p:sp>
        <p:nvSpPr>
          <p:cNvPr id="754" name="Hybrid Cloud Transformation"/>
          <p:cNvSpPr/>
          <p:nvPr/>
        </p:nvSpPr>
        <p:spPr>
          <a:xfrm>
            <a:off x="14055327" y="4128179"/>
            <a:ext cx="2835932" cy="8305242"/>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16" tIns="91416" rIns="91416" bIns="91416" anchor="t"/>
          <a:lstStyle>
            <a:lvl1pPr>
              <a:defRPr sz="2800">
                <a:solidFill>
                  <a:srgbClr val="000000"/>
                </a:solidFill>
              </a:defRPr>
            </a:lvl1pPr>
          </a:lstStyle>
          <a:p>
            <a:pPr algn="ctr" defTabSz="1828600" hangingPunct="0">
              <a:defRPr/>
            </a:pPr>
            <a:r>
              <a:rPr lang="en-US" kern="0" dirty="0">
                <a:latin typeface="IBM Plex Sans Light"/>
                <a:cs typeface="Arial"/>
                <a:sym typeface="IBM Plex Sans Light"/>
              </a:rPr>
              <a:t>IT </a:t>
            </a:r>
          </a:p>
          <a:p>
            <a:pPr algn="ctr" defTabSz="1828600" hangingPunct="0">
              <a:defRPr/>
            </a:pPr>
            <a:r>
              <a:rPr lang="en-US" kern="0" dirty="0">
                <a:latin typeface="IBM Plex Sans Light"/>
                <a:cs typeface="Arial"/>
                <a:sym typeface="IBM Plex Sans Light"/>
              </a:rPr>
              <a:t>Automation</a:t>
            </a:r>
          </a:p>
        </p:txBody>
      </p:sp>
      <p:sp>
        <p:nvSpPr>
          <p:cNvPr id="755" name="Hybrid Cloud Management"/>
          <p:cNvSpPr/>
          <p:nvPr/>
        </p:nvSpPr>
        <p:spPr>
          <a:xfrm>
            <a:off x="17229203" y="4153579"/>
            <a:ext cx="2835932" cy="8305242"/>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16" tIns="91416" rIns="91416" bIns="91416" anchor="t"/>
          <a:lstStyle>
            <a:lvl1pPr>
              <a:defRPr sz="2800">
                <a:solidFill>
                  <a:srgbClr val="000000"/>
                </a:solidFill>
              </a:defRPr>
            </a:lvl1pPr>
          </a:lstStyle>
          <a:p>
            <a:pPr algn="ctr" defTabSz="1828600" hangingPunct="0">
              <a:defRPr/>
            </a:pPr>
            <a:r>
              <a:rPr lang="en-US" kern="0" dirty="0">
                <a:latin typeface="IBM Plex Sans Light"/>
                <a:cs typeface="Arial"/>
                <a:sym typeface="IBM Plex Sans Light"/>
              </a:rPr>
              <a:t>Application Modernization</a:t>
            </a:r>
          </a:p>
        </p:txBody>
      </p:sp>
      <p:sp>
        <p:nvSpPr>
          <p:cNvPr id="756" name="Cybersecurity"/>
          <p:cNvSpPr/>
          <p:nvPr/>
        </p:nvSpPr>
        <p:spPr>
          <a:xfrm>
            <a:off x="20376567" y="4153579"/>
            <a:ext cx="2835932" cy="8305242"/>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16" tIns="91416" rIns="91416" bIns="91416" anchor="t"/>
          <a:lstStyle>
            <a:lvl1pPr>
              <a:defRPr sz="2800">
                <a:solidFill>
                  <a:srgbClr val="000000"/>
                </a:solidFill>
              </a:defRPr>
            </a:lvl1pPr>
          </a:lstStyle>
          <a:p>
            <a:pPr algn="ctr" defTabSz="1828600" hangingPunct="0">
              <a:defRPr/>
            </a:pPr>
            <a:r>
              <a:rPr lang="en-US" kern="0" dirty="0">
                <a:latin typeface="IBM Plex Sans Light"/>
                <a:cs typeface="Arial"/>
                <a:sym typeface="IBM Plex Sans Light"/>
              </a:rPr>
              <a:t>Security and Sustainability</a:t>
            </a:r>
            <a:endParaRPr kern="0" dirty="0">
              <a:latin typeface="IBM Plex Sans Light"/>
              <a:cs typeface="Arial"/>
              <a:sym typeface="IBM Plex Sans Light"/>
            </a:endParaRPr>
          </a:p>
        </p:txBody>
      </p:sp>
      <p:sp>
        <p:nvSpPr>
          <p:cNvPr id="763" name="Guided by IBM’s trusted AI principles:…"/>
          <p:cNvSpPr/>
          <p:nvPr/>
        </p:nvSpPr>
        <p:spPr>
          <a:xfrm>
            <a:off x="12464270" y="2251842"/>
            <a:ext cx="10707786" cy="1569660"/>
          </a:xfrm>
          <a:prstGeom prst="rect">
            <a:avLst/>
          </a:prstGeom>
          <a:solidFill>
            <a:schemeClr val="accent1">
              <a:lumMod val="20000"/>
              <a:lumOff val="8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16" tIns="91416" rIns="91416" bIns="91416" anchor="t"/>
          <a:lstStyle/>
          <a:p>
            <a:pPr defTabSz="1828600" hangingPunct="0">
              <a:defRPr sz="2100">
                <a:solidFill>
                  <a:srgbClr val="000000"/>
                </a:solidFill>
                <a:latin typeface="IBM Plex Sans Text"/>
                <a:ea typeface="IBM Plex Sans Text"/>
                <a:cs typeface="IBM Plex Sans Text"/>
                <a:sym typeface="IBM Plex Sans Text"/>
              </a:defRPr>
            </a:pPr>
            <a:r>
              <a:rPr sz="2400" b="1" kern="0" dirty="0">
                <a:solidFill>
                  <a:srgbClr val="000000"/>
                </a:solidFill>
                <a:latin typeface="IBM Plex Sans Light"/>
                <a:sym typeface="IBM Plex Sans Text"/>
              </a:rPr>
              <a:t>Guided by IBM’s trusted AI principles:</a:t>
            </a:r>
          </a:p>
          <a:p>
            <a:pPr marL="342756" indent="-342756" defTabSz="1828600" hangingPunct="0">
              <a:buFont typeface="Arial" panose="020B0604020202020204" pitchFamily="34" charset="0"/>
              <a:buChar char="•"/>
              <a:defRPr sz="2100">
                <a:solidFill>
                  <a:srgbClr val="000000"/>
                </a:solidFill>
                <a:latin typeface="IBM Plex Sans Text"/>
                <a:ea typeface="IBM Plex Sans Text"/>
                <a:cs typeface="IBM Plex Sans Text"/>
                <a:sym typeface="IBM Plex Sans Text"/>
              </a:defRPr>
            </a:pPr>
            <a:r>
              <a:rPr sz="2200" kern="0" dirty="0">
                <a:solidFill>
                  <a:srgbClr val="000000"/>
                </a:solidFill>
                <a:latin typeface="IBM Plex Sans Light"/>
                <a:ea typeface="IBM Plex Sans ExtLt"/>
                <a:cs typeface="IBM Plex Sans ExtLt"/>
                <a:sym typeface="IBM Plex Sans ExtraLight"/>
              </a:rPr>
              <a:t>The purpose of AI is to augment, not replace, human intelligence</a:t>
            </a:r>
            <a:endParaRPr lang="en-US" sz="2200" kern="0" dirty="0">
              <a:solidFill>
                <a:srgbClr val="000000"/>
              </a:solidFill>
              <a:latin typeface="IBM Plex Sans Light"/>
              <a:ea typeface="IBM Plex Sans ExtLt"/>
              <a:cs typeface="IBM Plex Sans ExtLt"/>
              <a:sym typeface="IBM Plex Sans ExtraLight"/>
            </a:endParaRPr>
          </a:p>
          <a:p>
            <a:pPr marL="342756" indent="-342756" defTabSz="1828600" hangingPunct="0">
              <a:buFont typeface="Arial" panose="020B0604020202020204" pitchFamily="34" charset="0"/>
              <a:buChar char="•"/>
              <a:defRPr sz="2100">
                <a:solidFill>
                  <a:srgbClr val="000000"/>
                </a:solidFill>
                <a:latin typeface="IBM Plex Sans Text"/>
                <a:ea typeface="IBM Plex Sans Text"/>
                <a:cs typeface="IBM Plex Sans Text"/>
                <a:sym typeface="IBM Plex Sans Text"/>
              </a:defRPr>
            </a:pPr>
            <a:r>
              <a:rPr sz="2200" kern="0" dirty="0">
                <a:solidFill>
                  <a:srgbClr val="000000"/>
                </a:solidFill>
                <a:latin typeface="IBM Plex Sans Light"/>
                <a:ea typeface="IBM Plex Sans ExtLt"/>
                <a:cs typeface="IBM Plex Sans ExtLt"/>
                <a:sym typeface="IBM Plex Sans ExtraLight"/>
              </a:rPr>
              <a:t>Data and insights belong to their creator</a:t>
            </a:r>
            <a:endParaRPr lang="en-US" sz="2200" kern="0" dirty="0">
              <a:solidFill>
                <a:srgbClr val="000000"/>
              </a:solidFill>
              <a:latin typeface="IBM Plex Sans Light"/>
              <a:ea typeface="IBM Plex Sans ExtLt"/>
              <a:cs typeface="IBM Plex Sans ExtLt"/>
              <a:sym typeface="IBM Plex Sans ExtraLight"/>
            </a:endParaRPr>
          </a:p>
          <a:p>
            <a:pPr marL="342756" indent="-342756" defTabSz="1828600" hangingPunct="0">
              <a:buFont typeface="Arial" panose="020B0604020202020204" pitchFamily="34" charset="0"/>
              <a:buChar char="•"/>
              <a:defRPr sz="2100">
                <a:solidFill>
                  <a:srgbClr val="000000"/>
                </a:solidFill>
                <a:latin typeface="IBM Plex Sans Text"/>
                <a:ea typeface="IBM Plex Sans Text"/>
                <a:cs typeface="IBM Plex Sans Text"/>
                <a:sym typeface="IBM Plex Sans Text"/>
              </a:defRPr>
            </a:pPr>
            <a:r>
              <a:rPr sz="2200" kern="0" dirty="0">
                <a:solidFill>
                  <a:srgbClr val="000000"/>
                </a:solidFill>
                <a:latin typeface="IBM Plex Sans Light"/>
                <a:ea typeface="IBM Plex Sans ExtLt"/>
                <a:cs typeface="IBM Plex Sans ExtLt"/>
                <a:sym typeface="IBM Plex Sans ExtraLight"/>
              </a:rPr>
              <a:t>Technology must be transparent and explainable</a:t>
            </a:r>
            <a:endParaRPr lang="en-US" sz="2200" kern="0" dirty="0">
              <a:solidFill>
                <a:srgbClr val="000000"/>
              </a:solidFill>
              <a:latin typeface="IBM Plex Sans Light"/>
              <a:ea typeface="IBM Plex Sans ExtLt"/>
              <a:cs typeface="IBM Plex Sans ExtLt"/>
              <a:sym typeface="IBM Plex Sans ExtraLight"/>
            </a:endParaRPr>
          </a:p>
          <a:p>
            <a:pPr marL="342756" indent="-342756" defTabSz="1828600" hangingPunct="0">
              <a:buFont typeface="Arial" panose="020B0604020202020204" pitchFamily="34" charset="0"/>
              <a:buChar char="•"/>
              <a:defRPr sz="2100">
                <a:solidFill>
                  <a:srgbClr val="000000"/>
                </a:solidFill>
                <a:latin typeface="IBM Plex Sans Text"/>
                <a:ea typeface="IBM Plex Sans Text"/>
                <a:cs typeface="IBM Plex Sans Text"/>
                <a:sym typeface="IBM Plex Sans Text"/>
              </a:defRPr>
            </a:pPr>
            <a:endParaRPr sz="2400" kern="0" dirty="0">
              <a:solidFill>
                <a:srgbClr val="000000"/>
              </a:solidFill>
              <a:latin typeface="IBM Plex Sans Light"/>
              <a:ea typeface="IBM Plex Sans ExtLt"/>
              <a:cs typeface="IBM Plex Sans ExtLt"/>
              <a:sym typeface="IBM Plex Sans ExtraLight"/>
            </a:endParaRPr>
          </a:p>
        </p:txBody>
      </p:sp>
      <p:pic>
        <p:nvPicPr>
          <p:cNvPr id="764" name="Picture 25" descr="Picture 25"/>
          <p:cNvPicPr>
            <a:picLocks noChangeAspect="1"/>
          </p:cNvPicPr>
          <p:nvPr/>
        </p:nvPicPr>
        <p:blipFill>
          <a:blip r:embed="rId3"/>
          <a:stretch>
            <a:fillRect/>
          </a:stretch>
        </p:blipFill>
        <p:spPr>
          <a:xfrm>
            <a:off x="652876" y="11867352"/>
            <a:ext cx="4018686" cy="2081500"/>
          </a:xfrm>
          <a:prstGeom prst="rect">
            <a:avLst/>
          </a:prstGeom>
          <a:ln w="12700">
            <a:miter lim="400000"/>
          </a:ln>
        </p:spPr>
      </p:pic>
      <p:pic>
        <p:nvPicPr>
          <p:cNvPr id="765" name="Image" descr="Image"/>
          <p:cNvPicPr>
            <a:picLocks noChangeAspect="1"/>
          </p:cNvPicPr>
          <p:nvPr/>
        </p:nvPicPr>
        <p:blipFill>
          <a:blip r:embed="rId4"/>
          <a:stretch>
            <a:fillRect/>
          </a:stretch>
        </p:blipFill>
        <p:spPr>
          <a:xfrm>
            <a:off x="4978506" y="12753303"/>
            <a:ext cx="1975382" cy="523906"/>
          </a:xfrm>
          <a:prstGeom prst="rect">
            <a:avLst/>
          </a:prstGeom>
          <a:ln w="12700">
            <a:miter lim="400000"/>
          </a:ln>
        </p:spPr>
      </p:pic>
      <p:pic>
        <p:nvPicPr>
          <p:cNvPr id="766" name="Image" descr="Image"/>
          <p:cNvPicPr>
            <a:picLocks noChangeAspect="1"/>
          </p:cNvPicPr>
          <p:nvPr/>
        </p:nvPicPr>
        <p:blipFill>
          <a:blip r:embed="rId5"/>
          <a:stretch>
            <a:fillRect/>
          </a:stretch>
        </p:blipFill>
        <p:spPr>
          <a:xfrm>
            <a:off x="8507140" y="12780610"/>
            <a:ext cx="1099342" cy="652736"/>
          </a:xfrm>
          <a:prstGeom prst="rect">
            <a:avLst/>
          </a:prstGeom>
          <a:ln w="12700">
            <a:miter lim="400000"/>
          </a:ln>
        </p:spPr>
      </p:pic>
      <p:pic>
        <p:nvPicPr>
          <p:cNvPr id="767" name="Image" descr="Image"/>
          <p:cNvPicPr>
            <a:picLocks noChangeAspect="1"/>
          </p:cNvPicPr>
          <p:nvPr/>
        </p:nvPicPr>
        <p:blipFill>
          <a:blip r:embed="rId6"/>
          <a:stretch>
            <a:fillRect/>
          </a:stretch>
        </p:blipFill>
        <p:spPr>
          <a:xfrm>
            <a:off x="11229698" y="12822681"/>
            <a:ext cx="2060310" cy="442214"/>
          </a:xfrm>
          <a:prstGeom prst="rect">
            <a:avLst/>
          </a:prstGeom>
          <a:ln w="12700">
            <a:miter lim="400000"/>
          </a:ln>
        </p:spPr>
      </p:pic>
      <p:pic>
        <p:nvPicPr>
          <p:cNvPr id="768" name="Image" descr="Image"/>
          <p:cNvPicPr>
            <a:picLocks noChangeAspect="1"/>
          </p:cNvPicPr>
          <p:nvPr/>
        </p:nvPicPr>
        <p:blipFill>
          <a:blip r:embed="rId7"/>
          <a:stretch>
            <a:fillRect/>
          </a:stretch>
        </p:blipFill>
        <p:spPr>
          <a:xfrm>
            <a:off x="14969446" y="12658822"/>
            <a:ext cx="1228174" cy="858864"/>
          </a:xfrm>
          <a:prstGeom prst="rect">
            <a:avLst/>
          </a:prstGeom>
          <a:ln w="12700">
            <a:miter lim="400000"/>
          </a:ln>
        </p:spPr>
      </p:pic>
      <p:pic>
        <p:nvPicPr>
          <p:cNvPr id="769" name="Image" descr="Image"/>
          <p:cNvPicPr>
            <a:picLocks noChangeAspect="1"/>
          </p:cNvPicPr>
          <p:nvPr/>
        </p:nvPicPr>
        <p:blipFill>
          <a:blip r:embed="rId8"/>
          <a:stretch>
            <a:fillRect/>
          </a:stretch>
        </p:blipFill>
        <p:spPr>
          <a:xfrm>
            <a:off x="18286415" y="12834891"/>
            <a:ext cx="1030636" cy="506730"/>
          </a:xfrm>
          <a:prstGeom prst="rect">
            <a:avLst/>
          </a:prstGeom>
          <a:ln w="12700">
            <a:miter lim="400000"/>
          </a:ln>
        </p:spPr>
      </p:pic>
      <p:grpSp>
        <p:nvGrpSpPr>
          <p:cNvPr id="8" name="Group 7">
            <a:extLst>
              <a:ext uri="{FF2B5EF4-FFF2-40B4-BE49-F238E27FC236}">
                <a16:creationId xmlns:a16="http://schemas.microsoft.com/office/drawing/2014/main" id="{96A61EB1-5A93-7A75-C8E9-5E97C60A4B3D}"/>
              </a:ext>
            </a:extLst>
          </p:cNvPr>
          <p:cNvGrpSpPr/>
          <p:nvPr/>
        </p:nvGrpSpPr>
        <p:grpSpPr>
          <a:xfrm>
            <a:off x="1210807" y="5568901"/>
            <a:ext cx="22001692" cy="1293378"/>
            <a:chOff x="752080" y="4341946"/>
            <a:chExt cx="22986119" cy="1293713"/>
          </a:xfrm>
          <a:solidFill>
            <a:srgbClr val="002D9C"/>
          </a:solidFill>
        </p:grpSpPr>
        <p:sp>
          <p:nvSpPr>
            <p:cNvPr id="757" name="IBM Consulting AI Services"/>
            <p:cNvSpPr/>
            <p:nvPr/>
          </p:nvSpPr>
          <p:spPr>
            <a:xfrm>
              <a:off x="752080" y="4341946"/>
              <a:ext cx="22986119" cy="1293713"/>
            </a:xfrm>
            <a:prstGeom prst="rect">
              <a:avLst/>
            </a:prstGeom>
            <a:gr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16" bIns="91416">
              <a:noAutofit/>
            </a:bodyPr>
            <a:lstStyle/>
            <a:p>
              <a:pPr algn="ctr" defTabSz="1828600" hangingPunct="0">
                <a:defRPr sz="2800"/>
              </a:pPr>
              <a:endParaRPr sz="3200" kern="0" dirty="0">
                <a:solidFill>
                  <a:srgbClr val="FFFFFF"/>
                </a:solidFill>
                <a:latin typeface="IBM Plex Sans Light"/>
                <a:cs typeface="Arial"/>
                <a:sym typeface="IBM Plex Sans Light"/>
              </a:endParaRPr>
            </a:p>
          </p:txBody>
        </p:sp>
        <p:sp>
          <p:nvSpPr>
            <p:cNvPr id="3" name="TextBox 2">
              <a:extLst>
                <a:ext uri="{FF2B5EF4-FFF2-40B4-BE49-F238E27FC236}">
                  <a16:creationId xmlns:a16="http://schemas.microsoft.com/office/drawing/2014/main" id="{3A3A2776-9991-A839-934B-B445B14432B7}"/>
                </a:ext>
              </a:extLst>
            </p:cNvPr>
            <p:cNvSpPr txBox="1"/>
            <p:nvPr/>
          </p:nvSpPr>
          <p:spPr>
            <a:xfrm>
              <a:off x="3080533" y="4507335"/>
              <a:ext cx="18857051" cy="954330"/>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wrap="square" lIns="91416" tIns="45708" rIns="91416" bIns="45708" anchor="t">
              <a:spAutoFit/>
            </a:bodyPr>
            <a:lstStyle/>
            <a:p>
              <a:pPr algn="ctr" defTabSz="1828600" hangingPunct="0">
                <a:defRPr sz="2800"/>
              </a:pPr>
              <a:r>
                <a:rPr lang="en-US" sz="3200" b="1" kern="0" dirty="0">
                  <a:solidFill>
                    <a:srgbClr val="FFFFFF"/>
                  </a:solidFill>
                  <a:latin typeface="IBM Plex Sans Light"/>
                  <a:ea typeface="IBM Plex Sans Text"/>
                  <a:cs typeface="IBM Plex Sans Text"/>
                  <a:sym typeface="IBM Plex Sans Text"/>
                </a:rPr>
                <a:t>IBM </a:t>
              </a:r>
              <a:r>
                <a:rPr lang="en-US" sz="3200" b="1" kern="0" dirty="0">
                  <a:solidFill>
                    <a:srgbClr val="FFFFFF"/>
                  </a:solidFill>
                  <a:latin typeface="IBM Plex Sans Light"/>
                  <a:cs typeface="Arial"/>
                  <a:sym typeface="IBM Plex Sans Text"/>
                </a:rPr>
                <a:t>Consulting</a:t>
              </a:r>
              <a:r>
                <a:rPr lang="en-US" sz="3200" kern="0" dirty="0">
                  <a:solidFill>
                    <a:srgbClr val="FFFFFF"/>
                  </a:solidFill>
                  <a:latin typeface="IBM Plex Sans Light"/>
                  <a:ea typeface="IBM Plex Sans Text"/>
                  <a:cs typeface="IBM Plex Sans Text"/>
                  <a:sym typeface="IBM Plex Sans Text"/>
                </a:rPr>
                <a:t> </a:t>
              </a:r>
              <a:r>
                <a:rPr lang="en-US" sz="3200" kern="0" dirty="0">
                  <a:solidFill>
                    <a:srgbClr val="FFFFFF"/>
                  </a:solidFill>
                  <a:latin typeface="IBM Plex Sans Light"/>
                  <a:cs typeface="Arial"/>
                  <a:sym typeface="IBM Plex Sans Light"/>
                </a:rPr>
                <a:t>AI Services</a:t>
              </a:r>
              <a:br>
                <a:rPr lang="en-US" sz="3200" kern="0" dirty="0">
                  <a:solidFill>
                    <a:srgbClr val="FFFFFF"/>
                  </a:solidFill>
                  <a:latin typeface="IBM Plex Sans Light"/>
                  <a:cs typeface="Arial"/>
                  <a:sym typeface="IBM Plex Sans Light"/>
                </a:rPr>
              </a:br>
              <a:r>
                <a:rPr lang="en-US" sz="2400" kern="0" dirty="0">
                  <a:solidFill>
                    <a:srgbClr val="FFFFFF"/>
                  </a:solidFill>
                  <a:latin typeface="IBM Plex Sans Light"/>
                </a:rPr>
                <a:t>End-to-end capabilities to transform enterprise functions with generative AI driven workflows</a:t>
              </a:r>
              <a:endParaRPr lang="en-US" sz="3200" kern="0" dirty="0">
                <a:solidFill>
                  <a:srgbClr val="FFFFFF"/>
                </a:solidFill>
                <a:latin typeface="IBM Plex Sans Light"/>
              </a:endParaRPr>
            </a:p>
          </p:txBody>
        </p:sp>
      </p:grpSp>
      <p:sp>
        <p:nvSpPr>
          <p:cNvPr id="5" name="TextBox 4">
            <a:extLst>
              <a:ext uri="{FF2B5EF4-FFF2-40B4-BE49-F238E27FC236}">
                <a16:creationId xmlns:a16="http://schemas.microsoft.com/office/drawing/2014/main" id="{E6D9A6AE-12B2-0B6D-7929-B2FFDD9FB9F3}"/>
              </a:ext>
            </a:extLst>
          </p:cNvPr>
          <p:cNvSpPr txBox="1"/>
          <p:nvPr/>
        </p:nvSpPr>
        <p:spPr>
          <a:xfrm>
            <a:off x="1210807" y="7090942"/>
            <a:ext cx="22001692" cy="1323415"/>
          </a:xfrm>
          <a:prstGeom prst="rect">
            <a:avLst/>
          </a:prstGeom>
          <a:solidFill>
            <a:srgbClr val="002D9C"/>
          </a:solidFill>
          <a:ln w="12700" cap="flat">
            <a:noFill/>
            <a:miter lim="400000"/>
          </a:ln>
          <a:effectLst/>
          <a:sp3d/>
        </p:spPr>
        <p:style>
          <a:lnRef idx="0">
            <a:scrgbClr r="0" g="0" b="0"/>
          </a:lnRef>
          <a:fillRef idx="0">
            <a:scrgbClr r="0" g="0" b="0"/>
          </a:fillRef>
          <a:effectRef idx="0">
            <a:scrgbClr r="0" g="0" b="0"/>
          </a:effectRef>
          <a:fontRef idx="none"/>
        </p:style>
        <p:txBody>
          <a:bodyPr wrap="square" lIns="91416" tIns="45708" rIns="91416" bIns="45708" anchor="t">
            <a:spAutoFit/>
          </a:bodyPr>
          <a:lstStyle/>
          <a:p>
            <a:pPr algn="ctr" defTabSz="1828600" hangingPunct="0">
              <a:defRPr/>
            </a:pPr>
            <a:r>
              <a:rPr lang="en-US" sz="3200" b="1" kern="0" dirty="0">
                <a:solidFill>
                  <a:srgbClr val="FFFFFF"/>
                </a:solidFill>
                <a:latin typeface="IBM Plex Sans Light"/>
                <a:ea typeface="IBM Plex Sans Text"/>
                <a:cs typeface="IBM Plex Sans Text"/>
                <a:sym typeface="IBM Plex Sans Text"/>
              </a:rPr>
              <a:t>IBM Consulting Garage</a:t>
            </a:r>
            <a:r>
              <a:rPr lang="en-US" sz="3200" kern="0" dirty="0">
                <a:solidFill>
                  <a:srgbClr val="FFFFFF"/>
                </a:solidFill>
                <a:latin typeface="IBM Plex Sans Light"/>
                <a:ea typeface="IBM Plex Sans Text"/>
                <a:cs typeface="IBM Plex Sans Text"/>
                <a:sym typeface="IBM Plex Sans Text"/>
              </a:rPr>
              <a:t> for Generative AI</a:t>
            </a:r>
            <a:br>
              <a:rPr lang="en-US" sz="3200" kern="0" dirty="0">
                <a:solidFill>
                  <a:srgbClr val="FFFFFF"/>
                </a:solidFill>
                <a:latin typeface="IBM Plex Sans Light"/>
                <a:ea typeface="IBM Plex Sans Text"/>
                <a:cs typeface="IBM Plex Sans Text"/>
                <a:sym typeface="IBM Plex Sans Text"/>
              </a:rPr>
            </a:br>
            <a:r>
              <a:rPr lang="en-US" sz="2400" kern="0" dirty="0">
                <a:solidFill>
                  <a:srgbClr val="FFFFFF"/>
                </a:solidFill>
                <a:latin typeface="IBM Plex Sans Light"/>
              </a:rPr>
              <a:t>Rapidly apply generative AI to new and existing use cases through a proven, value-measured engagement model</a:t>
            </a:r>
          </a:p>
          <a:p>
            <a:pPr algn="ctr" defTabSz="1828600" hangingPunct="0">
              <a:defRPr/>
            </a:pPr>
            <a:r>
              <a:rPr lang="en-US" sz="2400" kern="0" dirty="0">
                <a:solidFill>
                  <a:srgbClr val="FFFFFF"/>
                </a:solidFill>
                <a:latin typeface="IBM Plex Sans Light"/>
              </a:rPr>
              <a:t>to drive transformation and scale solutions across the enterprise</a:t>
            </a:r>
          </a:p>
        </p:txBody>
      </p:sp>
      <p:sp>
        <p:nvSpPr>
          <p:cNvPr id="7" name="TextBox 6">
            <a:extLst>
              <a:ext uri="{FF2B5EF4-FFF2-40B4-BE49-F238E27FC236}">
                <a16:creationId xmlns:a16="http://schemas.microsoft.com/office/drawing/2014/main" id="{E41A6E0C-360D-241E-3E3E-EA024946CA04}"/>
              </a:ext>
            </a:extLst>
          </p:cNvPr>
          <p:cNvSpPr txBox="1"/>
          <p:nvPr/>
        </p:nvSpPr>
        <p:spPr>
          <a:xfrm>
            <a:off x="1192742" y="8639816"/>
            <a:ext cx="22001690" cy="1323415"/>
          </a:xfrm>
          <a:prstGeom prst="rect">
            <a:avLst/>
          </a:prstGeom>
          <a:solidFill>
            <a:srgbClr val="002D9C"/>
          </a:solidFill>
          <a:ln w="12700" cap="flat">
            <a:noFill/>
            <a:miter lim="400000"/>
          </a:ln>
          <a:effectLst/>
          <a:sp3d/>
        </p:spPr>
        <p:style>
          <a:lnRef idx="0">
            <a:scrgbClr r="0" g="0" b="0"/>
          </a:lnRef>
          <a:fillRef idx="0">
            <a:scrgbClr r="0" g="0" b="0"/>
          </a:fillRef>
          <a:effectRef idx="0">
            <a:scrgbClr r="0" g="0" b="0"/>
          </a:effectRef>
          <a:fontRef idx="none"/>
        </p:style>
        <p:txBody>
          <a:bodyPr wrap="square" lIns="91416" tIns="45708" rIns="91416" bIns="45708" anchor="t">
            <a:spAutoFit/>
          </a:bodyPr>
          <a:lstStyle/>
          <a:p>
            <a:pPr algn="ctr" defTabSz="1828600" hangingPunct="0">
              <a:defRPr sz="2800"/>
            </a:pPr>
            <a:r>
              <a:rPr lang="en-US" sz="3200" b="1" kern="0" dirty="0">
                <a:solidFill>
                  <a:srgbClr val="FFFFFF"/>
                </a:solidFill>
                <a:latin typeface="IBM Plex Sans Light"/>
                <a:ea typeface="IBM Plex Sans Text"/>
                <a:cs typeface="IBM Plex Sans Text"/>
                <a:sym typeface="IBM Plex Sans Text"/>
              </a:rPr>
              <a:t>IBM Consulting</a:t>
            </a:r>
            <a:r>
              <a:rPr lang="en-US" sz="3200" kern="0" dirty="0">
                <a:solidFill>
                  <a:srgbClr val="FFFFFF"/>
                </a:solidFill>
                <a:latin typeface="IBM Plex Sans Light"/>
                <a:ea typeface="IBM Plex Sans Text"/>
                <a:cs typeface="IBM Plex Sans Text"/>
                <a:sym typeface="IBM Plex Sans Text"/>
              </a:rPr>
              <a:t> Advantage</a:t>
            </a:r>
          </a:p>
          <a:p>
            <a:pPr algn="ctr" defTabSz="1828600" hangingPunct="0">
              <a:defRPr sz="2800"/>
            </a:pPr>
            <a:r>
              <a:rPr lang="en-US" sz="2400" kern="0" dirty="0">
                <a:solidFill>
                  <a:srgbClr val="FFFFFF"/>
                </a:solidFill>
                <a:latin typeface="IBM Plex Sans Light"/>
              </a:rPr>
              <a:t>Delivered to you consistently and at optimized value through a services platform that includes proprietary methods, </a:t>
            </a:r>
          </a:p>
          <a:p>
            <a:pPr algn="ctr" defTabSz="1828600" hangingPunct="0">
              <a:defRPr sz="2800"/>
            </a:pPr>
            <a:r>
              <a:rPr lang="en-US" sz="2400" kern="0" dirty="0">
                <a:solidFill>
                  <a:srgbClr val="FFFFFF"/>
                </a:solidFill>
                <a:latin typeface="IBM Plex Sans Light"/>
              </a:rPr>
              <a:t>purpose-built AI assets and models, and role-based generative AI assistants using IBM and partner technology </a:t>
            </a:r>
          </a:p>
        </p:txBody>
      </p:sp>
      <p:pic>
        <p:nvPicPr>
          <p:cNvPr id="6" name="Picture 2" descr="Oracle Logo, symbol, meaning, history, PNG, brand">
            <a:extLst>
              <a:ext uri="{FF2B5EF4-FFF2-40B4-BE49-F238E27FC236}">
                <a16:creationId xmlns:a16="http://schemas.microsoft.com/office/drawing/2014/main" id="{0ACA9E30-7D5E-5DAE-0A79-75F225993F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745511" y="12396266"/>
            <a:ext cx="2060924" cy="11734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2">
            <a:extLst>
              <a:ext uri="{FF2B5EF4-FFF2-40B4-BE49-F238E27FC236}">
                <a16:creationId xmlns:a16="http://schemas.microsoft.com/office/drawing/2014/main" id="{5933A263-C276-4538-ADEE-0FDA2A1904CA}"/>
              </a:ext>
            </a:extLst>
          </p:cNvPr>
          <p:cNvSpPr txBox="1">
            <a:spLocks/>
          </p:cNvSpPr>
          <p:nvPr/>
        </p:nvSpPr>
        <p:spPr>
          <a:xfrm>
            <a:off x="579099" y="579487"/>
            <a:ext cx="5518492" cy="484330"/>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j-lt"/>
              </a:rPr>
              <a:t>What IBM offers</a:t>
            </a:r>
          </a:p>
        </p:txBody>
      </p:sp>
      <p:sp>
        <p:nvSpPr>
          <p:cNvPr id="13" name="TextBox 12">
            <a:extLst>
              <a:ext uri="{FF2B5EF4-FFF2-40B4-BE49-F238E27FC236}">
                <a16:creationId xmlns:a16="http://schemas.microsoft.com/office/drawing/2014/main" id="{860D2720-C29D-1670-12D9-92928CB5FD10}"/>
              </a:ext>
            </a:extLst>
          </p:cNvPr>
          <p:cNvSpPr txBox="1"/>
          <p:nvPr/>
        </p:nvSpPr>
        <p:spPr>
          <a:xfrm>
            <a:off x="1210810" y="2228316"/>
            <a:ext cx="10707786" cy="1477328"/>
          </a:xfrm>
          <a:prstGeom prst="rect">
            <a:avLst/>
          </a:prstGeom>
          <a:solidFill>
            <a:schemeClr val="accent1">
              <a:lumMod val="20000"/>
              <a:lumOff val="8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3657294" hangingPunct="0">
              <a:spcBef>
                <a:spcPts val="1800"/>
              </a:spcBef>
              <a:defRPr/>
            </a:pPr>
            <a:r>
              <a:rPr lang="en-US" sz="2400" b="1" dirty="0">
                <a:solidFill>
                  <a:srgbClr val="0C0C0C"/>
                </a:solidFill>
                <a:latin typeface="IBM Plex Sans Light"/>
              </a:rPr>
              <a:t>The only major global consultancy that sits within a technology company: </a:t>
            </a:r>
            <a:r>
              <a:rPr lang="en-US" sz="2200" dirty="0">
                <a:solidFill>
                  <a:srgbClr val="0C0C0C"/>
                </a:solidFill>
                <a:latin typeface="IBM Plex Sans Light"/>
              </a:rPr>
              <a:t>IBM shapes solutions side by side with clients — with principles grounded on open innovation and trust. It’s why IBM doesn’t just advise but invents and builds what's next across industries and domains, together with our clients and partners. </a:t>
            </a:r>
            <a:endParaRPr lang="en-US" sz="2400" dirty="0">
              <a:solidFill>
                <a:srgbClr val="0C0C0C"/>
              </a:solidFill>
              <a:latin typeface="IBM Plex Sans Light"/>
            </a:endParaRPr>
          </a:p>
        </p:txBody>
      </p:sp>
      <p:sp>
        <p:nvSpPr>
          <p:cNvPr id="4" name="TextBox 3">
            <a:extLst>
              <a:ext uri="{FF2B5EF4-FFF2-40B4-BE49-F238E27FC236}">
                <a16:creationId xmlns:a16="http://schemas.microsoft.com/office/drawing/2014/main" id="{480CD681-DA29-A07A-3072-8BDCFA2C6CBC}"/>
              </a:ext>
            </a:extLst>
          </p:cNvPr>
          <p:cNvSpPr txBox="1"/>
          <p:nvPr/>
        </p:nvSpPr>
        <p:spPr>
          <a:xfrm>
            <a:off x="4604675" y="10318526"/>
            <a:ext cx="1828800" cy="182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41300" indent="-241300" defTabSz="1933270">
              <a:lnSpc>
                <a:spcPts val="1400"/>
              </a:lnSpc>
              <a:spcBef>
                <a:spcPts val="1200"/>
              </a:spcBef>
              <a:buFont typeface="Arial" panose="020B0604020202020204" pitchFamily="34" charset="0"/>
              <a:buChar char="•"/>
              <a:defRPr/>
            </a:pPr>
            <a:r>
              <a:rPr lang="en-US" sz="1800" dirty="0"/>
              <a:t>askHR</a:t>
            </a:r>
          </a:p>
          <a:p>
            <a:pPr marL="241300" indent="-241300" defTabSz="1933270">
              <a:lnSpc>
                <a:spcPts val="1400"/>
              </a:lnSpc>
              <a:spcBef>
                <a:spcPts val="1200"/>
              </a:spcBef>
              <a:buFont typeface="Arial" panose="020B0604020202020204" pitchFamily="34" charset="0"/>
              <a:buChar char="•"/>
              <a:defRPr/>
            </a:pPr>
            <a:r>
              <a:rPr lang="en-US" sz="1800" dirty="0"/>
              <a:t>CourseCreator</a:t>
            </a:r>
          </a:p>
          <a:p>
            <a:pPr defTabSz="4876800">
              <a:lnSpc>
                <a:spcPts val="1400"/>
              </a:lnSpc>
              <a:buSzPct val="100000"/>
            </a:pPr>
            <a:endParaRPr lang="en-US" sz="1800" dirty="0">
              <a:cs typeface="Arial" panose="020B0604020202020204" pitchFamily="34" charset="0"/>
            </a:endParaRPr>
          </a:p>
        </p:txBody>
      </p:sp>
      <p:sp>
        <p:nvSpPr>
          <p:cNvPr id="12" name="TextBox 11">
            <a:extLst>
              <a:ext uri="{FF2B5EF4-FFF2-40B4-BE49-F238E27FC236}">
                <a16:creationId xmlns:a16="http://schemas.microsoft.com/office/drawing/2014/main" id="{92FB416C-67C2-A2EB-7F15-3EA60AB7FA56}"/>
              </a:ext>
            </a:extLst>
          </p:cNvPr>
          <p:cNvSpPr txBox="1"/>
          <p:nvPr/>
        </p:nvSpPr>
        <p:spPr>
          <a:xfrm>
            <a:off x="7716616" y="10314648"/>
            <a:ext cx="1889865" cy="182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241300" indent="-241300">
              <a:lnSpc>
                <a:spcPts val="1600"/>
              </a:lnSpc>
              <a:spcBef>
                <a:spcPts val="1200"/>
              </a:spcBef>
              <a:buFont typeface="Arial" panose="020B0604020202020204" pitchFamily="34" charset="0"/>
              <a:buChar char="•"/>
            </a:pPr>
            <a:r>
              <a:rPr lang="en-US" sz="1800" dirty="0"/>
              <a:t>Marketer’s workbench </a:t>
            </a:r>
          </a:p>
          <a:p>
            <a:pPr marL="241300" indent="-241300">
              <a:lnSpc>
                <a:spcPts val="1600"/>
              </a:lnSpc>
              <a:spcBef>
                <a:spcPts val="1200"/>
              </a:spcBef>
              <a:buFont typeface="Arial" panose="020B0604020202020204" pitchFamily="34" charset="0"/>
              <a:buChar char="•"/>
            </a:pPr>
            <a:r>
              <a:rPr lang="en-US" sz="1800" dirty="0"/>
              <a:t>Headline assistant </a:t>
            </a:r>
          </a:p>
          <a:p>
            <a:pPr marL="241300" indent="-241300">
              <a:lnSpc>
                <a:spcPts val="1600"/>
              </a:lnSpc>
              <a:spcBef>
                <a:spcPts val="1200"/>
              </a:spcBef>
              <a:buFont typeface="Arial" panose="020B0604020202020204" pitchFamily="34" charset="0"/>
              <a:buChar char="•"/>
            </a:pPr>
            <a:r>
              <a:rPr lang="en-US" sz="1800" dirty="0"/>
              <a:t>Creative assistant</a:t>
            </a:r>
          </a:p>
          <a:p>
            <a:pPr defTabSz="4876800">
              <a:lnSpc>
                <a:spcPts val="1400"/>
              </a:lnSpc>
              <a:buSzPct val="100000"/>
            </a:pPr>
            <a:endParaRPr lang="en-US" sz="1800" dirty="0">
              <a:cs typeface="Arial" panose="020B0604020202020204" pitchFamily="34" charset="0"/>
            </a:endParaRPr>
          </a:p>
        </p:txBody>
      </p:sp>
      <p:sp>
        <p:nvSpPr>
          <p:cNvPr id="14" name="TextBox 13">
            <a:extLst>
              <a:ext uri="{FF2B5EF4-FFF2-40B4-BE49-F238E27FC236}">
                <a16:creationId xmlns:a16="http://schemas.microsoft.com/office/drawing/2014/main" id="{1C64506E-D53F-E416-28D1-5139C20B0B4D}"/>
              </a:ext>
            </a:extLst>
          </p:cNvPr>
          <p:cNvSpPr txBox="1"/>
          <p:nvPr/>
        </p:nvSpPr>
        <p:spPr>
          <a:xfrm>
            <a:off x="10946641" y="10277898"/>
            <a:ext cx="2550772" cy="182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241300" indent="-241300">
              <a:lnSpc>
                <a:spcPts val="1800"/>
              </a:lnSpc>
              <a:spcBef>
                <a:spcPts val="1200"/>
              </a:spcBef>
              <a:buFont typeface="Arial" panose="020B0604020202020204" pitchFamily="34" charset="0"/>
              <a:buChar char="•"/>
            </a:pPr>
            <a:r>
              <a:rPr lang="en-US" sz="1800" dirty="0"/>
              <a:t>Omnichannel virtual agent</a:t>
            </a:r>
          </a:p>
          <a:p>
            <a:pPr marL="241300" indent="-241300">
              <a:lnSpc>
                <a:spcPts val="1800"/>
              </a:lnSpc>
              <a:spcBef>
                <a:spcPts val="1200"/>
              </a:spcBef>
              <a:buFont typeface="Arial" panose="020B0604020202020204" pitchFamily="34" charset="0"/>
              <a:buChar char="•"/>
            </a:pPr>
            <a:r>
              <a:rPr lang="en-US" sz="1800" dirty="0"/>
              <a:t>Agent assistant dashboard</a:t>
            </a:r>
            <a:endParaRPr lang="en-US" sz="1800" dirty="0">
              <a:hlinkClick r:id="rId10">
                <a:extLst>
                  <a:ext uri="{A12FA001-AC4F-418D-AE19-62706E023703}">
                    <ahyp:hlinkClr xmlns:ahyp="http://schemas.microsoft.com/office/drawing/2018/hyperlinkcolor" val="tx"/>
                  </a:ext>
                </a:extLst>
              </a:hlinkClick>
            </a:endParaRPr>
          </a:p>
          <a:p>
            <a:pPr marL="241300" indent="-241300" defTabSz="1933270">
              <a:lnSpc>
                <a:spcPts val="1800"/>
              </a:lnSpc>
              <a:spcBef>
                <a:spcPts val="1200"/>
              </a:spcBef>
              <a:buFont typeface="Arial" panose="020B0604020202020204" pitchFamily="34" charset="0"/>
              <a:buChar char="•"/>
              <a:defRPr/>
            </a:pPr>
            <a:r>
              <a:rPr lang="en-US" sz="1800" dirty="0"/>
              <a:t>Banking copilot (KYC)</a:t>
            </a:r>
          </a:p>
          <a:p>
            <a:pPr defTabSz="1933270">
              <a:lnSpc>
                <a:spcPts val="1800"/>
              </a:lnSpc>
              <a:spcBef>
                <a:spcPts val="1200"/>
              </a:spcBef>
              <a:defRPr/>
            </a:pPr>
            <a:r>
              <a:rPr lang="en-US" sz="1800" dirty="0"/>
              <a:t> </a:t>
            </a:r>
          </a:p>
          <a:p>
            <a:pPr defTabSz="4876800">
              <a:lnSpc>
                <a:spcPts val="1400"/>
              </a:lnSpc>
              <a:buSzPct val="100000"/>
            </a:pPr>
            <a:endParaRPr lang="en-US" sz="1800" dirty="0">
              <a:cs typeface="Arial" panose="020B0604020202020204" pitchFamily="34" charset="0"/>
            </a:endParaRPr>
          </a:p>
        </p:txBody>
      </p:sp>
      <p:sp>
        <p:nvSpPr>
          <p:cNvPr id="15" name="TextBox 14">
            <a:extLst>
              <a:ext uri="{FF2B5EF4-FFF2-40B4-BE49-F238E27FC236}">
                <a16:creationId xmlns:a16="http://schemas.microsoft.com/office/drawing/2014/main" id="{54AD319F-E373-9A0A-09A3-5FC0174BBABC}"/>
              </a:ext>
            </a:extLst>
          </p:cNvPr>
          <p:cNvSpPr txBox="1"/>
          <p:nvPr/>
        </p:nvSpPr>
        <p:spPr>
          <a:xfrm>
            <a:off x="14139095" y="10254196"/>
            <a:ext cx="2505504" cy="182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241300" indent="-241300">
              <a:spcBef>
                <a:spcPts val="1200"/>
              </a:spcBef>
              <a:buFont typeface="Arial" panose="020B0604020202020204" pitchFamily="34" charset="0"/>
              <a:buChar char="•"/>
            </a:pPr>
            <a:r>
              <a:rPr lang="en-US" sz="1800" dirty="0"/>
              <a:t>Incident workflow management </a:t>
            </a:r>
          </a:p>
          <a:p>
            <a:pPr marL="241300" indent="-241300" defTabSz="1933270">
              <a:spcBef>
                <a:spcPts val="1200"/>
              </a:spcBef>
              <a:buFont typeface="Arial" panose="020B0604020202020204" pitchFamily="34" charset="0"/>
              <a:buChar char="•"/>
              <a:defRPr/>
            </a:pPr>
            <a:r>
              <a:rPr lang="en-US" sz="1800" dirty="0"/>
              <a:t>IT operations </a:t>
            </a:r>
            <a:br>
              <a:rPr lang="en-US" sz="1800" dirty="0"/>
            </a:br>
            <a:r>
              <a:rPr lang="en-US" sz="1800" dirty="0"/>
              <a:t>third eye</a:t>
            </a:r>
          </a:p>
          <a:p>
            <a:pPr marL="241300" indent="-241300" defTabSz="1933270">
              <a:spcBef>
                <a:spcPts val="1200"/>
              </a:spcBef>
              <a:buFont typeface="Arial" panose="020B0604020202020204" pitchFamily="34" charset="0"/>
              <a:buChar char="•"/>
              <a:defRPr/>
            </a:pPr>
            <a:r>
              <a:rPr lang="en-US" sz="1800" dirty="0"/>
              <a:t>SAP playbook automation </a:t>
            </a:r>
          </a:p>
          <a:p>
            <a:pPr defTabSz="1933270">
              <a:lnSpc>
                <a:spcPts val="1800"/>
              </a:lnSpc>
              <a:spcBef>
                <a:spcPts val="1200"/>
              </a:spcBef>
              <a:defRPr/>
            </a:pPr>
            <a:endParaRPr lang="en-US" sz="1800" dirty="0"/>
          </a:p>
          <a:p>
            <a:pPr defTabSz="4876800">
              <a:lnSpc>
                <a:spcPts val="1400"/>
              </a:lnSpc>
              <a:buSzPct val="100000"/>
            </a:pPr>
            <a:endParaRPr lang="en-US" sz="1800" dirty="0">
              <a:cs typeface="Arial" panose="020B0604020202020204" pitchFamily="34" charset="0"/>
            </a:endParaRPr>
          </a:p>
        </p:txBody>
      </p:sp>
      <p:sp>
        <p:nvSpPr>
          <p:cNvPr id="16" name="TextBox 15">
            <a:extLst>
              <a:ext uri="{FF2B5EF4-FFF2-40B4-BE49-F238E27FC236}">
                <a16:creationId xmlns:a16="http://schemas.microsoft.com/office/drawing/2014/main" id="{BD2BFA15-3199-9255-772B-D772A68DC43F}"/>
              </a:ext>
            </a:extLst>
          </p:cNvPr>
          <p:cNvSpPr txBox="1"/>
          <p:nvPr/>
        </p:nvSpPr>
        <p:spPr>
          <a:xfrm>
            <a:off x="17273670" y="10292346"/>
            <a:ext cx="2688602" cy="17331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241300" indent="-241300">
              <a:lnSpc>
                <a:spcPts val="1800"/>
              </a:lnSpc>
              <a:spcBef>
                <a:spcPts val="1200"/>
              </a:spcBef>
              <a:buFont typeface="Arial" panose="020B0604020202020204" pitchFamily="34" charset="0"/>
              <a:buChar char="•"/>
            </a:pPr>
            <a:r>
              <a:rPr lang="en-US" sz="1800" dirty="0"/>
              <a:t>App dev modernization assistants</a:t>
            </a:r>
          </a:p>
          <a:p>
            <a:pPr marL="241300" indent="-241300">
              <a:lnSpc>
                <a:spcPts val="1800"/>
              </a:lnSpc>
              <a:spcBef>
                <a:spcPts val="1200"/>
              </a:spcBef>
              <a:buFont typeface="Arial" panose="020B0604020202020204" pitchFamily="34" charset="0"/>
              <a:buChar char="•"/>
            </a:pPr>
            <a:r>
              <a:rPr lang="en-US" sz="1800" dirty="0"/>
              <a:t>Mainframe modernization</a:t>
            </a:r>
          </a:p>
          <a:p>
            <a:pPr marL="241300" indent="-241300">
              <a:lnSpc>
                <a:spcPts val="1800"/>
              </a:lnSpc>
              <a:spcBef>
                <a:spcPts val="1200"/>
              </a:spcBef>
              <a:buFont typeface="Arial" panose="020B0604020202020204" pitchFamily="34" charset="0"/>
              <a:buChar char="•"/>
            </a:pPr>
            <a:r>
              <a:rPr lang="en-US" sz="1800" dirty="0"/>
              <a:t>IBM Consulting Cloud Accelerator</a:t>
            </a:r>
          </a:p>
          <a:p>
            <a:pPr defTabSz="4876800">
              <a:lnSpc>
                <a:spcPts val="1400"/>
              </a:lnSpc>
              <a:buSzPct val="100000"/>
            </a:pPr>
            <a:endParaRPr lang="en-US" sz="1800" dirty="0">
              <a:cs typeface="Arial" panose="020B0604020202020204" pitchFamily="34" charset="0"/>
            </a:endParaRPr>
          </a:p>
        </p:txBody>
      </p:sp>
      <p:sp>
        <p:nvSpPr>
          <p:cNvPr id="17" name="TextBox 16">
            <a:extLst>
              <a:ext uri="{FF2B5EF4-FFF2-40B4-BE49-F238E27FC236}">
                <a16:creationId xmlns:a16="http://schemas.microsoft.com/office/drawing/2014/main" id="{8CA2D6D4-436C-D0B2-57B6-A9B252544439}"/>
              </a:ext>
            </a:extLst>
          </p:cNvPr>
          <p:cNvSpPr txBox="1"/>
          <p:nvPr/>
        </p:nvSpPr>
        <p:spPr>
          <a:xfrm>
            <a:off x="1398870" y="10277898"/>
            <a:ext cx="2362782" cy="182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342900" indent="-342900" defTabSz="1933270">
              <a:lnSpc>
                <a:spcPts val="1800"/>
              </a:lnSpc>
              <a:spcBef>
                <a:spcPts val="1200"/>
              </a:spcBef>
              <a:buFont typeface="Arial" panose="020B0604020202020204" pitchFamily="34" charset="0"/>
              <a:buChar char="•"/>
              <a:defRPr/>
            </a:pPr>
            <a:r>
              <a:rPr lang="en-US" sz="1800" dirty="0"/>
              <a:t>Ask Procurement</a:t>
            </a:r>
          </a:p>
          <a:p>
            <a:pPr marL="342900" indent="-342900" defTabSz="1933270">
              <a:lnSpc>
                <a:spcPts val="1800"/>
              </a:lnSpc>
              <a:spcBef>
                <a:spcPts val="1200"/>
              </a:spcBef>
              <a:buClr>
                <a:schemeClr val="tx1"/>
              </a:buClr>
              <a:buFont typeface="Arial" panose="020B0604020202020204" pitchFamily="34" charset="0"/>
              <a:buChar char="•"/>
              <a:defRPr/>
            </a:pPr>
            <a:r>
              <a:rPr lang="en-US" sz="1800" dirty="0"/>
              <a:t>Collections Query Assistant</a:t>
            </a:r>
          </a:p>
          <a:p>
            <a:pPr marL="342900" indent="-342900" defTabSz="1933270">
              <a:lnSpc>
                <a:spcPts val="1800"/>
              </a:lnSpc>
              <a:spcBef>
                <a:spcPts val="1200"/>
              </a:spcBef>
              <a:buFont typeface="Arial" panose="020B0604020202020204" pitchFamily="34" charset="0"/>
              <a:buChar char="•"/>
              <a:defRPr/>
            </a:pPr>
            <a:r>
              <a:rPr lang="en-US" sz="1800" dirty="0"/>
              <a:t>Source-to-Pay </a:t>
            </a:r>
          </a:p>
          <a:p>
            <a:pPr defTabSz="4876800">
              <a:lnSpc>
                <a:spcPts val="1800"/>
              </a:lnSpc>
              <a:buSzPct val="100000"/>
            </a:pPr>
            <a:endParaRPr lang="en-US" sz="1800" dirty="0">
              <a:cs typeface="Arial" panose="020B0604020202020204" pitchFamily="34" charset="0"/>
            </a:endParaRPr>
          </a:p>
        </p:txBody>
      </p:sp>
    </p:spTree>
    <p:extLst>
      <p:ext uri="{BB962C8B-B14F-4D97-AF65-F5344CB8AC3E}">
        <p14:creationId xmlns:p14="http://schemas.microsoft.com/office/powerpoint/2010/main" val="276171397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91C474CF-B36F-2934-0FB1-C285EA7608B4}"/>
              </a:ext>
            </a:extLst>
          </p:cNvPr>
          <p:cNvSpPr txBox="1">
            <a:spLocks/>
          </p:cNvSpPr>
          <p:nvPr/>
        </p:nvSpPr>
        <p:spPr>
          <a:xfrm>
            <a:off x="577850" y="1714500"/>
            <a:ext cx="12052300" cy="1344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2437912">
              <a:lnSpc>
                <a:spcPct val="100000"/>
              </a:lnSpc>
              <a:defRPr/>
            </a:pPr>
            <a:r>
              <a:rPr lang="en-US" sz="4400" kern="0" dirty="0">
                <a:solidFill>
                  <a:srgbClr val="000000"/>
                </a:solidFill>
              </a:rPr>
              <a:t>IBM Consulting is the expert partner </a:t>
            </a:r>
            <a:br>
              <a:rPr lang="en-US" sz="4400" kern="0" dirty="0">
                <a:solidFill>
                  <a:srgbClr val="000000"/>
                </a:solidFill>
              </a:rPr>
            </a:br>
            <a:r>
              <a:rPr lang="en-US" sz="4400" kern="0" dirty="0">
                <a:solidFill>
                  <a:srgbClr val="000000"/>
                </a:solidFill>
              </a:rPr>
              <a:t>for your AI transformation journey: our approach</a:t>
            </a:r>
          </a:p>
          <a:p>
            <a:pPr defTabSz="2437912">
              <a:lnSpc>
                <a:spcPct val="100000"/>
              </a:lnSpc>
              <a:defRPr/>
            </a:pPr>
            <a:endParaRPr lang="en-US" sz="4400" i="1" kern="0" dirty="0">
              <a:solidFill>
                <a:srgbClr val="000000"/>
              </a:solidFill>
              <a:latin typeface="+mn-lt"/>
            </a:endParaRPr>
          </a:p>
        </p:txBody>
      </p:sp>
      <p:sp>
        <p:nvSpPr>
          <p:cNvPr id="23" name="TextBox 22">
            <a:extLst>
              <a:ext uri="{FF2B5EF4-FFF2-40B4-BE49-F238E27FC236}">
                <a16:creationId xmlns:a16="http://schemas.microsoft.com/office/drawing/2014/main" id="{9F469DA9-94F5-6D26-90E7-A7324C1D69FD}"/>
              </a:ext>
            </a:extLst>
          </p:cNvPr>
          <p:cNvSpPr txBox="1"/>
          <p:nvPr/>
        </p:nvSpPr>
        <p:spPr>
          <a:xfrm>
            <a:off x="15236635" y="556931"/>
            <a:ext cx="8567928" cy="95410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r"/>
            <a:r>
              <a:rPr lang="en-US" sz="2800" i="1" dirty="0">
                <a:latin typeface="+mj-lt"/>
              </a:rPr>
              <a:t>Meeting clients where they are requires first understanding their progress along the AI journey</a:t>
            </a:r>
            <a:endParaRPr lang="en-ZM" sz="2800" i="1" dirty="0"/>
          </a:p>
        </p:txBody>
      </p:sp>
      <p:sp>
        <p:nvSpPr>
          <p:cNvPr id="24" name="TextBox 23">
            <a:extLst>
              <a:ext uri="{FF2B5EF4-FFF2-40B4-BE49-F238E27FC236}">
                <a16:creationId xmlns:a16="http://schemas.microsoft.com/office/drawing/2014/main" id="{793F7B84-8D97-AA3C-DA77-C9825732BBCD}"/>
              </a:ext>
            </a:extLst>
          </p:cNvPr>
          <p:cNvSpPr txBox="1"/>
          <p:nvPr/>
        </p:nvSpPr>
        <p:spPr>
          <a:xfrm>
            <a:off x="576071" y="3606520"/>
            <a:ext cx="5910859" cy="861774"/>
          </a:xfrm>
          <a:prstGeom prst="rect">
            <a:avLst/>
          </a:prstGeom>
          <a:solidFill>
            <a:srgbClr val="0070C0"/>
          </a:solidFill>
        </p:spPr>
        <p:txBody>
          <a:bodyPr wrap="square" lIns="365760" tIns="182880" rIns="365760" bIns="182880" rtlCol="0" anchor="t">
            <a:spAutoFit/>
          </a:bodyPr>
          <a:lstStyle/>
          <a:p>
            <a:pPr defTabSz="1828800">
              <a:defRPr/>
            </a:pPr>
            <a:r>
              <a:rPr lang="en-US" sz="3200" b="1" dirty="0">
                <a:solidFill>
                  <a:srgbClr val="FFFFFF"/>
                </a:solidFill>
                <a:latin typeface="IBM Plex Sans Light"/>
                <a:ea typeface="IBM Plex Sans" charset="0"/>
                <a:cs typeface="IBM Plex Sans" charset="0"/>
              </a:rPr>
              <a:t>Advise</a:t>
            </a:r>
            <a:endParaRPr lang="en-US" sz="3200" dirty="0">
              <a:solidFill>
                <a:srgbClr val="FFFFFF"/>
              </a:solidFill>
              <a:latin typeface="IBM Plex Sans Light"/>
              <a:ea typeface="IBM Plex Sans" charset="0"/>
              <a:cs typeface="IBM Plex Sans" charset="0"/>
            </a:endParaRPr>
          </a:p>
        </p:txBody>
      </p:sp>
      <p:sp>
        <p:nvSpPr>
          <p:cNvPr id="25" name="TextBox 24">
            <a:extLst>
              <a:ext uri="{FF2B5EF4-FFF2-40B4-BE49-F238E27FC236}">
                <a16:creationId xmlns:a16="http://schemas.microsoft.com/office/drawing/2014/main" id="{995A8BDF-4078-9E75-E21C-A05747DCD7F8}"/>
              </a:ext>
            </a:extLst>
          </p:cNvPr>
          <p:cNvSpPr txBox="1"/>
          <p:nvPr/>
        </p:nvSpPr>
        <p:spPr>
          <a:xfrm>
            <a:off x="13259093" y="3610192"/>
            <a:ext cx="5947692" cy="861774"/>
          </a:xfrm>
          <a:prstGeom prst="rect">
            <a:avLst/>
          </a:prstGeom>
          <a:solidFill>
            <a:srgbClr val="0070C0"/>
          </a:solidFill>
        </p:spPr>
        <p:txBody>
          <a:bodyPr wrap="square" lIns="365760" tIns="182880" rIns="365760" bIns="182880" rtlCol="0">
            <a:spAutoFit/>
          </a:bodyPr>
          <a:lstStyle/>
          <a:p>
            <a:pPr defTabSz="1828800">
              <a:defRPr/>
            </a:pPr>
            <a:r>
              <a:rPr lang="en-US" sz="3200" b="1" dirty="0">
                <a:solidFill>
                  <a:srgbClr val="FFFFFF"/>
                </a:solidFill>
                <a:latin typeface="+mj-lt"/>
                <a:ea typeface="IBM Plex Sans" charset="0"/>
                <a:cs typeface="IBM Plex Sans" charset="0"/>
              </a:rPr>
              <a:t>Roadmap and business case</a:t>
            </a:r>
          </a:p>
        </p:txBody>
      </p:sp>
      <p:sp>
        <p:nvSpPr>
          <p:cNvPr id="26" name="TextBox 25">
            <a:extLst>
              <a:ext uri="{FF2B5EF4-FFF2-40B4-BE49-F238E27FC236}">
                <a16:creationId xmlns:a16="http://schemas.microsoft.com/office/drawing/2014/main" id="{07D565CA-488F-272F-378A-DFFD513B38AA}"/>
              </a:ext>
            </a:extLst>
          </p:cNvPr>
          <p:cNvSpPr txBox="1"/>
          <p:nvPr/>
        </p:nvSpPr>
        <p:spPr>
          <a:xfrm>
            <a:off x="19665713" y="3610192"/>
            <a:ext cx="4138850" cy="861774"/>
          </a:xfrm>
          <a:prstGeom prst="rect">
            <a:avLst/>
          </a:prstGeom>
          <a:solidFill>
            <a:srgbClr val="0070C0"/>
          </a:solidFill>
        </p:spPr>
        <p:txBody>
          <a:bodyPr wrap="square" lIns="365760" tIns="182880" rIns="365760" bIns="182880" rtlCol="0">
            <a:spAutoFit/>
          </a:bodyPr>
          <a:lstStyle/>
          <a:p>
            <a:pPr defTabSz="1828800">
              <a:defRPr/>
            </a:pPr>
            <a:r>
              <a:rPr lang="en-US" sz="3200" b="1" dirty="0">
                <a:solidFill>
                  <a:srgbClr val="FFFFFF"/>
                </a:solidFill>
                <a:latin typeface="+mj-lt"/>
                <a:ea typeface="IBM Plex Sans" charset="0"/>
                <a:cs typeface="IBM Plex Sans" charset="0"/>
              </a:rPr>
              <a:t>Operate and scale</a:t>
            </a:r>
          </a:p>
        </p:txBody>
      </p:sp>
      <p:sp>
        <p:nvSpPr>
          <p:cNvPr id="30" name="TextBox 29">
            <a:extLst>
              <a:ext uri="{FF2B5EF4-FFF2-40B4-BE49-F238E27FC236}">
                <a16:creationId xmlns:a16="http://schemas.microsoft.com/office/drawing/2014/main" id="{9CC76244-22E9-3898-D372-2C6029CE960D}"/>
              </a:ext>
            </a:extLst>
          </p:cNvPr>
          <p:cNvSpPr txBox="1"/>
          <p:nvPr/>
        </p:nvSpPr>
        <p:spPr>
          <a:xfrm>
            <a:off x="576072" y="4867331"/>
            <a:ext cx="2743200" cy="2560320"/>
          </a:xfrm>
          <a:prstGeom prst="rect">
            <a:avLst/>
          </a:prstGeom>
          <a:solidFill>
            <a:srgbClr val="E5F7FF"/>
          </a:solidFill>
          <a:ln>
            <a:solidFill>
              <a:schemeClr val="bg1">
                <a:lumMod val="65000"/>
              </a:schemeClr>
            </a:solidFill>
          </a:ln>
        </p:spPr>
        <p:txBody>
          <a:bodyPr wrap="square" lIns="182880" tIns="91440" rIns="182880" bIns="91440" rtlCol="0" anchor="ctr">
            <a:noAutofit/>
          </a:bodyPr>
          <a:lstStyle/>
          <a:p>
            <a:pPr algn="ctr" defTabSz="1828800">
              <a:spcBef>
                <a:spcPts val="2200"/>
              </a:spcBef>
              <a:defRPr/>
            </a:pPr>
            <a:r>
              <a:rPr lang="en-US" sz="2200" b="1" dirty="0">
                <a:latin typeface="+mj-lt"/>
                <a:ea typeface="IBM Plex Sans" charset="0"/>
                <a:cs typeface="IBM Plex Sans" charset="0"/>
              </a:rPr>
              <a:t>Opportunity areas</a:t>
            </a:r>
            <a:endParaRPr lang="en-US" sz="2200" dirty="0">
              <a:latin typeface="+mj-lt"/>
              <a:ea typeface="IBM Plex Sans" charset="0"/>
              <a:cs typeface="IBM Plex Sans" charset="0"/>
            </a:endParaRPr>
          </a:p>
        </p:txBody>
      </p:sp>
      <p:sp>
        <p:nvSpPr>
          <p:cNvPr id="31" name="TextBox 30">
            <a:extLst>
              <a:ext uri="{FF2B5EF4-FFF2-40B4-BE49-F238E27FC236}">
                <a16:creationId xmlns:a16="http://schemas.microsoft.com/office/drawing/2014/main" id="{758DAF63-2892-FA06-8CC1-34CF39DF1C8C}"/>
              </a:ext>
            </a:extLst>
          </p:cNvPr>
          <p:cNvSpPr txBox="1"/>
          <p:nvPr/>
        </p:nvSpPr>
        <p:spPr>
          <a:xfrm>
            <a:off x="3657072" y="4867331"/>
            <a:ext cx="2743200" cy="2560320"/>
          </a:xfrm>
          <a:prstGeom prst="rect">
            <a:avLst/>
          </a:prstGeom>
          <a:solidFill>
            <a:srgbClr val="E5F7FF"/>
          </a:solidFill>
          <a:ln>
            <a:solidFill>
              <a:schemeClr val="bg1">
                <a:lumMod val="65000"/>
              </a:schemeClr>
            </a:solidFill>
          </a:ln>
        </p:spPr>
        <p:txBody>
          <a:bodyPr wrap="square" lIns="182880" tIns="91440" rIns="182880" bIns="91440" rtlCol="0" anchor="ctr">
            <a:noAutofit/>
          </a:bodyPr>
          <a:lstStyle/>
          <a:p>
            <a:pPr algn="ctr" defTabSz="1828800">
              <a:spcBef>
                <a:spcPts val="2200"/>
              </a:spcBef>
              <a:defRPr/>
            </a:pPr>
            <a:r>
              <a:rPr lang="en-US" sz="2200" b="1" dirty="0">
                <a:latin typeface="+mj-lt"/>
                <a:ea typeface="IBM Plex Sans" charset="0"/>
                <a:cs typeface="IBM Plex Sans" charset="0"/>
              </a:rPr>
              <a:t>Potential use cases</a:t>
            </a:r>
            <a:endParaRPr lang="en-US" sz="2200" dirty="0">
              <a:latin typeface="+mj-lt"/>
              <a:ea typeface="IBM Plex Sans" charset="0"/>
              <a:cs typeface="IBM Plex Sans" charset="0"/>
            </a:endParaRPr>
          </a:p>
        </p:txBody>
      </p:sp>
      <p:sp>
        <p:nvSpPr>
          <p:cNvPr id="32" name="TextBox 31">
            <a:extLst>
              <a:ext uri="{FF2B5EF4-FFF2-40B4-BE49-F238E27FC236}">
                <a16:creationId xmlns:a16="http://schemas.microsoft.com/office/drawing/2014/main" id="{DB668F85-8EBC-BAA1-8689-7253436A75ED}"/>
              </a:ext>
            </a:extLst>
          </p:cNvPr>
          <p:cNvSpPr txBox="1"/>
          <p:nvPr/>
        </p:nvSpPr>
        <p:spPr>
          <a:xfrm>
            <a:off x="3657072" y="7843855"/>
            <a:ext cx="2743200" cy="2560320"/>
          </a:xfrm>
          <a:prstGeom prst="rect">
            <a:avLst/>
          </a:prstGeom>
          <a:solidFill>
            <a:srgbClr val="E5F7FF"/>
          </a:solidFill>
          <a:ln>
            <a:solidFill>
              <a:schemeClr val="bg1">
                <a:lumMod val="65000"/>
              </a:schemeClr>
            </a:solidFill>
          </a:ln>
        </p:spPr>
        <p:txBody>
          <a:bodyPr wrap="square" lIns="182880" tIns="91440" rIns="182880" bIns="91440" rtlCol="0" anchor="ctr">
            <a:noAutofit/>
          </a:bodyPr>
          <a:lstStyle/>
          <a:p>
            <a:pPr algn="ctr" defTabSz="1828800">
              <a:spcBef>
                <a:spcPts val="2200"/>
              </a:spcBef>
              <a:defRPr/>
            </a:pPr>
            <a:r>
              <a:rPr lang="en-US" sz="2200" b="1" dirty="0">
                <a:latin typeface="+mj-lt"/>
                <a:ea typeface="IBM Plex Sans" charset="0"/>
                <a:cs typeface="IBM Plex Sans" charset="0"/>
              </a:rPr>
              <a:t>Value case</a:t>
            </a:r>
            <a:endParaRPr lang="en-US" sz="2200" dirty="0">
              <a:latin typeface="+mj-lt"/>
              <a:ea typeface="IBM Plex Sans" charset="0"/>
              <a:cs typeface="IBM Plex Sans" charset="0"/>
            </a:endParaRPr>
          </a:p>
        </p:txBody>
      </p:sp>
      <p:sp>
        <p:nvSpPr>
          <p:cNvPr id="33" name="TextBox 32">
            <a:extLst>
              <a:ext uri="{FF2B5EF4-FFF2-40B4-BE49-F238E27FC236}">
                <a16:creationId xmlns:a16="http://schemas.microsoft.com/office/drawing/2014/main" id="{81FD3E35-81B0-1413-D235-5D9008D6982F}"/>
              </a:ext>
            </a:extLst>
          </p:cNvPr>
          <p:cNvSpPr txBox="1"/>
          <p:nvPr/>
        </p:nvSpPr>
        <p:spPr>
          <a:xfrm>
            <a:off x="10060328" y="4866641"/>
            <a:ext cx="2743200" cy="2560320"/>
          </a:xfrm>
          <a:prstGeom prst="rect">
            <a:avLst/>
          </a:prstGeom>
          <a:solidFill>
            <a:srgbClr val="E5F7FF"/>
          </a:solidFill>
          <a:ln>
            <a:solidFill>
              <a:schemeClr val="bg1">
                <a:lumMod val="65000"/>
              </a:schemeClr>
            </a:solidFill>
          </a:ln>
        </p:spPr>
        <p:txBody>
          <a:bodyPr wrap="square" lIns="182880" tIns="91440" rIns="182880" bIns="91440" rtlCol="0" anchor="ctr">
            <a:noAutofit/>
          </a:bodyPr>
          <a:lstStyle/>
          <a:p>
            <a:pPr algn="ctr" defTabSz="1828800">
              <a:spcBef>
                <a:spcPts val="2200"/>
              </a:spcBef>
              <a:defRPr/>
            </a:pPr>
            <a:r>
              <a:rPr lang="en-US" sz="2200" b="1" dirty="0">
                <a:latin typeface="+mj-lt"/>
                <a:ea typeface="IBM Plex Sans" charset="0"/>
                <a:cs typeface="IBM Plex Sans" charset="0"/>
              </a:rPr>
              <a:t>AI techniques, model selection</a:t>
            </a:r>
            <a:endParaRPr lang="en-US" sz="2200" dirty="0">
              <a:latin typeface="+mj-lt"/>
              <a:ea typeface="IBM Plex Sans" charset="0"/>
              <a:cs typeface="IBM Plex Sans" charset="0"/>
            </a:endParaRPr>
          </a:p>
        </p:txBody>
      </p:sp>
      <p:sp>
        <p:nvSpPr>
          <p:cNvPr id="40" name="TextBox 39">
            <a:extLst>
              <a:ext uri="{FF2B5EF4-FFF2-40B4-BE49-F238E27FC236}">
                <a16:creationId xmlns:a16="http://schemas.microsoft.com/office/drawing/2014/main" id="{DC4FDFA6-6B34-8150-CD09-5DF889EEE8E4}"/>
              </a:ext>
            </a:extLst>
          </p:cNvPr>
          <p:cNvSpPr txBox="1"/>
          <p:nvPr/>
        </p:nvSpPr>
        <p:spPr>
          <a:xfrm>
            <a:off x="10042008" y="7822149"/>
            <a:ext cx="2743200" cy="2560320"/>
          </a:xfrm>
          <a:prstGeom prst="rect">
            <a:avLst/>
          </a:prstGeom>
          <a:solidFill>
            <a:srgbClr val="E5F7FF"/>
          </a:solidFill>
          <a:ln>
            <a:solidFill>
              <a:schemeClr val="bg1">
                <a:lumMod val="65000"/>
              </a:schemeClr>
            </a:solidFill>
          </a:ln>
        </p:spPr>
        <p:txBody>
          <a:bodyPr wrap="square" lIns="182880" tIns="91440" rIns="182880" bIns="91440" rtlCol="0" anchor="ctr">
            <a:noAutofit/>
          </a:bodyPr>
          <a:lstStyle/>
          <a:p>
            <a:pPr algn="ctr" defTabSz="1828800">
              <a:spcBef>
                <a:spcPts val="2200"/>
              </a:spcBef>
              <a:defRPr/>
            </a:pPr>
            <a:r>
              <a:rPr lang="en-US" sz="2200" b="1" dirty="0">
                <a:latin typeface="+mj-lt"/>
                <a:ea typeface="IBM Plex Sans" charset="0"/>
                <a:cs typeface="IBM Plex Sans" charset="0"/>
              </a:rPr>
              <a:t>Operating model</a:t>
            </a:r>
          </a:p>
        </p:txBody>
      </p:sp>
      <p:sp>
        <p:nvSpPr>
          <p:cNvPr id="41" name="TextBox 40">
            <a:extLst>
              <a:ext uri="{FF2B5EF4-FFF2-40B4-BE49-F238E27FC236}">
                <a16:creationId xmlns:a16="http://schemas.microsoft.com/office/drawing/2014/main" id="{6D8501D1-8C3B-1B84-905D-EFA46F4DB1E2}"/>
              </a:ext>
            </a:extLst>
          </p:cNvPr>
          <p:cNvSpPr txBox="1"/>
          <p:nvPr/>
        </p:nvSpPr>
        <p:spPr>
          <a:xfrm>
            <a:off x="13318724" y="4883814"/>
            <a:ext cx="2743200" cy="2560320"/>
          </a:xfrm>
          <a:prstGeom prst="rect">
            <a:avLst/>
          </a:prstGeom>
          <a:solidFill>
            <a:srgbClr val="E5F7FF"/>
          </a:solidFill>
          <a:ln>
            <a:solidFill>
              <a:schemeClr val="bg1">
                <a:lumMod val="65000"/>
              </a:schemeClr>
            </a:solidFill>
          </a:ln>
        </p:spPr>
        <p:txBody>
          <a:bodyPr wrap="square" lIns="182880" tIns="91440" rIns="182880" bIns="91440" rtlCol="0" anchor="ctr">
            <a:noAutofit/>
          </a:bodyPr>
          <a:lstStyle/>
          <a:p>
            <a:pPr algn="ctr" defTabSz="1828800">
              <a:spcBef>
                <a:spcPts val="2200"/>
              </a:spcBef>
              <a:defRPr/>
            </a:pPr>
            <a:r>
              <a:rPr lang="en-US" sz="2200" b="1" dirty="0">
                <a:latin typeface="+mj-lt"/>
                <a:ea typeface="IBM Plex Sans" charset="0"/>
                <a:cs typeface="IBM Plex Sans" charset="0"/>
              </a:rPr>
              <a:t>Roadmap</a:t>
            </a:r>
            <a:endParaRPr lang="en-US" sz="2200" dirty="0">
              <a:latin typeface="+mj-lt"/>
              <a:ea typeface="IBM Plex Sans" charset="0"/>
              <a:cs typeface="IBM Plex Sans" charset="0"/>
            </a:endParaRPr>
          </a:p>
        </p:txBody>
      </p:sp>
      <p:sp>
        <p:nvSpPr>
          <p:cNvPr id="42" name="TextBox 41">
            <a:extLst>
              <a:ext uri="{FF2B5EF4-FFF2-40B4-BE49-F238E27FC236}">
                <a16:creationId xmlns:a16="http://schemas.microsoft.com/office/drawing/2014/main" id="{4BBB8766-802C-2264-ECA5-B84FB525C6EF}"/>
              </a:ext>
            </a:extLst>
          </p:cNvPr>
          <p:cNvSpPr txBox="1"/>
          <p:nvPr/>
        </p:nvSpPr>
        <p:spPr>
          <a:xfrm>
            <a:off x="19665713" y="4819483"/>
            <a:ext cx="2743200" cy="2560320"/>
          </a:xfrm>
          <a:prstGeom prst="rect">
            <a:avLst/>
          </a:prstGeom>
          <a:solidFill>
            <a:srgbClr val="E5F7FF"/>
          </a:solidFill>
          <a:ln>
            <a:solidFill>
              <a:schemeClr val="bg1">
                <a:lumMod val="65000"/>
              </a:schemeClr>
            </a:solidFill>
          </a:ln>
        </p:spPr>
        <p:txBody>
          <a:bodyPr wrap="square" lIns="182880" tIns="91440" rIns="182880" bIns="91440" rtlCol="0" anchor="ctr">
            <a:noAutofit/>
          </a:bodyPr>
          <a:lstStyle/>
          <a:p>
            <a:pPr algn="ctr" defTabSz="1828800">
              <a:spcBef>
                <a:spcPts val="2200"/>
              </a:spcBef>
              <a:defRPr/>
            </a:pPr>
            <a:r>
              <a:rPr lang="en-US" sz="2200" b="1" dirty="0">
                <a:latin typeface="+mj-lt"/>
                <a:ea typeface="IBM Plex Sans" charset="0"/>
                <a:cs typeface="IBM Plex Sans" charset="0"/>
              </a:rPr>
              <a:t>Business transformation office and governance</a:t>
            </a:r>
          </a:p>
        </p:txBody>
      </p:sp>
      <p:sp>
        <p:nvSpPr>
          <p:cNvPr id="43" name="TextBox 42">
            <a:extLst>
              <a:ext uri="{FF2B5EF4-FFF2-40B4-BE49-F238E27FC236}">
                <a16:creationId xmlns:a16="http://schemas.microsoft.com/office/drawing/2014/main" id="{88747010-ADC8-2559-74F9-742A72B2BAE8}"/>
              </a:ext>
            </a:extLst>
          </p:cNvPr>
          <p:cNvSpPr txBox="1"/>
          <p:nvPr/>
        </p:nvSpPr>
        <p:spPr>
          <a:xfrm>
            <a:off x="576072" y="7843855"/>
            <a:ext cx="2743200" cy="2560320"/>
          </a:xfrm>
          <a:prstGeom prst="rect">
            <a:avLst/>
          </a:prstGeom>
          <a:solidFill>
            <a:srgbClr val="E5F7FF"/>
          </a:solidFill>
          <a:ln>
            <a:solidFill>
              <a:schemeClr val="bg1">
                <a:lumMod val="65000"/>
              </a:schemeClr>
            </a:solidFill>
          </a:ln>
        </p:spPr>
        <p:txBody>
          <a:bodyPr wrap="square" lIns="182880" tIns="91440" rIns="182880" bIns="91440" rtlCol="0" anchor="ctr">
            <a:noAutofit/>
          </a:bodyPr>
          <a:lstStyle/>
          <a:p>
            <a:pPr algn="ctr" defTabSz="1828800">
              <a:spcBef>
                <a:spcPts val="2200"/>
              </a:spcBef>
              <a:defRPr/>
            </a:pPr>
            <a:r>
              <a:rPr lang="en-US" sz="2200" b="1" dirty="0">
                <a:latin typeface="+mj-lt"/>
                <a:ea typeface="IBM Plex Sans" charset="0"/>
                <a:cs typeface="IBM Plex Sans" charset="0"/>
              </a:rPr>
              <a:t>Prioritized use cases</a:t>
            </a:r>
            <a:endParaRPr lang="en-US" sz="2200" dirty="0">
              <a:latin typeface="+mj-lt"/>
              <a:ea typeface="IBM Plex Sans" charset="0"/>
              <a:cs typeface="IBM Plex Sans" charset="0"/>
            </a:endParaRPr>
          </a:p>
        </p:txBody>
      </p:sp>
      <p:sp>
        <p:nvSpPr>
          <p:cNvPr id="44" name="TextBox 43">
            <a:extLst>
              <a:ext uri="{FF2B5EF4-FFF2-40B4-BE49-F238E27FC236}">
                <a16:creationId xmlns:a16="http://schemas.microsoft.com/office/drawing/2014/main" id="{92A14C6C-99C1-58B5-8207-BBE591CD5314}"/>
              </a:ext>
            </a:extLst>
          </p:cNvPr>
          <p:cNvSpPr txBox="1"/>
          <p:nvPr/>
        </p:nvSpPr>
        <p:spPr>
          <a:xfrm>
            <a:off x="6880800" y="7822149"/>
            <a:ext cx="2743200" cy="2560320"/>
          </a:xfrm>
          <a:prstGeom prst="rect">
            <a:avLst/>
          </a:prstGeom>
          <a:solidFill>
            <a:srgbClr val="E5F7FF"/>
          </a:solidFill>
          <a:ln>
            <a:solidFill>
              <a:schemeClr val="bg1">
                <a:lumMod val="65000"/>
              </a:schemeClr>
            </a:solidFill>
          </a:ln>
        </p:spPr>
        <p:txBody>
          <a:bodyPr wrap="square" lIns="182880" tIns="91440" rIns="182880" bIns="91440" rtlCol="0" anchor="ctr">
            <a:noAutofit/>
          </a:bodyPr>
          <a:lstStyle/>
          <a:p>
            <a:pPr algn="ctr" defTabSz="1828800">
              <a:spcBef>
                <a:spcPts val="2200"/>
              </a:spcBef>
              <a:defRPr/>
            </a:pPr>
            <a:r>
              <a:rPr lang="en-US" sz="2200" b="1" dirty="0">
                <a:latin typeface="+mj-lt"/>
                <a:ea typeface="IBM Plex Sans" charset="0"/>
                <a:cs typeface="IBM Plex Sans" charset="0"/>
              </a:rPr>
              <a:t>Tech and data strategy/ architecture</a:t>
            </a:r>
          </a:p>
        </p:txBody>
      </p:sp>
      <p:sp>
        <p:nvSpPr>
          <p:cNvPr id="45" name="TextBox 44">
            <a:extLst>
              <a:ext uri="{FF2B5EF4-FFF2-40B4-BE49-F238E27FC236}">
                <a16:creationId xmlns:a16="http://schemas.microsoft.com/office/drawing/2014/main" id="{39561C25-DCDB-8046-B910-29CD98B7465F}"/>
              </a:ext>
            </a:extLst>
          </p:cNvPr>
          <p:cNvSpPr txBox="1"/>
          <p:nvPr/>
        </p:nvSpPr>
        <p:spPr>
          <a:xfrm>
            <a:off x="16463585" y="4867331"/>
            <a:ext cx="2743200" cy="2560320"/>
          </a:xfrm>
          <a:prstGeom prst="rect">
            <a:avLst/>
          </a:prstGeom>
          <a:solidFill>
            <a:srgbClr val="E5F7FF"/>
          </a:solidFill>
          <a:ln>
            <a:solidFill>
              <a:schemeClr val="bg1">
                <a:lumMod val="65000"/>
              </a:schemeClr>
            </a:solidFill>
          </a:ln>
        </p:spPr>
        <p:txBody>
          <a:bodyPr wrap="square" lIns="182880" tIns="91440" rIns="182880" bIns="91440" rtlCol="0" anchor="ctr">
            <a:noAutofit/>
          </a:bodyPr>
          <a:lstStyle/>
          <a:p>
            <a:pPr algn="ctr" defTabSz="1828800">
              <a:spcBef>
                <a:spcPts val="2200"/>
              </a:spcBef>
              <a:defRPr/>
            </a:pPr>
            <a:r>
              <a:rPr lang="en-US" sz="2200" b="1" dirty="0">
                <a:latin typeface="+mj-lt"/>
                <a:ea typeface="IBM Plex Sans" charset="0"/>
                <a:cs typeface="IBM Plex Sans" charset="0"/>
              </a:rPr>
              <a:t>Talent strategy</a:t>
            </a:r>
            <a:endParaRPr lang="en-US" sz="2200" dirty="0">
              <a:latin typeface="+mj-lt"/>
            </a:endParaRPr>
          </a:p>
        </p:txBody>
      </p:sp>
      <p:sp>
        <p:nvSpPr>
          <p:cNvPr id="46" name="TextBox 45">
            <a:extLst>
              <a:ext uri="{FF2B5EF4-FFF2-40B4-BE49-F238E27FC236}">
                <a16:creationId xmlns:a16="http://schemas.microsoft.com/office/drawing/2014/main" id="{A8242BC6-8999-6905-E3D5-E35AD185F4E4}"/>
              </a:ext>
            </a:extLst>
          </p:cNvPr>
          <p:cNvSpPr txBox="1"/>
          <p:nvPr/>
        </p:nvSpPr>
        <p:spPr>
          <a:xfrm>
            <a:off x="19653231" y="7808674"/>
            <a:ext cx="2743200" cy="2560320"/>
          </a:xfrm>
          <a:prstGeom prst="rect">
            <a:avLst/>
          </a:prstGeom>
          <a:solidFill>
            <a:srgbClr val="E5F7FF"/>
          </a:solidFill>
          <a:ln>
            <a:solidFill>
              <a:schemeClr val="bg1">
                <a:lumMod val="65000"/>
              </a:schemeClr>
            </a:solidFill>
          </a:ln>
        </p:spPr>
        <p:txBody>
          <a:bodyPr wrap="square" lIns="182880" tIns="91440" rIns="182880" bIns="91440" rtlCol="0" anchor="ctr">
            <a:noAutofit/>
          </a:bodyPr>
          <a:lstStyle/>
          <a:p>
            <a:pPr algn="ctr" defTabSz="1828800">
              <a:spcBef>
                <a:spcPts val="2200"/>
              </a:spcBef>
              <a:defRPr/>
            </a:pPr>
            <a:r>
              <a:rPr lang="en-US" sz="2200" b="1" dirty="0">
                <a:latin typeface="+mj-lt"/>
                <a:ea typeface="IBM Plex Sans" charset="0"/>
                <a:cs typeface="IBM Plex Sans" charset="0"/>
              </a:rPr>
              <a:t>Ecosystem partner alignment</a:t>
            </a:r>
            <a:endParaRPr lang="en-US" sz="2200" dirty="0">
              <a:latin typeface="+mj-lt"/>
              <a:ea typeface="IBM Plex Sans" charset="0"/>
              <a:cs typeface="IBM Plex Sans" charset="0"/>
            </a:endParaRPr>
          </a:p>
        </p:txBody>
      </p:sp>
      <p:sp>
        <p:nvSpPr>
          <p:cNvPr id="47" name="TextBox 46">
            <a:extLst>
              <a:ext uri="{FF2B5EF4-FFF2-40B4-BE49-F238E27FC236}">
                <a16:creationId xmlns:a16="http://schemas.microsoft.com/office/drawing/2014/main" id="{141C0CCF-743C-A723-E6E1-03A3057235AC}"/>
              </a:ext>
            </a:extLst>
          </p:cNvPr>
          <p:cNvSpPr txBox="1"/>
          <p:nvPr/>
        </p:nvSpPr>
        <p:spPr>
          <a:xfrm>
            <a:off x="13302377" y="7822149"/>
            <a:ext cx="2743200" cy="2560320"/>
          </a:xfrm>
          <a:prstGeom prst="rect">
            <a:avLst/>
          </a:prstGeom>
          <a:solidFill>
            <a:srgbClr val="E5F7FF"/>
          </a:solidFill>
          <a:ln>
            <a:solidFill>
              <a:schemeClr val="bg1">
                <a:lumMod val="65000"/>
              </a:schemeClr>
            </a:solidFill>
          </a:ln>
        </p:spPr>
        <p:txBody>
          <a:bodyPr wrap="square" lIns="182880" tIns="91440" rIns="182880" bIns="91440" rtlCol="0" anchor="ctr">
            <a:noAutofit/>
          </a:bodyPr>
          <a:lstStyle/>
          <a:p>
            <a:pPr algn="ctr" defTabSz="1828800">
              <a:spcBef>
                <a:spcPts val="2200"/>
              </a:spcBef>
              <a:defRPr/>
            </a:pPr>
            <a:r>
              <a:rPr lang="en-US" sz="2200" b="1" dirty="0">
                <a:latin typeface="+mj-lt"/>
                <a:ea typeface="IBM Plex Sans" charset="0"/>
                <a:cs typeface="IBM Plex Sans" charset="0"/>
              </a:rPr>
              <a:t>Business case</a:t>
            </a:r>
          </a:p>
        </p:txBody>
      </p:sp>
      <p:cxnSp>
        <p:nvCxnSpPr>
          <p:cNvPr id="48" name="Straight Arrow Connector 47">
            <a:extLst>
              <a:ext uri="{FF2B5EF4-FFF2-40B4-BE49-F238E27FC236}">
                <a16:creationId xmlns:a16="http://schemas.microsoft.com/office/drawing/2014/main" id="{FD08838A-6770-AC9A-A21C-2DCBFE025C69}"/>
              </a:ext>
            </a:extLst>
          </p:cNvPr>
          <p:cNvCxnSpPr>
            <a:cxnSpLocks/>
          </p:cNvCxnSpPr>
          <p:nvPr/>
        </p:nvCxnSpPr>
        <p:spPr bwMode="auto">
          <a:xfrm>
            <a:off x="357809" y="12824169"/>
            <a:ext cx="23786443" cy="0"/>
          </a:xfrm>
          <a:prstGeom prst="straightConnector1">
            <a:avLst/>
          </a:prstGeom>
          <a:ln w="76200">
            <a:solidFill>
              <a:srgbClr val="0070C0">
                <a:alpha val="50196"/>
              </a:srgbClr>
            </a:solidFill>
            <a:headEnd type="triangle"/>
            <a:tailEnd type="triangle"/>
          </a:ln>
          <a:effectLst/>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D5FBE0E5-CC37-22FF-490A-207AA5E9823A}"/>
              </a:ext>
            </a:extLst>
          </p:cNvPr>
          <p:cNvSpPr txBox="1"/>
          <p:nvPr/>
        </p:nvSpPr>
        <p:spPr>
          <a:xfrm>
            <a:off x="6903023" y="4824337"/>
            <a:ext cx="2743200" cy="2560320"/>
          </a:xfrm>
          <a:prstGeom prst="rect">
            <a:avLst/>
          </a:prstGeom>
          <a:solidFill>
            <a:srgbClr val="E5F7FF"/>
          </a:solidFill>
          <a:ln>
            <a:solidFill>
              <a:schemeClr val="bg1">
                <a:lumMod val="65000"/>
              </a:schemeClr>
            </a:solidFill>
          </a:ln>
        </p:spPr>
        <p:txBody>
          <a:bodyPr wrap="square" lIns="182880" tIns="91440" rIns="182880" bIns="91440" rtlCol="0" anchor="ctr">
            <a:noAutofit/>
          </a:bodyPr>
          <a:lstStyle/>
          <a:p>
            <a:pPr algn="ctr" defTabSz="1828800">
              <a:spcBef>
                <a:spcPts val="2200"/>
              </a:spcBef>
              <a:defRPr/>
            </a:pPr>
            <a:r>
              <a:rPr lang="en-US" sz="2200" b="1" dirty="0">
                <a:latin typeface="+mj-lt"/>
                <a:ea typeface="IBM Plex Sans" charset="0"/>
                <a:cs typeface="IBM Plex Sans" charset="0"/>
              </a:rPr>
              <a:t>Future-state journeys</a:t>
            </a:r>
            <a:endParaRPr lang="en-US" sz="2200" dirty="0">
              <a:latin typeface="+mj-lt"/>
              <a:ea typeface="IBM Plex Sans" charset="0"/>
              <a:cs typeface="IBM Plex Sans" charset="0"/>
            </a:endParaRPr>
          </a:p>
        </p:txBody>
      </p:sp>
      <p:sp>
        <p:nvSpPr>
          <p:cNvPr id="51" name="TextBox 50">
            <a:extLst>
              <a:ext uri="{FF2B5EF4-FFF2-40B4-BE49-F238E27FC236}">
                <a16:creationId xmlns:a16="http://schemas.microsoft.com/office/drawing/2014/main" id="{62812D39-7156-F234-FB49-5E4BAAE92042}"/>
              </a:ext>
            </a:extLst>
          </p:cNvPr>
          <p:cNvSpPr txBox="1"/>
          <p:nvPr/>
        </p:nvSpPr>
        <p:spPr>
          <a:xfrm>
            <a:off x="16463585" y="7822149"/>
            <a:ext cx="2743200" cy="2560320"/>
          </a:xfrm>
          <a:prstGeom prst="rect">
            <a:avLst/>
          </a:prstGeom>
          <a:solidFill>
            <a:srgbClr val="E5F7FF"/>
          </a:solidFill>
          <a:ln>
            <a:solidFill>
              <a:schemeClr val="bg1">
                <a:lumMod val="65000"/>
              </a:schemeClr>
            </a:solidFill>
          </a:ln>
        </p:spPr>
        <p:txBody>
          <a:bodyPr wrap="square" lIns="182880" tIns="91440" rIns="182880" bIns="91440" rtlCol="0" anchor="ctr">
            <a:noAutofit/>
          </a:bodyPr>
          <a:lstStyle/>
          <a:p>
            <a:pPr algn="ctr" defTabSz="1828800">
              <a:spcBef>
                <a:spcPts val="2200"/>
              </a:spcBef>
              <a:defRPr/>
            </a:pPr>
            <a:r>
              <a:rPr lang="en-US" sz="2200" b="1" dirty="0">
                <a:latin typeface="+mj-lt"/>
                <a:ea typeface="IBM Plex Sans" charset="0"/>
                <a:cs typeface="IBM Plex Sans" charset="0"/>
              </a:rPr>
              <a:t>Change plan</a:t>
            </a:r>
          </a:p>
        </p:txBody>
      </p:sp>
      <p:sp>
        <p:nvSpPr>
          <p:cNvPr id="52" name="TextBox 51">
            <a:extLst>
              <a:ext uri="{FF2B5EF4-FFF2-40B4-BE49-F238E27FC236}">
                <a16:creationId xmlns:a16="http://schemas.microsoft.com/office/drawing/2014/main" id="{1F461177-31A4-87BA-8707-10F8F581F238}"/>
              </a:ext>
            </a:extLst>
          </p:cNvPr>
          <p:cNvSpPr txBox="1"/>
          <p:nvPr/>
        </p:nvSpPr>
        <p:spPr>
          <a:xfrm>
            <a:off x="6896620" y="3606520"/>
            <a:ext cx="5952784" cy="861774"/>
          </a:xfrm>
          <a:prstGeom prst="rect">
            <a:avLst/>
          </a:prstGeom>
          <a:solidFill>
            <a:srgbClr val="0070C0"/>
          </a:solidFill>
        </p:spPr>
        <p:txBody>
          <a:bodyPr wrap="square" lIns="365760" tIns="182880" rIns="365760" bIns="182880" rtlCol="0">
            <a:spAutoFit/>
          </a:bodyPr>
          <a:lstStyle/>
          <a:p>
            <a:pPr defTabSz="1828800">
              <a:defRPr/>
            </a:pPr>
            <a:r>
              <a:rPr lang="en-US" sz="3200" b="1" dirty="0">
                <a:solidFill>
                  <a:srgbClr val="FFFFFF"/>
                </a:solidFill>
                <a:latin typeface="+mj-lt"/>
                <a:ea typeface="IBM Plex Sans" charset="0"/>
                <a:cs typeface="IBM Plex Sans" charset="0"/>
              </a:rPr>
              <a:t>Design, build, and pilot</a:t>
            </a:r>
          </a:p>
        </p:txBody>
      </p:sp>
      <p:sp>
        <p:nvSpPr>
          <p:cNvPr id="53" name="Triangle 52">
            <a:extLst>
              <a:ext uri="{FF2B5EF4-FFF2-40B4-BE49-F238E27FC236}">
                <a16:creationId xmlns:a16="http://schemas.microsoft.com/office/drawing/2014/main" id="{DD68D6A1-68CB-C350-3CF2-91A1228F49A4}"/>
              </a:ext>
            </a:extLst>
          </p:cNvPr>
          <p:cNvSpPr/>
          <p:nvPr/>
        </p:nvSpPr>
        <p:spPr bwMode="auto">
          <a:xfrm rot="5400000">
            <a:off x="21776967" y="7426540"/>
            <a:ext cx="3084724" cy="484742"/>
          </a:xfrm>
          <a:prstGeom prst="triangle">
            <a:avLst/>
          </a:prstGeom>
          <a:solidFill>
            <a:srgbClr val="C8C8C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defRPr/>
            </a:pPr>
            <a:endParaRPr lang="en-US" sz="2800" dirty="0">
              <a:solidFill>
                <a:srgbClr val="FFFFFF"/>
              </a:solidFill>
              <a:latin typeface="+mj-lt"/>
            </a:endParaRPr>
          </a:p>
        </p:txBody>
      </p:sp>
      <p:sp>
        <p:nvSpPr>
          <p:cNvPr id="54" name="Pentagon 53">
            <a:extLst>
              <a:ext uri="{FF2B5EF4-FFF2-40B4-BE49-F238E27FC236}">
                <a16:creationId xmlns:a16="http://schemas.microsoft.com/office/drawing/2014/main" id="{6A064A7D-ACEF-1F12-7CF8-29D3E3204B78}"/>
              </a:ext>
            </a:extLst>
          </p:cNvPr>
          <p:cNvSpPr/>
          <p:nvPr/>
        </p:nvSpPr>
        <p:spPr>
          <a:xfrm>
            <a:off x="7208868" y="10201938"/>
            <a:ext cx="15868090" cy="732096"/>
          </a:xfrm>
          <a:prstGeom prst="homePlate">
            <a:avLst/>
          </a:prstGeom>
          <a:solidFill>
            <a:srgbClr val="7F7F7F"/>
          </a:solidFill>
          <a:ln w="9525" cap="rnd" cmpd="sng" algn="ctr">
            <a:noFill/>
            <a:prstDash val="sysDot"/>
            <a:round/>
          </a:ln>
          <a:effectLst/>
        </p:spPr>
        <p:txBody>
          <a:bodyPr rot="0" spcFirstLastPara="0" vertOverflow="overflow" horzOverflow="overflow" vert="horz" wrap="square" lIns="365760" tIns="91440" rIns="182880" bIns="91440" numCol="1" spcCol="0" rtlCol="0" fromWordArt="0" anchor="ctr" anchorCtr="0" forceAA="0" compatLnSpc="1">
            <a:prstTxWarp prst="textNoShape">
              <a:avLst/>
            </a:prstTxWarp>
            <a:noAutofit/>
          </a:bodyPr>
          <a:lstStyle/>
          <a:p>
            <a:pPr marL="12700" defTabSz="1828800">
              <a:lnSpc>
                <a:spcPct val="90000"/>
              </a:lnSpc>
              <a:defRPr/>
            </a:pPr>
            <a:r>
              <a:rPr lang="en-US" sz="2800" b="1" i="1" kern="0" dirty="0">
                <a:solidFill>
                  <a:schemeClr val="bg1"/>
                </a:solidFill>
                <a:latin typeface="+mj-lt"/>
              </a:rPr>
              <a:t>Proofs of concept (POCs)</a:t>
            </a:r>
          </a:p>
        </p:txBody>
      </p:sp>
      <p:pic>
        <p:nvPicPr>
          <p:cNvPr id="55" name="Picture 4" descr="Two clockwise circular rotating arrows circle - Free arrows icons">
            <a:extLst>
              <a:ext uri="{FF2B5EF4-FFF2-40B4-BE49-F238E27FC236}">
                <a16:creationId xmlns:a16="http://schemas.microsoft.com/office/drawing/2014/main" id="{E67A235C-C13D-7BAE-C085-C591FDDB46CE}"/>
              </a:ext>
            </a:extLst>
          </p:cNvPr>
          <p:cNvPicPr>
            <a:picLocks noChangeAspect="1" noChangeArrowheads="1"/>
          </p:cNvPicPr>
          <p:nvPr/>
        </p:nvPicPr>
        <p:blipFill>
          <a:blip r:embed="rId3">
            <a:alphaModFix amt="70000"/>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8904743">
            <a:off x="20183517" y="10196664"/>
            <a:ext cx="722128" cy="72212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Two clockwise circular rotating arrows circle - Free arrows icons">
            <a:extLst>
              <a:ext uri="{FF2B5EF4-FFF2-40B4-BE49-F238E27FC236}">
                <a16:creationId xmlns:a16="http://schemas.microsoft.com/office/drawing/2014/main" id="{BDAB2E41-C1D1-DAF1-4E21-B8F0DF4BB91B}"/>
              </a:ext>
            </a:extLst>
          </p:cNvPr>
          <p:cNvPicPr>
            <a:picLocks noChangeAspect="1" noChangeArrowheads="1"/>
          </p:cNvPicPr>
          <p:nvPr/>
        </p:nvPicPr>
        <p:blipFill>
          <a:blip r:embed="rId3">
            <a:alphaModFix amt="70000"/>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8904743">
            <a:off x="13598405" y="10196664"/>
            <a:ext cx="722128" cy="722128"/>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2B41B663-968E-76C5-B30A-14A5DA73CC53}"/>
              </a:ext>
            </a:extLst>
          </p:cNvPr>
          <p:cNvGrpSpPr/>
          <p:nvPr/>
        </p:nvGrpSpPr>
        <p:grpSpPr>
          <a:xfrm>
            <a:off x="954158" y="11233930"/>
            <a:ext cx="2743200" cy="2219569"/>
            <a:chOff x="8420099" y="1771575"/>
            <a:chExt cx="3065303" cy="2996473"/>
          </a:xfrm>
        </p:grpSpPr>
        <p:sp>
          <p:nvSpPr>
            <p:cNvPr id="58" name="Rectangle 57">
              <a:extLst>
                <a:ext uri="{FF2B5EF4-FFF2-40B4-BE49-F238E27FC236}">
                  <a16:creationId xmlns:a16="http://schemas.microsoft.com/office/drawing/2014/main" id="{A21022E5-530F-D797-6467-B1D6E45AD7B2}"/>
                </a:ext>
              </a:extLst>
            </p:cNvPr>
            <p:cNvSpPr/>
            <p:nvPr/>
          </p:nvSpPr>
          <p:spPr>
            <a:xfrm>
              <a:off x="8451431" y="1771575"/>
              <a:ext cx="3033971" cy="2894041"/>
            </a:xfrm>
            <a:prstGeom prst="rect">
              <a:avLst/>
            </a:prstGeom>
            <a:solidFill>
              <a:srgbClr val="FFFFFF">
                <a:alpha val="88000"/>
              </a:srgbClr>
            </a:solidFill>
            <a:ln w="25400" cap="flat">
              <a:noFill/>
              <a:miter lim="400000"/>
            </a:ln>
            <a:effectLst>
              <a:outerShdw blurRad="357681" sx="102000" sy="102000" algn="ctr" rotWithShape="0">
                <a:srgbClr val="F3F3F3">
                  <a:lumMod val="50000"/>
                  <a:alpha val="22000"/>
                </a:srgbClr>
              </a:outerShdw>
            </a:effectLst>
          </p:spPr>
          <p:txBody>
            <a:bodyPr wrap="square" lIns="0" tIns="182880" rIns="0" bIns="0" numCol="1" anchor="t">
              <a:noAutofit/>
            </a:bodyPr>
            <a:lstStyle/>
            <a:p>
              <a:pPr marL="113030" defTabSz="1829242">
                <a:defRPr/>
              </a:pPr>
              <a:r>
                <a:rPr lang="en-US" sz="1800" kern="0" dirty="0">
                  <a:solidFill>
                    <a:prstClr val="black"/>
                  </a:solidFill>
                  <a:latin typeface="+mj-lt"/>
                  <a:ea typeface="IBM Plex Sans" charset="0"/>
                  <a:cs typeface="IBM Plex Sans" charset="0"/>
                </a:rPr>
                <a:t>1. Conduct </a:t>
              </a:r>
              <a:r>
                <a:rPr lang="en-US" sz="1800" b="1" kern="0" dirty="0">
                  <a:solidFill>
                    <a:prstClr val="black"/>
                  </a:solidFill>
                  <a:latin typeface="+mj-lt"/>
                </a:rPr>
                <a:t>top-down assessment </a:t>
              </a:r>
              <a:r>
                <a:rPr lang="en-US" sz="1800" kern="0" dirty="0">
                  <a:solidFill>
                    <a:prstClr val="black"/>
                  </a:solidFill>
                  <a:latin typeface="+mj-lt"/>
                </a:rPr>
                <a:t>across all enterprise or domain business functions to identify high potential areas aligned to strategy</a:t>
              </a:r>
            </a:p>
            <a:p>
              <a:pPr marL="114206" defTabSz="1829242">
                <a:defRPr/>
              </a:pPr>
              <a:endParaRPr lang="en-US" sz="1600" kern="0" dirty="0">
                <a:solidFill>
                  <a:srgbClr val="2F95B3"/>
                </a:solidFill>
                <a:latin typeface="+mj-lt"/>
              </a:endParaRPr>
            </a:p>
          </p:txBody>
        </p:sp>
        <p:cxnSp>
          <p:nvCxnSpPr>
            <p:cNvPr id="59" name="Straight Connector 58">
              <a:extLst>
                <a:ext uri="{FF2B5EF4-FFF2-40B4-BE49-F238E27FC236}">
                  <a16:creationId xmlns:a16="http://schemas.microsoft.com/office/drawing/2014/main" id="{C297EC08-AA55-D0E3-93E2-92D19A67B736}"/>
                </a:ext>
              </a:extLst>
            </p:cNvPr>
            <p:cNvCxnSpPr>
              <a:cxnSpLocks/>
            </p:cNvCxnSpPr>
            <p:nvPr/>
          </p:nvCxnSpPr>
          <p:spPr>
            <a:xfrm flipH="1">
              <a:off x="8420099" y="4768048"/>
              <a:ext cx="3065303" cy="0"/>
            </a:xfrm>
            <a:prstGeom prst="line">
              <a:avLst/>
            </a:prstGeom>
            <a:noFill/>
            <a:ln w="44450" cap="flat" cmpd="sng" algn="ctr">
              <a:solidFill>
                <a:srgbClr val="0E61FF"/>
              </a:solidFill>
              <a:prstDash val="solid"/>
              <a:miter lim="800000"/>
            </a:ln>
            <a:effectLst/>
          </p:spPr>
        </p:cxnSp>
      </p:grpSp>
      <p:grpSp>
        <p:nvGrpSpPr>
          <p:cNvPr id="60" name="Group 59">
            <a:extLst>
              <a:ext uri="{FF2B5EF4-FFF2-40B4-BE49-F238E27FC236}">
                <a16:creationId xmlns:a16="http://schemas.microsoft.com/office/drawing/2014/main" id="{42AE485B-E4A5-A691-5B70-3A10D95FD118}"/>
              </a:ext>
            </a:extLst>
          </p:cNvPr>
          <p:cNvGrpSpPr/>
          <p:nvPr/>
        </p:nvGrpSpPr>
        <p:grpSpPr>
          <a:xfrm>
            <a:off x="4626683" y="11161430"/>
            <a:ext cx="2612293" cy="2292070"/>
            <a:chOff x="8420099" y="1731909"/>
            <a:chExt cx="3065303" cy="3036139"/>
          </a:xfrm>
        </p:grpSpPr>
        <p:sp>
          <p:nvSpPr>
            <p:cNvPr id="61" name="Rectangle 60">
              <a:extLst>
                <a:ext uri="{FF2B5EF4-FFF2-40B4-BE49-F238E27FC236}">
                  <a16:creationId xmlns:a16="http://schemas.microsoft.com/office/drawing/2014/main" id="{BFB3D0E9-BB14-FB8E-4AD4-481620345061}"/>
                </a:ext>
              </a:extLst>
            </p:cNvPr>
            <p:cNvSpPr/>
            <p:nvPr/>
          </p:nvSpPr>
          <p:spPr>
            <a:xfrm>
              <a:off x="8420099" y="1731909"/>
              <a:ext cx="3033970" cy="2928136"/>
            </a:xfrm>
            <a:prstGeom prst="rect">
              <a:avLst/>
            </a:prstGeom>
            <a:solidFill>
              <a:srgbClr val="FFFFFF">
                <a:alpha val="88000"/>
              </a:srgbClr>
            </a:solidFill>
            <a:ln w="25400" cap="flat">
              <a:noFill/>
              <a:miter lim="400000"/>
            </a:ln>
            <a:effectLst>
              <a:outerShdw blurRad="357681" sx="102000" sy="102000" algn="ctr" rotWithShape="0">
                <a:srgbClr val="F3F3F3">
                  <a:lumMod val="50000"/>
                  <a:alpha val="22000"/>
                </a:srgbClr>
              </a:outerShdw>
            </a:effectLst>
          </p:spPr>
          <p:txBody>
            <a:bodyPr wrap="square" lIns="0" tIns="182880" rIns="91440" bIns="0" numCol="1" anchor="t">
              <a:noAutofit/>
            </a:bodyPr>
            <a:lstStyle/>
            <a:p>
              <a:pPr marL="114206" defTabSz="1829242">
                <a:defRPr/>
              </a:pPr>
              <a:r>
                <a:rPr lang="en-US" sz="1800" kern="0" dirty="0">
                  <a:solidFill>
                    <a:prstClr val="black"/>
                  </a:solidFill>
                  <a:latin typeface="+mj-lt"/>
                  <a:ea typeface="IBM Plex Sans" charset="0"/>
                  <a:cs typeface="Calibri" panose="020F0502020204030204" pitchFamily="34" charset="0"/>
                </a:rPr>
                <a:t>2. </a:t>
              </a:r>
              <a:r>
                <a:rPr lang="en-US" sz="1800" kern="0" dirty="0">
                  <a:solidFill>
                    <a:prstClr val="black"/>
                  </a:solidFill>
                  <a:latin typeface="+mj-lt"/>
                </a:rPr>
                <a:t>Identify </a:t>
              </a:r>
              <a:r>
                <a:rPr lang="en-US" sz="1800" b="1" kern="0" dirty="0">
                  <a:solidFill>
                    <a:prstClr val="black"/>
                  </a:solidFill>
                  <a:latin typeface="+mj-lt"/>
                </a:rPr>
                <a:t>high potential workflows </a:t>
              </a:r>
              <a:br>
                <a:rPr lang="en-US" sz="1800" b="1" kern="0" dirty="0">
                  <a:solidFill>
                    <a:prstClr val="black"/>
                  </a:solidFill>
                  <a:latin typeface="+mj-lt"/>
                </a:rPr>
              </a:br>
              <a:r>
                <a:rPr lang="en-US" sz="1800" kern="0" dirty="0">
                  <a:solidFill>
                    <a:prstClr val="black"/>
                  </a:solidFill>
                  <a:latin typeface="+mj-lt"/>
                </a:rPr>
                <a:t>in priority business components and quantify high-level value at stake</a:t>
              </a:r>
            </a:p>
            <a:p>
              <a:pPr marL="457106" indent="-342900" defTabSz="1829242">
                <a:buFont typeface="Arial" panose="020B0604020202020204" pitchFamily="34" charset="0"/>
                <a:buChar char="•"/>
                <a:defRPr/>
              </a:pPr>
              <a:endParaRPr lang="en-US" sz="1600" kern="0" dirty="0">
                <a:solidFill>
                  <a:srgbClr val="2F95B3"/>
                </a:solidFill>
                <a:latin typeface="+mj-lt"/>
                <a:cs typeface="Calibri" panose="020F0502020204030204" pitchFamily="34" charset="0"/>
              </a:endParaRPr>
            </a:p>
          </p:txBody>
        </p:sp>
        <p:cxnSp>
          <p:nvCxnSpPr>
            <p:cNvPr id="62" name="Straight Connector 61">
              <a:extLst>
                <a:ext uri="{FF2B5EF4-FFF2-40B4-BE49-F238E27FC236}">
                  <a16:creationId xmlns:a16="http://schemas.microsoft.com/office/drawing/2014/main" id="{299E53B5-12AE-ACF2-92D3-7621B9DE6F7E}"/>
                </a:ext>
              </a:extLst>
            </p:cNvPr>
            <p:cNvCxnSpPr>
              <a:cxnSpLocks/>
            </p:cNvCxnSpPr>
            <p:nvPr/>
          </p:nvCxnSpPr>
          <p:spPr>
            <a:xfrm flipH="1">
              <a:off x="8420099" y="4768048"/>
              <a:ext cx="3065303" cy="0"/>
            </a:xfrm>
            <a:prstGeom prst="line">
              <a:avLst/>
            </a:prstGeom>
            <a:noFill/>
            <a:ln w="44450" cap="flat" cmpd="sng" algn="ctr">
              <a:solidFill>
                <a:srgbClr val="0E61FF"/>
              </a:solidFill>
              <a:prstDash val="solid"/>
              <a:miter lim="800000"/>
            </a:ln>
            <a:effectLst/>
          </p:spPr>
        </p:cxnSp>
      </p:grpSp>
      <p:grpSp>
        <p:nvGrpSpPr>
          <p:cNvPr id="63" name="Group 62">
            <a:extLst>
              <a:ext uri="{FF2B5EF4-FFF2-40B4-BE49-F238E27FC236}">
                <a16:creationId xmlns:a16="http://schemas.microsoft.com/office/drawing/2014/main" id="{66B0C658-D3B8-8593-CB9A-371FCA935BAE}"/>
              </a:ext>
            </a:extLst>
          </p:cNvPr>
          <p:cNvGrpSpPr/>
          <p:nvPr/>
        </p:nvGrpSpPr>
        <p:grpSpPr>
          <a:xfrm>
            <a:off x="8202388" y="11211739"/>
            <a:ext cx="2612294" cy="2263403"/>
            <a:chOff x="8420099" y="1839912"/>
            <a:chExt cx="3065303" cy="2928135"/>
          </a:xfrm>
        </p:grpSpPr>
        <p:sp>
          <p:nvSpPr>
            <p:cNvPr id="64" name="Rectangle 63">
              <a:extLst>
                <a:ext uri="{FF2B5EF4-FFF2-40B4-BE49-F238E27FC236}">
                  <a16:creationId xmlns:a16="http://schemas.microsoft.com/office/drawing/2014/main" id="{3BCE1B60-0CEB-D20C-D66A-B9F5982647CA}"/>
                </a:ext>
              </a:extLst>
            </p:cNvPr>
            <p:cNvSpPr/>
            <p:nvPr/>
          </p:nvSpPr>
          <p:spPr>
            <a:xfrm>
              <a:off x="8425300" y="1839912"/>
              <a:ext cx="3033970" cy="2928135"/>
            </a:xfrm>
            <a:prstGeom prst="rect">
              <a:avLst/>
            </a:prstGeom>
            <a:solidFill>
              <a:srgbClr val="FFFFFF">
                <a:alpha val="88000"/>
              </a:srgbClr>
            </a:solidFill>
            <a:ln w="25400" cap="flat">
              <a:noFill/>
              <a:miter lim="400000"/>
            </a:ln>
            <a:effectLst>
              <a:outerShdw blurRad="357681" sx="102000" sy="102000" algn="ctr" rotWithShape="0">
                <a:srgbClr val="F3F3F3">
                  <a:lumMod val="50000"/>
                  <a:alpha val="22000"/>
                </a:srgbClr>
              </a:outerShdw>
            </a:effectLst>
          </p:spPr>
          <p:txBody>
            <a:bodyPr wrap="square" lIns="0" tIns="182880" rIns="182880" bIns="0" numCol="1" anchor="t">
              <a:noAutofit/>
            </a:bodyPr>
            <a:lstStyle/>
            <a:p>
              <a:pPr marL="114206" defTabSz="1829242">
                <a:defRPr/>
              </a:pPr>
              <a:r>
                <a:rPr lang="en-US" sz="1800" kern="0" dirty="0">
                  <a:solidFill>
                    <a:prstClr val="black"/>
                  </a:solidFill>
                  <a:latin typeface="+mj-lt"/>
                  <a:ea typeface="IBM Plex Sans" charset="0"/>
                  <a:cs typeface="IBM Plex Sans" charset="0"/>
                </a:rPr>
                <a:t>3. </a:t>
              </a:r>
              <a:r>
                <a:rPr lang="en-US" sz="1800" b="1" kern="0" dirty="0">
                  <a:solidFill>
                    <a:prstClr val="black"/>
                  </a:solidFill>
                  <a:latin typeface="+mj-lt"/>
                </a:rPr>
                <a:t>Re-imagine AI driven workflow</a:t>
              </a:r>
              <a:r>
                <a:rPr lang="en-US" sz="1800" kern="0" dirty="0">
                  <a:solidFill>
                    <a:prstClr val="black"/>
                  </a:solidFill>
                  <a:latin typeface="+mj-lt"/>
                </a:rPr>
                <a:t>s leveraging design techniques</a:t>
              </a:r>
            </a:p>
          </p:txBody>
        </p:sp>
        <p:cxnSp>
          <p:nvCxnSpPr>
            <p:cNvPr id="65" name="Straight Connector 64">
              <a:extLst>
                <a:ext uri="{FF2B5EF4-FFF2-40B4-BE49-F238E27FC236}">
                  <a16:creationId xmlns:a16="http://schemas.microsoft.com/office/drawing/2014/main" id="{F4587ED1-310B-E5F7-76DE-5F45139075FD}"/>
                </a:ext>
              </a:extLst>
            </p:cNvPr>
            <p:cNvCxnSpPr>
              <a:cxnSpLocks/>
            </p:cNvCxnSpPr>
            <p:nvPr/>
          </p:nvCxnSpPr>
          <p:spPr>
            <a:xfrm flipH="1">
              <a:off x="8420099" y="4711892"/>
              <a:ext cx="3065303" cy="0"/>
            </a:xfrm>
            <a:prstGeom prst="line">
              <a:avLst/>
            </a:prstGeom>
            <a:noFill/>
            <a:ln w="44450" cap="flat" cmpd="sng" algn="ctr">
              <a:solidFill>
                <a:srgbClr val="0E61FF"/>
              </a:solidFill>
              <a:prstDash val="solid"/>
              <a:miter lim="800000"/>
            </a:ln>
            <a:effectLst/>
          </p:spPr>
        </p:cxnSp>
      </p:grpSp>
      <p:grpSp>
        <p:nvGrpSpPr>
          <p:cNvPr id="66" name="Group 65">
            <a:extLst>
              <a:ext uri="{FF2B5EF4-FFF2-40B4-BE49-F238E27FC236}">
                <a16:creationId xmlns:a16="http://schemas.microsoft.com/office/drawing/2014/main" id="{F28052C5-1925-344E-EBB6-E31A13C41843}"/>
              </a:ext>
            </a:extLst>
          </p:cNvPr>
          <p:cNvGrpSpPr/>
          <p:nvPr/>
        </p:nvGrpSpPr>
        <p:grpSpPr>
          <a:xfrm>
            <a:off x="11908775" y="11233930"/>
            <a:ext cx="2588063" cy="2263403"/>
            <a:chOff x="8241034" y="1952218"/>
            <a:chExt cx="3599358" cy="2840943"/>
          </a:xfrm>
        </p:grpSpPr>
        <p:sp>
          <p:nvSpPr>
            <p:cNvPr id="67" name="Rectangle 66">
              <a:extLst>
                <a:ext uri="{FF2B5EF4-FFF2-40B4-BE49-F238E27FC236}">
                  <a16:creationId xmlns:a16="http://schemas.microsoft.com/office/drawing/2014/main" id="{783EFF1B-FF9C-C062-B285-80E4BBFF96A0}"/>
                </a:ext>
              </a:extLst>
            </p:cNvPr>
            <p:cNvSpPr/>
            <p:nvPr/>
          </p:nvSpPr>
          <p:spPr>
            <a:xfrm>
              <a:off x="8241034" y="1952218"/>
              <a:ext cx="3599358" cy="2840943"/>
            </a:xfrm>
            <a:prstGeom prst="rect">
              <a:avLst/>
            </a:prstGeom>
            <a:solidFill>
              <a:srgbClr val="FFFFFF">
                <a:alpha val="88000"/>
              </a:srgbClr>
            </a:solidFill>
            <a:ln w="25400" cap="flat">
              <a:noFill/>
              <a:miter lim="400000"/>
            </a:ln>
            <a:effectLst>
              <a:outerShdw blurRad="357681" sx="102000" sy="102000" algn="ctr" rotWithShape="0">
                <a:srgbClr val="F3F3F3">
                  <a:lumMod val="50000"/>
                  <a:alpha val="22000"/>
                </a:srgbClr>
              </a:outerShdw>
            </a:effectLst>
          </p:spPr>
          <p:txBody>
            <a:bodyPr wrap="square" lIns="0" tIns="182880" rIns="0" bIns="0" numCol="1" anchor="t">
              <a:noAutofit/>
            </a:bodyPr>
            <a:lstStyle/>
            <a:p>
              <a:pPr marL="114206" defTabSz="1829242">
                <a:defRPr/>
              </a:pPr>
              <a:r>
                <a:rPr lang="en-US" sz="1800" kern="0" dirty="0">
                  <a:solidFill>
                    <a:prstClr val="black"/>
                  </a:solidFill>
                  <a:latin typeface="+mj-lt"/>
                  <a:ea typeface="IBM Plex Sans" charset="0"/>
                  <a:cs typeface="IBM Plex Sans" charset="0"/>
                </a:rPr>
                <a:t>4. </a:t>
              </a:r>
              <a:r>
                <a:rPr lang="en-US" sz="1800" kern="0" dirty="0">
                  <a:solidFill>
                    <a:prstClr val="black"/>
                  </a:solidFill>
                  <a:latin typeface="+mj-lt"/>
                </a:rPr>
                <a:t>Identify AI techniques and </a:t>
              </a:r>
              <a:r>
                <a:rPr lang="en-US" sz="1800" b="1" kern="0" dirty="0">
                  <a:solidFill>
                    <a:prstClr val="black"/>
                  </a:solidFill>
                  <a:latin typeface="+mj-lt"/>
                </a:rPr>
                <a:t>design future state</a:t>
              </a:r>
              <a:r>
                <a:rPr lang="en-US" sz="1800" kern="0" dirty="0">
                  <a:solidFill>
                    <a:prstClr val="black"/>
                  </a:solidFill>
                  <a:latin typeface="+mj-lt"/>
                </a:rPr>
                <a:t> tech, data, and op model </a:t>
              </a:r>
            </a:p>
            <a:p>
              <a:pPr marL="114206" defTabSz="1829242">
                <a:defRPr/>
              </a:pPr>
              <a:r>
                <a:rPr lang="en-US" sz="1800" kern="0" dirty="0">
                  <a:solidFill>
                    <a:prstClr val="black"/>
                  </a:solidFill>
                  <a:latin typeface="+mj-lt"/>
                  <a:ea typeface="IBM Plex Sans" charset="0"/>
                  <a:cs typeface="IBM Plex Sans" charset="0"/>
                </a:rPr>
                <a:t> </a:t>
              </a:r>
              <a:endParaRPr lang="en-US" sz="1600" kern="0" dirty="0">
                <a:solidFill>
                  <a:prstClr val="black"/>
                </a:solidFill>
                <a:latin typeface="+mj-lt"/>
              </a:endParaRPr>
            </a:p>
          </p:txBody>
        </p:sp>
        <p:cxnSp>
          <p:nvCxnSpPr>
            <p:cNvPr id="68" name="Straight Connector 67">
              <a:extLst>
                <a:ext uri="{FF2B5EF4-FFF2-40B4-BE49-F238E27FC236}">
                  <a16:creationId xmlns:a16="http://schemas.microsoft.com/office/drawing/2014/main" id="{8CFC0960-7748-5267-CA9D-CEAC37DC9C57}"/>
                </a:ext>
              </a:extLst>
            </p:cNvPr>
            <p:cNvCxnSpPr>
              <a:cxnSpLocks/>
            </p:cNvCxnSpPr>
            <p:nvPr/>
          </p:nvCxnSpPr>
          <p:spPr>
            <a:xfrm flipH="1">
              <a:off x="8241034" y="4690125"/>
              <a:ext cx="3599357" cy="0"/>
            </a:xfrm>
            <a:prstGeom prst="line">
              <a:avLst/>
            </a:prstGeom>
            <a:noFill/>
            <a:ln w="44450" cap="flat" cmpd="sng" algn="ctr">
              <a:solidFill>
                <a:srgbClr val="0E61FF"/>
              </a:solidFill>
              <a:prstDash val="solid"/>
              <a:miter lim="800000"/>
            </a:ln>
            <a:effectLst/>
          </p:spPr>
        </p:cxnSp>
      </p:grpSp>
      <p:sp>
        <p:nvSpPr>
          <p:cNvPr id="70" name="Rectangle 69">
            <a:extLst>
              <a:ext uri="{FF2B5EF4-FFF2-40B4-BE49-F238E27FC236}">
                <a16:creationId xmlns:a16="http://schemas.microsoft.com/office/drawing/2014/main" id="{649B5849-65C8-D1A0-460C-2314E884A84F}"/>
              </a:ext>
            </a:extLst>
          </p:cNvPr>
          <p:cNvSpPr/>
          <p:nvPr/>
        </p:nvSpPr>
        <p:spPr>
          <a:xfrm>
            <a:off x="15603211" y="11271509"/>
            <a:ext cx="2577423" cy="2160226"/>
          </a:xfrm>
          <a:prstGeom prst="rect">
            <a:avLst/>
          </a:prstGeom>
          <a:solidFill>
            <a:srgbClr val="FFFFFF">
              <a:alpha val="88000"/>
            </a:srgbClr>
          </a:solidFill>
          <a:ln w="25400" cap="flat">
            <a:noFill/>
            <a:miter lim="400000"/>
          </a:ln>
          <a:effectLst>
            <a:outerShdw blurRad="357681" sx="102000" sy="102000" algn="ctr" rotWithShape="0">
              <a:srgbClr val="F3F3F3">
                <a:lumMod val="50000"/>
                <a:alpha val="22000"/>
              </a:srgbClr>
            </a:outerShdw>
          </a:effectLst>
        </p:spPr>
        <p:txBody>
          <a:bodyPr wrap="square" lIns="0" tIns="182880" rIns="0" bIns="0" numCol="1" anchor="t">
            <a:noAutofit/>
          </a:bodyPr>
          <a:lstStyle/>
          <a:p>
            <a:pPr marL="114206" defTabSz="1829242">
              <a:defRPr/>
            </a:pPr>
            <a:r>
              <a:rPr lang="en-US" sz="1800" kern="0" dirty="0">
                <a:solidFill>
                  <a:prstClr val="black"/>
                </a:solidFill>
                <a:latin typeface="+mj-lt"/>
                <a:ea typeface="IBM Plex Sans" charset="0"/>
                <a:cs typeface="IBM Plex Sans" charset="0"/>
              </a:rPr>
              <a:t>5. </a:t>
            </a:r>
            <a:r>
              <a:rPr lang="en-US" sz="1800" b="1" kern="0" dirty="0">
                <a:solidFill>
                  <a:prstClr val="black"/>
                </a:solidFill>
                <a:latin typeface="+mj-lt"/>
              </a:rPr>
              <a:t>Develop AI transformation roadmap </a:t>
            </a:r>
            <a:r>
              <a:rPr lang="en-US" sz="1800" kern="0" dirty="0">
                <a:solidFill>
                  <a:prstClr val="black"/>
                </a:solidFill>
                <a:latin typeface="+mj-lt"/>
              </a:rPr>
              <a:t>and </a:t>
            </a:r>
            <a:r>
              <a:rPr lang="en-US" sz="1800" b="1" kern="0" dirty="0">
                <a:solidFill>
                  <a:prstClr val="black"/>
                </a:solidFill>
                <a:latin typeface="+mj-lt"/>
              </a:rPr>
              <a:t>value case</a:t>
            </a:r>
          </a:p>
          <a:p>
            <a:pPr marL="457106" indent="-342900" defTabSz="1829242">
              <a:buFont typeface="Arial" panose="020B0604020202020204" pitchFamily="34" charset="0"/>
              <a:buChar char="•"/>
              <a:defRPr/>
            </a:pPr>
            <a:endParaRPr lang="en-US" sz="1600" kern="0" dirty="0">
              <a:solidFill>
                <a:srgbClr val="2F95B3"/>
              </a:solidFill>
              <a:latin typeface="+mj-lt"/>
            </a:endParaRPr>
          </a:p>
        </p:txBody>
      </p:sp>
      <p:grpSp>
        <p:nvGrpSpPr>
          <p:cNvPr id="72" name="Group 71">
            <a:extLst>
              <a:ext uri="{FF2B5EF4-FFF2-40B4-BE49-F238E27FC236}">
                <a16:creationId xmlns:a16="http://schemas.microsoft.com/office/drawing/2014/main" id="{AFCEEDB4-5220-C508-2B2E-F12CB01D42C3}"/>
              </a:ext>
            </a:extLst>
          </p:cNvPr>
          <p:cNvGrpSpPr/>
          <p:nvPr/>
        </p:nvGrpSpPr>
        <p:grpSpPr>
          <a:xfrm>
            <a:off x="19119109" y="11180189"/>
            <a:ext cx="2586915" cy="2277632"/>
            <a:chOff x="8161658" y="1932198"/>
            <a:chExt cx="3815113" cy="3011995"/>
          </a:xfrm>
        </p:grpSpPr>
        <p:sp>
          <p:nvSpPr>
            <p:cNvPr id="73" name="Rectangle 72">
              <a:extLst>
                <a:ext uri="{FF2B5EF4-FFF2-40B4-BE49-F238E27FC236}">
                  <a16:creationId xmlns:a16="http://schemas.microsoft.com/office/drawing/2014/main" id="{5942AAF5-B2E5-86CA-9772-AF29CFD5F6FE}"/>
                </a:ext>
              </a:extLst>
            </p:cNvPr>
            <p:cNvSpPr/>
            <p:nvPr/>
          </p:nvSpPr>
          <p:spPr>
            <a:xfrm>
              <a:off x="8161658" y="1932198"/>
              <a:ext cx="3815113" cy="3011995"/>
            </a:xfrm>
            <a:prstGeom prst="rect">
              <a:avLst/>
            </a:prstGeom>
            <a:solidFill>
              <a:srgbClr val="FFFFFF">
                <a:alpha val="88000"/>
              </a:srgbClr>
            </a:solidFill>
            <a:ln w="25400" cap="flat">
              <a:noFill/>
              <a:miter lim="400000"/>
            </a:ln>
            <a:effectLst>
              <a:outerShdw blurRad="357681" sx="102000" sy="102000" algn="ctr" rotWithShape="0">
                <a:srgbClr val="F3F3F3">
                  <a:lumMod val="50000"/>
                  <a:alpha val="22000"/>
                </a:srgbClr>
              </a:outerShdw>
            </a:effectLst>
          </p:spPr>
          <p:txBody>
            <a:bodyPr wrap="square" lIns="0" tIns="182880" rIns="0" bIns="0" numCol="1" anchor="t">
              <a:noAutofit/>
            </a:bodyPr>
            <a:lstStyle/>
            <a:p>
              <a:pPr marL="114206" defTabSz="1829242">
                <a:defRPr/>
              </a:pPr>
              <a:r>
                <a:rPr lang="en-US" sz="1800" kern="0" dirty="0">
                  <a:solidFill>
                    <a:prstClr val="black"/>
                  </a:solidFill>
                  <a:latin typeface="+mj-lt"/>
                  <a:ea typeface="IBM Plex Sans" charset="0"/>
                  <a:cs typeface="IBM Plex Sans" charset="0"/>
                </a:rPr>
                <a:t>6. </a:t>
              </a:r>
              <a:r>
                <a:rPr lang="en-US" sz="1800" b="1" kern="0" dirty="0">
                  <a:solidFill>
                    <a:prstClr val="black"/>
                  </a:solidFill>
                  <a:latin typeface="+mj-lt"/>
                </a:rPr>
                <a:t>Establish governance and transformation/ value orchestration office </a:t>
              </a:r>
              <a:r>
                <a:rPr lang="en-US" sz="1800" kern="0" dirty="0">
                  <a:solidFill>
                    <a:prstClr val="black"/>
                  </a:solidFill>
                  <a:latin typeface="+mj-lt"/>
                </a:rPr>
                <a:t>to guide transformation and value realization</a:t>
              </a:r>
            </a:p>
            <a:p>
              <a:pPr marL="457106" indent="-342900" defTabSz="1829242">
                <a:buFont typeface="Arial" panose="020B0604020202020204" pitchFamily="34" charset="0"/>
                <a:buChar char="•"/>
                <a:defRPr/>
              </a:pPr>
              <a:endParaRPr lang="en-US" sz="1600" kern="0" dirty="0">
                <a:solidFill>
                  <a:srgbClr val="2F95B3"/>
                </a:solidFill>
                <a:latin typeface="+mj-lt"/>
              </a:endParaRPr>
            </a:p>
          </p:txBody>
        </p:sp>
        <p:cxnSp>
          <p:nvCxnSpPr>
            <p:cNvPr id="74" name="Straight Connector 73">
              <a:extLst>
                <a:ext uri="{FF2B5EF4-FFF2-40B4-BE49-F238E27FC236}">
                  <a16:creationId xmlns:a16="http://schemas.microsoft.com/office/drawing/2014/main" id="{20796CF6-7F04-347B-9D97-6C4E7794293E}"/>
                </a:ext>
              </a:extLst>
            </p:cNvPr>
            <p:cNvCxnSpPr>
              <a:cxnSpLocks/>
            </p:cNvCxnSpPr>
            <p:nvPr/>
          </p:nvCxnSpPr>
          <p:spPr>
            <a:xfrm flipH="1">
              <a:off x="8161658" y="4887887"/>
              <a:ext cx="3707413" cy="26459"/>
            </a:xfrm>
            <a:prstGeom prst="line">
              <a:avLst/>
            </a:prstGeom>
            <a:noFill/>
            <a:ln w="44450" cap="flat" cmpd="sng" algn="ctr">
              <a:solidFill>
                <a:srgbClr val="0E61FF"/>
              </a:solidFill>
              <a:prstDash val="solid"/>
              <a:miter lim="800000"/>
            </a:ln>
            <a:effectLst/>
          </p:spPr>
        </p:cxnSp>
      </p:grpSp>
      <p:cxnSp>
        <p:nvCxnSpPr>
          <p:cNvPr id="78" name="Straight Connector 77">
            <a:extLst>
              <a:ext uri="{FF2B5EF4-FFF2-40B4-BE49-F238E27FC236}">
                <a16:creationId xmlns:a16="http://schemas.microsoft.com/office/drawing/2014/main" id="{8D9F44D8-F131-D756-06FF-CF26DA595CD2}"/>
              </a:ext>
            </a:extLst>
          </p:cNvPr>
          <p:cNvCxnSpPr>
            <a:cxnSpLocks/>
          </p:cNvCxnSpPr>
          <p:nvPr/>
        </p:nvCxnSpPr>
        <p:spPr>
          <a:xfrm flipH="1">
            <a:off x="15603211" y="13419154"/>
            <a:ext cx="2577423" cy="16097"/>
          </a:xfrm>
          <a:prstGeom prst="line">
            <a:avLst/>
          </a:prstGeom>
          <a:noFill/>
          <a:ln w="44450" cap="flat" cmpd="sng" algn="ctr">
            <a:solidFill>
              <a:srgbClr val="0E61FF"/>
            </a:solidFill>
            <a:prstDash val="solid"/>
            <a:miter lim="800000"/>
          </a:ln>
          <a:effectLst/>
        </p:spPr>
      </p:cxnSp>
      <p:sp>
        <p:nvSpPr>
          <p:cNvPr id="79" name="TextBox 78">
            <a:extLst>
              <a:ext uri="{FF2B5EF4-FFF2-40B4-BE49-F238E27FC236}">
                <a16:creationId xmlns:a16="http://schemas.microsoft.com/office/drawing/2014/main" id="{4353A2A9-885B-BB2D-7AF6-6AB59C6258C9}"/>
              </a:ext>
            </a:extLst>
          </p:cNvPr>
          <p:cNvSpPr txBox="1"/>
          <p:nvPr/>
        </p:nvSpPr>
        <p:spPr>
          <a:xfrm>
            <a:off x="21781403" y="11161430"/>
            <a:ext cx="2254148" cy="156966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r"/>
            <a:r>
              <a:rPr lang="en-US" sz="2400" i="1" dirty="0">
                <a:latin typeface="+mj-lt"/>
              </a:rPr>
              <a:t>Realize target value at scale &amp; transform E2E</a:t>
            </a:r>
            <a:endParaRPr lang="en-ZM" sz="2400" i="1" dirty="0"/>
          </a:p>
        </p:txBody>
      </p:sp>
      <p:sp>
        <p:nvSpPr>
          <p:cNvPr id="2" name="Title 2">
            <a:extLst>
              <a:ext uri="{FF2B5EF4-FFF2-40B4-BE49-F238E27FC236}">
                <a16:creationId xmlns:a16="http://schemas.microsoft.com/office/drawing/2014/main" id="{C3C1AC7A-09C8-74FB-F10D-DD2389C5688A}"/>
              </a:ext>
            </a:extLst>
          </p:cNvPr>
          <p:cNvSpPr txBox="1">
            <a:spLocks/>
          </p:cNvSpPr>
          <p:nvPr/>
        </p:nvSpPr>
        <p:spPr>
          <a:xfrm>
            <a:off x="592813" y="600509"/>
            <a:ext cx="5519928" cy="484458"/>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j-lt"/>
              </a:rPr>
              <a:t>What IBM offers</a:t>
            </a:r>
          </a:p>
        </p:txBody>
      </p:sp>
    </p:spTree>
    <p:extLst>
      <p:ext uri="{BB962C8B-B14F-4D97-AF65-F5344CB8AC3E}">
        <p14:creationId xmlns:p14="http://schemas.microsoft.com/office/powerpoint/2010/main" val="27803468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Oval 97">
            <a:extLst>
              <a:ext uri="{FF2B5EF4-FFF2-40B4-BE49-F238E27FC236}">
                <a16:creationId xmlns:a16="http://schemas.microsoft.com/office/drawing/2014/main" id="{A2FADBCF-8CEA-560A-DD73-F7892CEBE744}"/>
              </a:ext>
            </a:extLst>
          </p:cNvPr>
          <p:cNvSpPr/>
          <p:nvPr/>
        </p:nvSpPr>
        <p:spPr bwMode="auto">
          <a:xfrm>
            <a:off x="8779269" y="678990"/>
            <a:ext cx="11615578" cy="11615577"/>
          </a:xfrm>
          <a:prstGeom prst="ellipse">
            <a:avLst/>
          </a:prstGeom>
          <a:solidFill>
            <a:schemeClr val="bg1"/>
          </a:solidFill>
          <a:ln w="25400">
            <a:solidFill>
              <a:schemeClr val="bg1">
                <a:lumMod val="50000"/>
              </a:schemeClr>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9" name="TextBox 8">
            <a:extLst>
              <a:ext uri="{FF2B5EF4-FFF2-40B4-BE49-F238E27FC236}">
                <a16:creationId xmlns:a16="http://schemas.microsoft.com/office/drawing/2014/main" id="{E45E00E9-E057-341D-14A6-70D025AEDC1F}"/>
              </a:ext>
            </a:extLst>
          </p:cNvPr>
          <p:cNvSpPr txBox="1"/>
          <p:nvPr/>
        </p:nvSpPr>
        <p:spPr>
          <a:xfrm>
            <a:off x="1857375" y="576073"/>
            <a:ext cx="914400"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14" name="Rectangle 13" descr="Vertical quarter slide background in blue 10">
            <a:extLst>
              <a:ext uri="{FF2B5EF4-FFF2-40B4-BE49-F238E27FC236}">
                <a16:creationId xmlns:a16="http://schemas.microsoft.com/office/drawing/2014/main" id="{7750312E-9DBF-9131-3217-011D75A78B02}"/>
              </a:ext>
            </a:extLst>
          </p:cNvPr>
          <p:cNvSpPr/>
          <p:nvPr/>
        </p:nvSpPr>
        <p:spPr bwMode="auto">
          <a:xfrm>
            <a:off x="12" y="1787"/>
            <a:ext cx="6095205" cy="13714213"/>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defTabSz="914411" fontAlgn="base">
              <a:spcBef>
                <a:spcPct val="0"/>
              </a:spcBef>
              <a:spcAft>
                <a:spcPct val="0"/>
              </a:spcAft>
              <a:defRPr/>
            </a:pPr>
            <a:endParaRPr lang="en-US" sz="1400" dirty="0">
              <a:solidFill>
                <a:srgbClr val="FFFFFF"/>
              </a:solidFill>
              <a:latin typeface="IBM Plex Sans Light"/>
            </a:endParaRPr>
          </a:p>
        </p:txBody>
      </p:sp>
      <p:sp>
        <p:nvSpPr>
          <p:cNvPr id="73" name="TextBox 72">
            <a:extLst>
              <a:ext uri="{FF2B5EF4-FFF2-40B4-BE49-F238E27FC236}">
                <a16:creationId xmlns:a16="http://schemas.microsoft.com/office/drawing/2014/main" id="{7986E4E5-2F67-2495-967A-3F6B44C468D4}"/>
              </a:ext>
            </a:extLst>
          </p:cNvPr>
          <p:cNvSpPr txBox="1"/>
          <p:nvPr/>
        </p:nvSpPr>
        <p:spPr>
          <a:xfrm>
            <a:off x="9138239" y="10157062"/>
            <a:ext cx="3252298" cy="1313114"/>
          </a:xfrm>
          <a:prstGeom prst="rect">
            <a:avLst/>
          </a:prstGeom>
          <a:solidFill>
            <a:schemeClr val="bg1"/>
          </a:solidFill>
        </p:spPr>
        <p:txBody>
          <a:bodyPr wrap="square" lIns="243744" tIns="243744" rIns="243744" bIns="243744" rtlCol="0">
            <a:spAutoFit/>
          </a:bodyPr>
          <a:lstStyle/>
          <a:p>
            <a:pPr algn="ctr" defTabSz="1828511">
              <a:spcBef>
                <a:spcPts val="2933"/>
              </a:spcBef>
              <a:defRPr/>
            </a:pPr>
            <a:r>
              <a:rPr lang="en-US" sz="2667" b="1" dirty="0">
                <a:solidFill>
                  <a:srgbClr val="0F62FE"/>
                </a:solidFill>
                <a:latin typeface="IBM Plex Sans Light" panose="020B0403050203000203" pitchFamily="34" charset="0"/>
                <a:ea typeface="IBM Plex Sans" charset="0"/>
                <a:cs typeface="IBM Plex Sans" charset="0"/>
              </a:rPr>
              <a:t>Customer Care</a:t>
            </a:r>
            <a:br>
              <a:rPr lang="en-US" sz="2667" b="1" dirty="0">
                <a:solidFill>
                  <a:srgbClr val="0F62FE"/>
                </a:solidFill>
                <a:latin typeface="IBM Plex Sans Light" panose="020B0403050203000203" pitchFamily="34" charset="0"/>
                <a:ea typeface="IBM Plex Sans" charset="0"/>
                <a:cs typeface="IBM Plex Sans" charset="0"/>
              </a:rPr>
            </a:br>
            <a:r>
              <a:rPr lang="en-US" sz="2667" b="1" dirty="0">
                <a:solidFill>
                  <a:srgbClr val="0F62FE"/>
                </a:solidFill>
                <a:latin typeface="IBM Plex Sans Light" panose="020B0403050203000203" pitchFamily="34" charset="0"/>
                <a:ea typeface="IBM Plex Sans" charset="0"/>
                <a:cs typeface="IBM Plex Sans" charset="0"/>
              </a:rPr>
              <a:t>Digital Labor</a:t>
            </a:r>
          </a:p>
        </p:txBody>
      </p:sp>
      <p:sp>
        <p:nvSpPr>
          <p:cNvPr id="74" name="Title 1">
            <a:extLst>
              <a:ext uri="{FF2B5EF4-FFF2-40B4-BE49-F238E27FC236}">
                <a16:creationId xmlns:a16="http://schemas.microsoft.com/office/drawing/2014/main" id="{10B1F55E-5977-FE71-DA41-7970B6573B32}"/>
              </a:ext>
            </a:extLst>
          </p:cNvPr>
          <p:cNvSpPr txBox="1">
            <a:spLocks/>
          </p:cNvSpPr>
          <p:nvPr/>
        </p:nvSpPr>
        <p:spPr>
          <a:xfrm>
            <a:off x="9447002" y="6250337"/>
            <a:ext cx="2638824" cy="875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defTabSz="2436966">
              <a:lnSpc>
                <a:spcPct val="100000"/>
              </a:lnSpc>
              <a:defRPr/>
            </a:pPr>
            <a:r>
              <a:rPr lang="en-US" sz="2800" kern="0" dirty="0">
                <a:solidFill>
                  <a:srgbClr val="161616"/>
                </a:solidFill>
                <a:latin typeface="IBM Plex Sans Light"/>
                <a:cs typeface="Helvetica"/>
              </a:rPr>
              <a:t>Molecular</a:t>
            </a:r>
            <a:br>
              <a:rPr lang="en-US" sz="2800" kern="0" dirty="0">
                <a:solidFill>
                  <a:srgbClr val="161616"/>
                </a:solidFill>
                <a:latin typeface="IBM Plex Sans Light"/>
                <a:cs typeface="Helvetica"/>
              </a:rPr>
            </a:br>
            <a:r>
              <a:rPr lang="en-US" sz="2800" kern="0" dirty="0">
                <a:solidFill>
                  <a:srgbClr val="161616"/>
                </a:solidFill>
                <a:latin typeface="IBM Plex Sans Light"/>
                <a:cs typeface="Helvetica"/>
              </a:rPr>
              <a:t>data</a:t>
            </a:r>
          </a:p>
        </p:txBody>
      </p:sp>
      <p:sp>
        <p:nvSpPr>
          <p:cNvPr id="75" name="Title 1">
            <a:extLst>
              <a:ext uri="{FF2B5EF4-FFF2-40B4-BE49-F238E27FC236}">
                <a16:creationId xmlns:a16="http://schemas.microsoft.com/office/drawing/2014/main" id="{5C53F4EE-DBA9-7597-9B5B-6B582E9408EA}"/>
              </a:ext>
            </a:extLst>
          </p:cNvPr>
          <p:cNvSpPr txBox="1">
            <a:spLocks/>
          </p:cNvSpPr>
          <p:nvPr/>
        </p:nvSpPr>
        <p:spPr>
          <a:xfrm rot="10800000" flipV="1">
            <a:off x="10719033" y="4952937"/>
            <a:ext cx="1331610" cy="4787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defTabSz="2436966">
              <a:lnSpc>
                <a:spcPct val="100000"/>
              </a:lnSpc>
              <a:defRPr/>
            </a:pPr>
            <a:r>
              <a:rPr lang="en-US" sz="2800" kern="0" dirty="0">
                <a:solidFill>
                  <a:srgbClr val="161616"/>
                </a:solidFill>
                <a:latin typeface="IBM Plex Sans Light"/>
                <a:cs typeface="Helvetica"/>
              </a:rPr>
              <a:t>IT</a:t>
            </a:r>
            <a:br>
              <a:rPr lang="en-US" sz="2800" kern="0" dirty="0">
                <a:solidFill>
                  <a:srgbClr val="161616"/>
                </a:solidFill>
                <a:latin typeface="IBM Plex Sans Light"/>
                <a:cs typeface="Helvetica"/>
              </a:rPr>
            </a:br>
            <a:r>
              <a:rPr lang="en-US" sz="2800" kern="0" dirty="0">
                <a:solidFill>
                  <a:srgbClr val="161616"/>
                </a:solidFill>
                <a:latin typeface="IBM Plex Sans Light"/>
                <a:cs typeface="Helvetica"/>
              </a:rPr>
              <a:t>data</a:t>
            </a:r>
          </a:p>
        </p:txBody>
      </p:sp>
      <p:sp>
        <p:nvSpPr>
          <p:cNvPr id="76" name="Title 1">
            <a:extLst>
              <a:ext uri="{FF2B5EF4-FFF2-40B4-BE49-F238E27FC236}">
                <a16:creationId xmlns:a16="http://schemas.microsoft.com/office/drawing/2014/main" id="{69E0B033-5DD5-BC2E-5FF2-3E4C4004CE09}"/>
              </a:ext>
            </a:extLst>
          </p:cNvPr>
          <p:cNvSpPr txBox="1">
            <a:spLocks/>
          </p:cNvSpPr>
          <p:nvPr/>
        </p:nvSpPr>
        <p:spPr>
          <a:xfrm flipH="1">
            <a:off x="11745962" y="3235131"/>
            <a:ext cx="1929125" cy="5368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defTabSz="2436966">
              <a:lnSpc>
                <a:spcPct val="100000"/>
              </a:lnSpc>
              <a:defRPr/>
            </a:pPr>
            <a:r>
              <a:rPr lang="en-US" sz="2800" kern="0" dirty="0">
                <a:solidFill>
                  <a:srgbClr val="161616"/>
                </a:solidFill>
                <a:latin typeface="IBM Plex Sans Light"/>
                <a:cs typeface="Helvetica"/>
              </a:rPr>
              <a:t>Sensor/</a:t>
            </a:r>
            <a:br>
              <a:rPr lang="en-US" sz="2800" kern="0" dirty="0">
                <a:solidFill>
                  <a:srgbClr val="161616"/>
                </a:solidFill>
                <a:latin typeface="IBM Plex Sans Light"/>
                <a:cs typeface="Helvetica"/>
              </a:rPr>
            </a:br>
            <a:r>
              <a:rPr lang="en-US" sz="2800" kern="0" dirty="0">
                <a:solidFill>
                  <a:srgbClr val="161616"/>
                </a:solidFill>
                <a:latin typeface="IBM Plex Sans Light"/>
                <a:cs typeface="Helvetica"/>
              </a:rPr>
              <a:t>IoT data</a:t>
            </a:r>
          </a:p>
        </p:txBody>
      </p:sp>
      <p:sp>
        <p:nvSpPr>
          <p:cNvPr id="77" name="Title 1">
            <a:extLst>
              <a:ext uri="{FF2B5EF4-FFF2-40B4-BE49-F238E27FC236}">
                <a16:creationId xmlns:a16="http://schemas.microsoft.com/office/drawing/2014/main" id="{09E1C49F-8650-0E42-BAFA-9BC0A016FB9D}"/>
              </a:ext>
            </a:extLst>
          </p:cNvPr>
          <p:cNvSpPr txBox="1">
            <a:spLocks/>
          </p:cNvSpPr>
          <p:nvPr/>
        </p:nvSpPr>
        <p:spPr>
          <a:xfrm>
            <a:off x="15901570" y="3169910"/>
            <a:ext cx="2184663" cy="681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defTabSz="2436966">
              <a:lnSpc>
                <a:spcPct val="100000"/>
              </a:lnSpc>
              <a:defRPr/>
            </a:pPr>
            <a:r>
              <a:rPr lang="en-US" sz="2800" kern="0" dirty="0">
                <a:solidFill>
                  <a:srgbClr val="161616"/>
                </a:solidFill>
                <a:latin typeface="IBM Plex Sans Light"/>
                <a:cs typeface="Helvetica"/>
              </a:rPr>
              <a:t>Business process data</a:t>
            </a:r>
          </a:p>
        </p:txBody>
      </p:sp>
      <p:sp>
        <p:nvSpPr>
          <p:cNvPr id="78" name="Title 1">
            <a:extLst>
              <a:ext uri="{FF2B5EF4-FFF2-40B4-BE49-F238E27FC236}">
                <a16:creationId xmlns:a16="http://schemas.microsoft.com/office/drawing/2014/main" id="{5EBEC120-EDF2-CAF2-D516-15F247017409}"/>
              </a:ext>
            </a:extLst>
          </p:cNvPr>
          <p:cNvSpPr txBox="1">
            <a:spLocks/>
          </p:cNvSpPr>
          <p:nvPr/>
        </p:nvSpPr>
        <p:spPr>
          <a:xfrm>
            <a:off x="17196196" y="4877270"/>
            <a:ext cx="2340368" cy="6815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defTabSz="2436966">
              <a:lnSpc>
                <a:spcPct val="100000"/>
              </a:lnSpc>
              <a:defRPr/>
            </a:pPr>
            <a:r>
              <a:rPr lang="en-US" sz="2800" kern="0" dirty="0">
                <a:solidFill>
                  <a:srgbClr val="161616"/>
                </a:solidFill>
                <a:latin typeface="IBM Plex Sans Light"/>
                <a:cs typeface="Helvetica"/>
              </a:rPr>
              <a:t>Cybersecurity data</a:t>
            </a:r>
          </a:p>
        </p:txBody>
      </p:sp>
      <p:sp>
        <p:nvSpPr>
          <p:cNvPr id="79" name="Title 1">
            <a:extLst>
              <a:ext uri="{FF2B5EF4-FFF2-40B4-BE49-F238E27FC236}">
                <a16:creationId xmlns:a16="http://schemas.microsoft.com/office/drawing/2014/main" id="{59DCE168-94EC-28DF-D5EA-CA97E9469508}"/>
              </a:ext>
            </a:extLst>
          </p:cNvPr>
          <p:cNvSpPr txBox="1">
            <a:spLocks/>
          </p:cNvSpPr>
          <p:nvPr/>
        </p:nvSpPr>
        <p:spPr>
          <a:xfrm rot="10800000" flipV="1">
            <a:off x="17672413" y="6367358"/>
            <a:ext cx="1788114" cy="7604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defTabSz="2436966">
              <a:lnSpc>
                <a:spcPct val="100000"/>
              </a:lnSpc>
              <a:defRPr/>
            </a:pPr>
            <a:r>
              <a:rPr lang="en-US" sz="2800" kern="0" dirty="0">
                <a:solidFill>
                  <a:srgbClr val="161616"/>
                </a:solidFill>
                <a:latin typeface="IBM Plex Sans Light"/>
                <a:cs typeface="Helvetica"/>
              </a:rPr>
              <a:t>Geospatial data</a:t>
            </a:r>
          </a:p>
        </p:txBody>
      </p:sp>
      <p:sp>
        <p:nvSpPr>
          <p:cNvPr id="52" name="Oval 51">
            <a:extLst>
              <a:ext uri="{FF2B5EF4-FFF2-40B4-BE49-F238E27FC236}">
                <a16:creationId xmlns:a16="http://schemas.microsoft.com/office/drawing/2014/main" id="{0EC167EA-F54B-B620-B351-49F359597BE5}"/>
              </a:ext>
            </a:extLst>
          </p:cNvPr>
          <p:cNvSpPr/>
          <p:nvPr/>
        </p:nvSpPr>
        <p:spPr bwMode="auto">
          <a:xfrm>
            <a:off x="12229264" y="4076093"/>
            <a:ext cx="4781093" cy="4781092"/>
          </a:xfrm>
          <a:prstGeom prst="ellipse">
            <a:avLst/>
          </a:prstGeom>
          <a:solidFill>
            <a:schemeClr val="bg1"/>
          </a:solidFill>
          <a:ln w="25400">
            <a:solidFill>
              <a:schemeClr val="bg1">
                <a:lumMod val="50000"/>
              </a:schemeClr>
            </a:solidFill>
            <a:prstDash val="sysDash"/>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59" name="Oval 58">
            <a:extLst>
              <a:ext uri="{FF2B5EF4-FFF2-40B4-BE49-F238E27FC236}">
                <a16:creationId xmlns:a16="http://schemas.microsoft.com/office/drawing/2014/main" id="{36AD3160-44A4-EA5B-0E68-3E40E563864C}"/>
              </a:ext>
            </a:extLst>
          </p:cNvPr>
          <p:cNvSpPr>
            <a:spLocks noChangeAspect="1"/>
          </p:cNvSpPr>
          <p:nvPr/>
        </p:nvSpPr>
        <p:spPr bwMode="auto">
          <a:xfrm>
            <a:off x="12778532" y="8003608"/>
            <a:ext cx="914400" cy="914400"/>
          </a:xfrm>
          <a:prstGeom prst="ellipse">
            <a:avLst/>
          </a:prstGeom>
          <a:solidFill>
            <a:schemeClr val="bg1"/>
          </a:solidFill>
          <a:ln w="57150">
            <a:solidFill>
              <a:schemeClr val="tx2"/>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62" name="Oval 61">
            <a:extLst>
              <a:ext uri="{FF2B5EF4-FFF2-40B4-BE49-F238E27FC236}">
                <a16:creationId xmlns:a16="http://schemas.microsoft.com/office/drawing/2014/main" id="{907432BF-9B00-4AFA-85E2-B8048862A728}"/>
              </a:ext>
            </a:extLst>
          </p:cNvPr>
          <p:cNvSpPr>
            <a:spLocks noChangeAspect="1"/>
          </p:cNvSpPr>
          <p:nvPr/>
        </p:nvSpPr>
        <p:spPr bwMode="auto">
          <a:xfrm>
            <a:off x="11827710" y="6256210"/>
            <a:ext cx="914400" cy="914400"/>
          </a:xfrm>
          <a:prstGeom prst="ellipse">
            <a:avLst/>
          </a:prstGeom>
          <a:solidFill>
            <a:schemeClr val="bg1"/>
          </a:solidFill>
          <a:ln w="57150">
            <a:solidFill>
              <a:schemeClr val="accent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63" name="Oval 62">
            <a:extLst>
              <a:ext uri="{FF2B5EF4-FFF2-40B4-BE49-F238E27FC236}">
                <a16:creationId xmlns:a16="http://schemas.microsoft.com/office/drawing/2014/main" id="{59DC4303-6A1F-368A-0668-AC9EE7F9F68C}"/>
              </a:ext>
            </a:extLst>
          </p:cNvPr>
          <p:cNvSpPr>
            <a:spLocks noChangeAspect="1"/>
          </p:cNvSpPr>
          <p:nvPr/>
        </p:nvSpPr>
        <p:spPr bwMode="auto">
          <a:xfrm>
            <a:off x="12200964" y="4737898"/>
            <a:ext cx="914400" cy="914400"/>
          </a:xfrm>
          <a:prstGeom prst="ellipse">
            <a:avLst/>
          </a:prstGeom>
          <a:solidFill>
            <a:schemeClr val="bg1"/>
          </a:solidFill>
          <a:ln w="57150">
            <a:solidFill>
              <a:schemeClr val="accent2"/>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64" name="Oval 63">
            <a:extLst>
              <a:ext uri="{FF2B5EF4-FFF2-40B4-BE49-F238E27FC236}">
                <a16:creationId xmlns:a16="http://schemas.microsoft.com/office/drawing/2014/main" id="{F1AE1557-BD4B-0C69-D57C-068E5ED8B16D}"/>
              </a:ext>
            </a:extLst>
          </p:cNvPr>
          <p:cNvSpPr>
            <a:spLocks noChangeAspect="1"/>
          </p:cNvSpPr>
          <p:nvPr/>
        </p:nvSpPr>
        <p:spPr bwMode="auto">
          <a:xfrm>
            <a:off x="13390783" y="3711343"/>
            <a:ext cx="914400" cy="914400"/>
          </a:xfrm>
          <a:prstGeom prst="ellipse">
            <a:avLst/>
          </a:prstGeom>
          <a:solidFill>
            <a:schemeClr val="bg1"/>
          </a:solidFill>
          <a:ln w="57150">
            <a:solidFill>
              <a:schemeClr val="accent3"/>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65" name="Oval 64">
            <a:extLst>
              <a:ext uri="{FF2B5EF4-FFF2-40B4-BE49-F238E27FC236}">
                <a16:creationId xmlns:a16="http://schemas.microsoft.com/office/drawing/2014/main" id="{956E1A8F-8A88-3DA0-C965-27F640C119E1}"/>
              </a:ext>
            </a:extLst>
          </p:cNvPr>
          <p:cNvSpPr>
            <a:spLocks noChangeAspect="1"/>
          </p:cNvSpPr>
          <p:nvPr/>
        </p:nvSpPr>
        <p:spPr bwMode="auto">
          <a:xfrm>
            <a:off x="14881040" y="3714830"/>
            <a:ext cx="914400" cy="914400"/>
          </a:xfrm>
          <a:prstGeom prst="ellipse">
            <a:avLst/>
          </a:prstGeom>
          <a:solidFill>
            <a:schemeClr val="bg1"/>
          </a:solidFill>
          <a:ln w="57150">
            <a:solidFill>
              <a:schemeClr val="accent4"/>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66" name="Oval 65">
            <a:extLst>
              <a:ext uri="{FF2B5EF4-FFF2-40B4-BE49-F238E27FC236}">
                <a16:creationId xmlns:a16="http://schemas.microsoft.com/office/drawing/2014/main" id="{857C4AEF-9286-6DCD-5010-826C53158A70}"/>
              </a:ext>
            </a:extLst>
          </p:cNvPr>
          <p:cNvSpPr>
            <a:spLocks noChangeAspect="1"/>
          </p:cNvSpPr>
          <p:nvPr/>
        </p:nvSpPr>
        <p:spPr bwMode="auto">
          <a:xfrm>
            <a:off x="16142837" y="4777654"/>
            <a:ext cx="914400" cy="914400"/>
          </a:xfrm>
          <a:prstGeom prst="ellipse">
            <a:avLst/>
          </a:prstGeom>
          <a:solidFill>
            <a:schemeClr val="bg1"/>
          </a:solidFill>
          <a:ln w="57150">
            <a:solidFill>
              <a:schemeClr val="accent5"/>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67" name="Oval 66">
            <a:extLst>
              <a:ext uri="{FF2B5EF4-FFF2-40B4-BE49-F238E27FC236}">
                <a16:creationId xmlns:a16="http://schemas.microsoft.com/office/drawing/2014/main" id="{45294A4C-8AFF-4D0A-3614-D6A20BC26A51}"/>
              </a:ext>
            </a:extLst>
          </p:cNvPr>
          <p:cNvSpPr>
            <a:spLocks noChangeAspect="1"/>
          </p:cNvSpPr>
          <p:nvPr/>
        </p:nvSpPr>
        <p:spPr bwMode="auto">
          <a:xfrm>
            <a:off x="16523295" y="6250337"/>
            <a:ext cx="914400" cy="914400"/>
          </a:xfrm>
          <a:prstGeom prst="ellipse">
            <a:avLst/>
          </a:prstGeom>
          <a:solidFill>
            <a:schemeClr val="bg1"/>
          </a:solidFill>
          <a:ln w="57150">
            <a:solidFill>
              <a:schemeClr val="accent6"/>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72" name="Title 1">
            <a:extLst>
              <a:ext uri="{FF2B5EF4-FFF2-40B4-BE49-F238E27FC236}">
                <a16:creationId xmlns:a16="http://schemas.microsoft.com/office/drawing/2014/main" id="{2D587DE2-345F-4FA5-3034-18AA4CCB88BB}"/>
              </a:ext>
            </a:extLst>
          </p:cNvPr>
          <p:cNvSpPr txBox="1">
            <a:spLocks/>
          </p:cNvSpPr>
          <p:nvPr/>
        </p:nvSpPr>
        <p:spPr>
          <a:xfrm>
            <a:off x="11409891" y="9049927"/>
            <a:ext cx="1569202" cy="5246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defTabSz="2436966">
              <a:lnSpc>
                <a:spcPct val="100000"/>
              </a:lnSpc>
              <a:defRPr/>
            </a:pPr>
            <a:r>
              <a:rPr lang="en-US" sz="2800" kern="0" dirty="0">
                <a:solidFill>
                  <a:srgbClr val="161616"/>
                </a:solidFill>
                <a:latin typeface="IBM Plex Sans Light"/>
                <a:cs typeface="Helvetica"/>
              </a:rPr>
              <a:t>Natural language</a:t>
            </a:r>
          </a:p>
        </p:txBody>
      </p:sp>
      <p:sp>
        <p:nvSpPr>
          <p:cNvPr id="42" name="TextBox 41">
            <a:extLst>
              <a:ext uri="{FF2B5EF4-FFF2-40B4-BE49-F238E27FC236}">
                <a16:creationId xmlns:a16="http://schemas.microsoft.com/office/drawing/2014/main" id="{C36CCCA0-13CF-6121-E9A6-4931F975B1BA}"/>
              </a:ext>
            </a:extLst>
          </p:cNvPr>
          <p:cNvSpPr txBox="1"/>
          <p:nvPr/>
        </p:nvSpPr>
        <p:spPr>
          <a:xfrm>
            <a:off x="13220751" y="6023440"/>
            <a:ext cx="2822601" cy="1212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buSzPct val="100000"/>
            </a:pPr>
            <a:r>
              <a:rPr lang="en-US" kern="0" dirty="0">
                <a:latin typeface="IBM Plex Sans Light"/>
                <a:cs typeface="Helvetica"/>
              </a:rPr>
              <a:t>Foundation</a:t>
            </a:r>
            <a:br>
              <a:rPr lang="en-US" kern="0" dirty="0">
                <a:latin typeface="IBM Plex Sans Light"/>
                <a:cs typeface="Helvetica"/>
              </a:rPr>
            </a:br>
            <a:r>
              <a:rPr lang="en-US" kern="0" dirty="0">
                <a:latin typeface="IBM Plex Sans Light"/>
                <a:cs typeface="Helvetica"/>
              </a:rPr>
              <a:t>models</a:t>
            </a:r>
          </a:p>
          <a:p>
            <a:pPr algn="ctr" defTabSz="2438400">
              <a:buSzPct val="100000"/>
            </a:pPr>
            <a:endParaRPr lang="en-US" dirty="0">
              <a:cs typeface="Arial" panose="020B0604020202020204" pitchFamily="34" charset="0"/>
            </a:endParaRPr>
          </a:p>
        </p:txBody>
      </p:sp>
      <p:sp>
        <p:nvSpPr>
          <p:cNvPr id="81" name="TextBox 80">
            <a:extLst>
              <a:ext uri="{FF2B5EF4-FFF2-40B4-BE49-F238E27FC236}">
                <a16:creationId xmlns:a16="http://schemas.microsoft.com/office/drawing/2014/main" id="{A271F132-50B4-5D97-3C4F-1203CB2934FB}"/>
              </a:ext>
            </a:extLst>
          </p:cNvPr>
          <p:cNvSpPr txBox="1"/>
          <p:nvPr/>
        </p:nvSpPr>
        <p:spPr>
          <a:xfrm>
            <a:off x="7420037" y="4551328"/>
            <a:ext cx="3183510" cy="1313114"/>
          </a:xfrm>
          <a:prstGeom prst="rect">
            <a:avLst/>
          </a:prstGeom>
          <a:solidFill>
            <a:schemeClr val="bg1"/>
          </a:solidFill>
        </p:spPr>
        <p:txBody>
          <a:bodyPr wrap="square" lIns="243744" tIns="243744" rIns="243744" bIns="243744" rtlCol="0">
            <a:spAutoFit/>
          </a:bodyPr>
          <a:lstStyle/>
          <a:p>
            <a:pPr algn="ctr" defTabSz="1828511">
              <a:spcBef>
                <a:spcPts val="2933"/>
              </a:spcBef>
              <a:defRPr/>
            </a:pPr>
            <a:r>
              <a:rPr lang="en-US" sz="2667" b="1" dirty="0">
                <a:solidFill>
                  <a:srgbClr val="0F62FE"/>
                </a:solidFill>
                <a:latin typeface="IBM Plex Sans Light" panose="020B0403050203000203" pitchFamily="34" charset="0"/>
                <a:ea typeface="IBM Plex Sans" charset="0"/>
                <a:cs typeface="IBM Plex Sans" charset="0"/>
              </a:rPr>
              <a:t>IT Ops &amp; </a:t>
            </a:r>
            <a:br>
              <a:rPr lang="en-US" sz="2667" b="1" dirty="0">
                <a:solidFill>
                  <a:srgbClr val="0F62FE"/>
                </a:solidFill>
                <a:latin typeface="IBM Plex Sans Light" panose="020B0403050203000203" pitchFamily="34" charset="0"/>
                <a:ea typeface="IBM Plex Sans" charset="0"/>
                <a:cs typeface="IBM Plex Sans" charset="0"/>
              </a:rPr>
            </a:br>
            <a:r>
              <a:rPr lang="en-US" sz="2667" b="1" dirty="0">
                <a:solidFill>
                  <a:srgbClr val="0F62FE"/>
                </a:solidFill>
                <a:latin typeface="IBM Plex Sans Light" panose="020B0403050203000203" pitchFamily="34" charset="0"/>
                <a:ea typeface="IBM Plex Sans" charset="0"/>
                <a:cs typeface="IBM Plex Sans" charset="0"/>
              </a:rPr>
              <a:t>IT Automation</a:t>
            </a:r>
          </a:p>
        </p:txBody>
      </p:sp>
      <p:sp>
        <p:nvSpPr>
          <p:cNvPr id="82" name="TextBox 81">
            <a:extLst>
              <a:ext uri="{FF2B5EF4-FFF2-40B4-BE49-F238E27FC236}">
                <a16:creationId xmlns:a16="http://schemas.microsoft.com/office/drawing/2014/main" id="{A504429A-2028-E56D-2A37-A7E43FA72707}"/>
              </a:ext>
            </a:extLst>
          </p:cNvPr>
          <p:cNvSpPr txBox="1"/>
          <p:nvPr/>
        </p:nvSpPr>
        <p:spPr>
          <a:xfrm>
            <a:off x="8929760" y="2487308"/>
            <a:ext cx="2813166" cy="1313114"/>
          </a:xfrm>
          <a:prstGeom prst="rect">
            <a:avLst/>
          </a:prstGeom>
          <a:solidFill>
            <a:schemeClr val="bg1"/>
          </a:solidFill>
        </p:spPr>
        <p:txBody>
          <a:bodyPr wrap="square" lIns="243744" tIns="243744" rIns="243744" bIns="243744" rtlCol="0">
            <a:spAutoFit/>
          </a:bodyPr>
          <a:lstStyle/>
          <a:p>
            <a:pPr algn="ctr" defTabSz="1828511">
              <a:spcBef>
                <a:spcPts val="2933"/>
              </a:spcBef>
              <a:defRPr/>
            </a:pPr>
            <a:r>
              <a:rPr lang="en-US" sz="2667" b="1" dirty="0">
                <a:solidFill>
                  <a:srgbClr val="0F62FE"/>
                </a:solidFill>
                <a:latin typeface="IBM Plex Sans Light" panose="020B0403050203000203" pitchFamily="34" charset="0"/>
                <a:ea typeface="IBM Plex Sans" charset="0"/>
                <a:cs typeface="IBM Plex Sans" charset="0"/>
              </a:rPr>
              <a:t>Physical Asset</a:t>
            </a:r>
            <a:br>
              <a:rPr lang="en-US" sz="2667" b="1" dirty="0">
                <a:solidFill>
                  <a:srgbClr val="0F62FE"/>
                </a:solidFill>
                <a:latin typeface="IBM Plex Sans Light" panose="020B0403050203000203" pitchFamily="34" charset="0"/>
                <a:ea typeface="IBM Plex Sans" charset="0"/>
                <a:cs typeface="IBM Plex Sans" charset="0"/>
              </a:rPr>
            </a:br>
            <a:r>
              <a:rPr lang="en-US" sz="2667" b="1" dirty="0">
                <a:solidFill>
                  <a:srgbClr val="0F62FE"/>
                </a:solidFill>
                <a:latin typeface="IBM Plex Sans Light" panose="020B0403050203000203" pitchFamily="34" charset="0"/>
                <a:ea typeface="IBM Plex Sans" charset="0"/>
                <a:cs typeface="IBM Plex Sans" charset="0"/>
              </a:rPr>
              <a:t>Management</a:t>
            </a:r>
          </a:p>
        </p:txBody>
      </p:sp>
      <p:sp>
        <p:nvSpPr>
          <p:cNvPr id="83" name="TextBox 82">
            <a:extLst>
              <a:ext uri="{FF2B5EF4-FFF2-40B4-BE49-F238E27FC236}">
                <a16:creationId xmlns:a16="http://schemas.microsoft.com/office/drawing/2014/main" id="{FF115559-173B-1D25-AA34-31A2D609DAA2}"/>
              </a:ext>
            </a:extLst>
          </p:cNvPr>
          <p:cNvSpPr txBox="1"/>
          <p:nvPr/>
        </p:nvSpPr>
        <p:spPr>
          <a:xfrm>
            <a:off x="18420555" y="2452353"/>
            <a:ext cx="2635787" cy="1313114"/>
          </a:xfrm>
          <a:prstGeom prst="rect">
            <a:avLst/>
          </a:prstGeom>
          <a:solidFill>
            <a:schemeClr val="bg1"/>
          </a:solidFill>
        </p:spPr>
        <p:txBody>
          <a:bodyPr wrap="square" lIns="243744" tIns="243744" rIns="243744" bIns="243744" rtlCol="0">
            <a:spAutoFit/>
          </a:bodyPr>
          <a:lstStyle/>
          <a:p>
            <a:pPr algn="ctr" defTabSz="1828511">
              <a:spcBef>
                <a:spcPts val="2933"/>
              </a:spcBef>
              <a:defRPr/>
            </a:pPr>
            <a:r>
              <a:rPr lang="en-US" sz="2667" b="1" dirty="0">
                <a:solidFill>
                  <a:srgbClr val="0F62FE"/>
                </a:solidFill>
                <a:latin typeface="IBM Plex Sans Light" panose="020B0403050203000203" pitchFamily="34" charset="0"/>
                <a:ea typeface="IBM Plex Sans" charset="0"/>
                <a:cs typeface="IBM Plex Sans" charset="0"/>
              </a:rPr>
              <a:t>Business Automation</a:t>
            </a:r>
          </a:p>
        </p:txBody>
      </p:sp>
      <p:sp>
        <p:nvSpPr>
          <p:cNvPr id="84" name="TextBox 83">
            <a:extLst>
              <a:ext uri="{FF2B5EF4-FFF2-40B4-BE49-F238E27FC236}">
                <a16:creationId xmlns:a16="http://schemas.microsoft.com/office/drawing/2014/main" id="{F679FEF7-F2DD-8B18-8BC0-7AC14ACEF893}"/>
              </a:ext>
            </a:extLst>
          </p:cNvPr>
          <p:cNvSpPr txBox="1"/>
          <p:nvPr/>
        </p:nvSpPr>
        <p:spPr>
          <a:xfrm>
            <a:off x="19536564" y="4565427"/>
            <a:ext cx="3183510" cy="1313114"/>
          </a:xfrm>
          <a:prstGeom prst="rect">
            <a:avLst/>
          </a:prstGeom>
          <a:solidFill>
            <a:schemeClr val="bg1"/>
          </a:solidFill>
        </p:spPr>
        <p:txBody>
          <a:bodyPr wrap="square" lIns="243744" tIns="243744" rIns="243744" bIns="243744" rtlCol="0">
            <a:spAutoFit/>
          </a:bodyPr>
          <a:lstStyle/>
          <a:p>
            <a:pPr algn="ctr" defTabSz="1828511">
              <a:spcBef>
                <a:spcPts val="2933"/>
              </a:spcBef>
              <a:defRPr/>
            </a:pPr>
            <a:r>
              <a:rPr lang="en-US" sz="2667" b="1" dirty="0">
                <a:solidFill>
                  <a:srgbClr val="0F62FE"/>
                </a:solidFill>
                <a:latin typeface="IBM Plex Sans Light" panose="020B0403050203000203" pitchFamily="34" charset="0"/>
                <a:ea typeface="IBM Plex Sans" charset="0"/>
                <a:cs typeface="IBM Plex Sans" charset="0"/>
              </a:rPr>
              <a:t>Threat Management</a:t>
            </a:r>
          </a:p>
        </p:txBody>
      </p:sp>
      <p:sp>
        <p:nvSpPr>
          <p:cNvPr id="85" name="TextBox 84">
            <a:extLst>
              <a:ext uri="{FF2B5EF4-FFF2-40B4-BE49-F238E27FC236}">
                <a16:creationId xmlns:a16="http://schemas.microsoft.com/office/drawing/2014/main" id="{09904CA3-F200-8AA3-AC8F-0810D7CA2594}"/>
              </a:ext>
            </a:extLst>
          </p:cNvPr>
          <p:cNvSpPr txBox="1"/>
          <p:nvPr/>
        </p:nvSpPr>
        <p:spPr>
          <a:xfrm>
            <a:off x="19816478" y="6254329"/>
            <a:ext cx="2937167" cy="902682"/>
          </a:xfrm>
          <a:prstGeom prst="rect">
            <a:avLst/>
          </a:prstGeom>
          <a:solidFill>
            <a:schemeClr val="bg1"/>
          </a:solidFill>
        </p:spPr>
        <p:txBody>
          <a:bodyPr wrap="square" lIns="243744" tIns="243744" rIns="243744" bIns="243744" rtlCol="0">
            <a:spAutoFit/>
          </a:bodyPr>
          <a:lstStyle/>
          <a:p>
            <a:pPr algn="ctr" defTabSz="1828511">
              <a:spcBef>
                <a:spcPts val="2933"/>
              </a:spcBef>
              <a:defRPr/>
            </a:pPr>
            <a:r>
              <a:rPr lang="en-US" sz="2667" b="1" dirty="0">
                <a:solidFill>
                  <a:srgbClr val="0F62FE"/>
                </a:solidFill>
                <a:latin typeface="IBM Plex Sans Light" panose="020B0403050203000203" pitchFamily="34" charset="0"/>
                <a:ea typeface="IBM Plex Sans" charset="0"/>
                <a:cs typeface="IBM Plex Sans" charset="0"/>
              </a:rPr>
              <a:t>Sustainability</a:t>
            </a:r>
          </a:p>
        </p:txBody>
      </p:sp>
      <p:pic>
        <p:nvPicPr>
          <p:cNvPr id="105" name="Graphic 104">
            <a:extLst>
              <a:ext uri="{FF2B5EF4-FFF2-40B4-BE49-F238E27FC236}">
                <a16:creationId xmlns:a16="http://schemas.microsoft.com/office/drawing/2014/main" id="{88494138-378E-AC4E-CEC0-E045EE65D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04941" y="4977093"/>
            <a:ext cx="590191" cy="590191"/>
          </a:xfrm>
          <a:prstGeom prst="rect">
            <a:avLst/>
          </a:prstGeom>
        </p:spPr>
      </p:pic>
      <p:pic>
        <p:nvPicPr>
          <p:cNvPr id="107" name="Graphic 106">
            <a:extLst>
              <a:ext uri="{FF2B5EF4-FFF2-40B4-BE49-F238E27FC236}">
                <a16:creationId xmlns:a16="http://schemas.microsoft.com/office/drawing/2014/main" id="{711607F0-9AB1-9994-8FB9-FEFD73ED6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37947" y="8152630"/>
            <a:ext cx="594360" cy="594360"/>
          </a:xfrm>
          <a:prstGeom prst="rect">
            <a:avLst/>
          </a:prstGeom>
        </p:spPr>
      </p:pic>
      <p:pic>
        <p:nvPicPr>
          <p:cNvPr id="109" name="Graphic 108">
            <a:extLst>
              <a:ext uri="{FF2B5EF4-FFF2-40B4-BE49-F238E27FC236}">
                <a16:creationId xmlns:a16="http://schemas.microsoft.com/office/drawing/2014/main" id="{A183F2A4-3E44-187A-6921-FC15603D82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969474" y="6410637"/>
            <a:ext cx="594360" cy="594360"/>
          </a:xfrm>
          <a:prstGeom prst="rect">
            <a:avLst/>
          </a:prstGeom>
        </p:spPr>
      </p:pic>
      <p:pic>
        <p:nvPicPr>
          <p:cNvPr id="111" name="Graphic 110">
            <a:extLst>
              <a:ext uri="{FF2B5EF4-FFF2-40B4-BE49-F238E27FC236}">
                <a16:creationId xmlns:a16="http://schemas.microsoft.com/office/drawing/2014/main" id="{6FED6EFB-0CB3-AAC2-67C2-2EC06DF6B6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365397" y="4897918"/>
            <a:ext cx="594360" cy="594360"/>
          </a:xfrm>
          <a:prstGeom prst="rect">
            <a:avLst/>
          </a:prstGeom>
        </p:spPr>
      </p:pic>
      <p:pic>
        <p:nvPicPr>
          <p:cNvPr id="113" name="Graphic 112">
            <a:extLst>
              <a:ext uri="{FF2B5EF4-FFF2-40B4-BE49-F238E27FC236}">
                <a16:creationId xmlns:a16="http://schemas.microsoft.com/office/drawing/2014/main" id="{74FA817A-0CCE-B6C9-6AAE-C643FBB0F8A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544135" y="3871363"/>
            <a:ext cx="594360" cy="594360"/>
          </a:xfrm>
          <a:prstGeom prst="rect">
            <a:avLst/>
          </a:prstGeom>
        </p:spPr>
      </p:pic>
      <p:pic>
        <p:nvPicPr>
          <p:cNvPr id="117" name="Graphic 116">
            <a:extLst>
              <a:ext uri="{FF2B5EF4-FFF2-40B4-BE49-F238E27FC236}">
                <a16:creationId xmlns:a16="http://schemas.microsoft.com/office/drawing/2014/main" id="{A80BEC2C-AE3F-8566-4303-D41FDE28DCC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688079" y="6407170"/>
            <a:ext cx="594360" cy="594360"/>
          </a:xfrm>
          <a:prstGeom prst="rect">
            <a:avLst/>
          </a:prstGeom>
        </p:spPr>
      </p:pic>
      <p:pic>
        <p:nvPicPr>
          <p:cNvPr id="119" name="Graphic 118">
            <a:extLst>
              <a:ext uri="{FF2B5EF4-FFF2-40B4-BE49-F238E27FC236}">
                <a16:creationId xmlns:a16="http://schemas.microsoft.com/office/drawing/2014/main" id="{2723BA22-877D-B1B5-BAAD-3CCF037695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048260" y="3871363"/>
            <a:ext cx="594360" cy="594360"/>
          </a:xfrm>
          <a:prstGeom prst="rect">
            <a:avLst/>
          </a:prstGeom>
        </p:spPr>
      </p:pic>
      <p:sp>
        <p:nvSpPr>
          <p:cNvPr id="68" name="Oval 67">
            <a:extLst>
              <a:ext uri="{FF2B5EF4-FFF2-40B4-BE49-F238E27FC236}">
                <a16:creationId xmlns:a16="http://schemas.microsoft.com/office/drawing/2014/main" id="{B41B8375-E487-F438-7129-71B8BEC6014E}"/>
              </a:ext>
            </a:extLst>
          </p:cNvPr>
          <p:cNvSpPr>
            <a:spLocks noChangeAspect="1"/>
          </p:cNvSpPr>
          <p:nvPr/>
        </p:nvSpPr>
        <p:spPr bwMode="auto">
          <a:xfrm>
            <a:off x="15345440" y="8023462"/>
            <a:ext cx="914400" cy="914400"/>
          </a:xfrm>
          <a:prstGeom prst="ellipse">
            <a:avLst/>
          </a:prstGeom>
          <a:solidFill>
            <a:schemeClr val="bg1"/>
          </a:solidFill>
          <a:ln w="57150">
            <a:solidFill>
              <a:schemeClr val="accent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pic>
        <p:nvPicPr>
          <p:cNvPr id="121" name="Graphic 120">
            <a:extLst>
              <a:ext uri="{FF2B5EF4-FFF2-40B4-BE49-F238E27FC236}">
                <a16:creationId xmlns:a16="http://schemas.microsoft.com/office/drawing/2014/main" id="{5B256499-BF12-ECF9-72C1-D34EFDEE991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5505460" y="8177234"/>
            <a:ext cx="594360" cy="594360"/>
          </a:xfrm>
          <a:prstGeom prst="rect">
            <a:avLst/>
          </a:prstGeom>
        </p:spPr>
      </p:pic>
      <p:sp>
        <p:nvSpPr>
          <p:cNvPr id="80" name="Title 1">
            <a:extLst>
              <a:ext uri="{FF2B5EF4-FFF2-40B4-BE49-F238E27FC236}">
                <a16:creationId xmlns:a16="http://schemas.microsoft.com/office/drawing/2014/main" id="{99C74C9D-C0C8-8BF7-55ED-9502CFE46EE7}"/>
              </a:ext>
            </a:extLst>
          </p:cNvPr>
          <p:cNvSpPr txBox="1">
            <a:spLocks/>
          </p:cNvSpPr>
          <p:nvPr/>
        </p:nvSpPr>
        <p:spPr>
          <a:xfrm>
            <a:off x="15884030" y="9026305"/>
            <a:ext cx="1407204" cy="486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defTabSz="2436966">
              <a:lnSpc>
                <a:spcPct val="100000"/>
              </a:lnSpc>
              <a:defRPr/>
            </a:pPr>
            <a:r>
              <a:rPr lang="en-US" sz="2800" kern="0" dirty="0">
                <a:solidFill>
                  <a:srgbClr val="161616"/>
                </a:solidFill>
                <a:latin typeface="IBM Plex Sans Light"/>
                <a:cs typeface="Helvetica"/>
              </a:rPr>
              <a:t>Code</a:t>
            </a:r>
          </a:p>
        </p:txBody>
      </p:sp>
      <p:sp>
        <p:nvSpPr>
          <p:cNvPr id="97" name="TextBox 96">
            <a:extLst>
              <a:ext uri="{FF2B5EF4-FFF2-40B4-BE49-F238E27FC236}">
                <a16:creationId xmlns:a16="http://schemas.microsoft.com/office/drawing/2014/main" id="{530C56CD-5F8B-2D68-77C8-3DF14ADB5CAA}"/>
              </a:ext>
            </a:extLst>
          </p:cNvPr>
          <p:cNvSpPr txBox="1"/>
          <p:nvPr/>
        </p:nvSpPr>
        <p:spPr>
          <a:xfrm>
            <a:off x="17054865" y="9748438"/>
            <a:ext cx="3183510" cy="1723548"/>
          </a:xfrm>
          <a:prstGeom prst="rect">
            <a:avLst/>
          </a:prstGeom>
          <a:solidFill>
            <a:schemeClr val="bg1"/>
          </a:solidFill>
        </p:spPr>
        <p:txBody>
          <a:bodyPr wrap="square" lIns="243744" tIns="243744" rIns="243744" bIns="243744" rtlCol="0">
            <a:spAutoFit/>
          </a:bodyPr>
          <a:lstStyle/>
          <a:p>
            <a:pPr algn="ctr" defTabSz="1828511">
              <a:spcBef>
                <a:spcPts val="2933"/>
              </a:spcBef>
              <a:defRPr/>
            </a:pPr>
            <a:r>
              <a:rPr lang="en-US" sz="2667" b="1" dirty="0">
                <a:solidFill>
                  <a:schemeClr val="accent1"/>
                </a:solidFill>
                <a:latin typeface="IBM Plex Sans Light" panose="020B0403050203000203" pitchFamily="34" charset="0"/>
                <a:ea typeface="IBM Plex Sans" charset="0"/>
                <a:cs typeface="IBM Plex Sans" charset="0"/>
              </a:rPr>
              <a:t>App Modernization</a:t>
            </a:r>
            <a:br>
              <a:rPr lang="en-US" sz="2667" b="1" dirty="0">
                <a:solidFill>
                  <a:schemeClr val="accent1"/>
                </a:solidFill>
                <a:latin typeface="IBM Plex Sans Light" panose="020B0403050203000203" pitchFamily="34" charset="0"/>
                <a:ea typeface="IBM Plex Sans" charset="0"/>
                <a:cs typeface="IBM Plex Sans" charset="0"/>
              </a:rPr>
            </a:br>
            <a:r>
              <a:rPr lang="en-US" sz="2667" b="1" dirty="0">
                <a:solidFill>
                  <a:schemeClr val="accent1"/>
                </a:solidFill>
                <a:latin typeface="IBM Plex Sans Light" panose="020B0403050203000203" pitchFamily="34" charset="0"/>
                <a:ea typeface="IBM Plex Sans" charset="0"/>
                <a:cs typeface="IBM Plex Sans" charset="0"/>
              </a:rPr>
              <a:t>IT Automation</a:t>
            </a:r>
          </a:p>
        </p:txBody>
      </p:sp>
      <p:sp>
        <p:nvSpPr>
          <p:cNvPr id="142" name="Title 2">
            <a:extLst>
              <a:ext uri="{FF2B5EF4-FFF2-40B4-BE49-F238E27FC236}">
                <a16:creationId xmlns:a16="http://schemas.microsoft.com/office/drawing/2014/main" id="{7D25AEDE-9963-1CC0-5F0A-BB29AF248088}"/>
              </a:ext>
            </a:extLst>
          </p:cNvPr>
          <p:cNvSpPr txBox="1">
            <a:spLocks/>
          </p:cNvSpPr>
          <p:nvPr/>
        </p:nvSpPr>
        <p:spPr>
          <a:xfrm>
            <a:off x="577589" y="3382860"/>
            <a:ext cx="4945061" cy="55021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828676">
              <a:defRPr/>
            </a:pPr>
            <a:r>
              <a:rPr lang="en-US" sz="4400" dirty="0">
                <a:solidFill>
                  <a:srgbClr val="000000"/>
                </a:solidFill>
                <a:latin typeface="IBM Plex Sans Light"/>
              </a:rPr>
              <a:t>Opportunity to unlock business advantage with foundation </a:t>
            </a:r>
            <a:br>
              <a:rPr lang="en-US" sz="4400" dirty="0">
                <a:solidFill>
                  <a:srgbClr val="000000"/>
                </a:solidFill>
                <a:latin typeface="IBM Plex Sans Light"/>
              </a:rPr>
            </a:br>
            <a:r>
              <a:rPr lang="en-US" sz="4400" dirty="0">
                <a:solidFill>
                  <a:srgbClr val="000000"/>
                </a:solidFill>
                <a:latin typeface="IBM Plex Sans Light"/>
              </a:rPr>
              <a:t>models trained </a:t>
            </a:r>
            <a:br>
              <a:rPr lang="en-US" sz="4400" dirty="0">
                <a:solidFill>
                  <a:srgbClr val="000000"/>
                </a:solidFill>
                <a:latin typeface="IBM Plex Sans Light"/>
              </a:rPr>
            </a:br>
            <a:r>
              <a:rPr lang="en-US" sz="4400" dirty="0">
                <a:solidFill>
                  <a:srgbClr val="000000"/>
                </a:solidFill>
                <a:latin typeface="IBM Plex Sans Light"/>
              </a:rPr>
              <a:t>across the breadth </a:t>
            </a:r>
            <a:br>
              <a:rPr lang="en-US" sz="4400" dirty="0">
                <a:solidFill>
                  <a:srgbClr val="000000"/>
                </a:solidFill>
                <a:latin typeface="IBM Plex Sans Light"/>
              </a:rPr>
            </a:br>
            <a:r>
              <a:rPr lang="en-US" sz="4400" dirty="0">
                <a:solidFill>
                  <a:srgbClr val="000000"/>
                </a:solidFill>
                <a:latin typeface="IBM Plex Sans Light"/>
              </a:rPr>
              <a:t>of enterprise data</a:t>
            </a:r>
          </a:p>
        </p:txBody>
      </p:sp>
      <p:sp>
        <p:nvSpPr>
          <p:cNvPr id="2" name="Title 4">
            <a:extLst>
              <a:ext uri="{FF2B5EF4-FFF2-40B4-BE49-F238E27FC236}">
                <a16:creationId xmlns:a16="http://schemas.microsoft.com/office/drawing/2014/main" id="{9DC0C795-B262-8FD6-EB2E-BC35232D7A8F}"/>
              </a:ext>
            </a:extLst>
          </p:cNvPr>
          <p:cNvSpPr>
            <a:spLocks noGrp="1"/>
          </p:cNvSpPr>
          <p:nvPr>
            <p:ph type="title"/>
          </p:nvPr>
        </p:nvSpPr>
        <p:spPr>
          <a:xfrm>
            <a:off x="576073" y="577850"/>
            <a:ext cx="10125974" cy="964964"/>
          </a:xfrm>
        </p:spPr>
        <p:txBody>
          <a:bodyPr/>
          <a:lstStyle/>
          <a:p>
            <a:r>
              <a:rPr lang="en-US" sz="2800" b="1" dirty="0">
                <a:latin typeface="+mj-lt"/>
              </a:rPr>
              <a:t>The impact of generative AI </a:t>
            </a:r>
            <a:r>
              <a:rPr lang="en-US" sz="2800" dirty="0">
                <a:latin typeface="+mj-lt"/>
              </a:rPr>
              <a:t>| </a:t>
            </a:r>
            <a:br>
              <a:rPr lang="en-US" sz="2800" dirty="0">
                <a:latin typeface="+mj-lt"/>
              </a:rPr>
            </a:br>
            <a:r>
              <a:rPr lang="en-US" sz="2800" dirty="0">
                <a:latin typeface="+mj-lt"/>
              </a:rPr>
              <a:t>The opportunity</a:t>
            </a:r>
            <a:br>
              <a:rPr lang="en-US" sz="2800" b="1" dirty="0">
                <a:latin typeface="+mj-lt"/>
              </a:rPr>
            </a:br>
            <a:br>
              <a:rPr lang="en-US" sz="2800" dirty="0">
                <a:latin typeface="+mj-lt"/>
              </a:rPr>
            </a:br>
            <a:br>
              <a:rPr lang="en-US" sz="2800" dirty="0">
                <a:latin typeface="+mn-lt"/>
              </a:rPr>
            </a:br>
            <a:endParaRPr lang="en-US" sz="2800" dirty="0">
              <a:latin typeface="+mn-lt"/>
            </a:endParaRPr>
          </a:p>
        </p:txBody>
      </p:sp>
    </p:spTree>
    <p:extLst>
      <p:ext uri="{BB962C8B-B14F-4D97-AF65-F5344CB8AC3E}">
        <p14:creationId xmlns:p14="http://schemas.microsoft.com/office/powerpoint/2010/main" val="30289071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descr="Blue 10 quarter slide background">
            <a:extLst>
              <a:ext uri="{FF2B5EF4-FFF2-40B4-BE49-F238E27FC236}">
                <a16:creationId xmlns:a16="http://schemas.microsoft.com/office/drawing/2014/main" id="{95D08049-75E0-A671-C4C7-DEBABA4600FF}"/>
              </a:ext>
            </a:extLst>
          </p:cNvPr>
          <p:cNvSpPr/>
          <p:nvPr/>
        </p:nvSpPr>
        <p:spPr bwMode="auto">
          <a:xfrm>
            <a:off x="1587" y="893"/>
            <a:ext cx="24384000" cy="3428554"/>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RO" sz="1400">
              <a:solidFill>
                <a:srgbClr val="FFFFFF"/>
              </a:solidFill>
            </a:endParaRPr>
          </a:p>
        </p:txBody>
      </p:sp>
      <p:grpSp>
        <p:nvGrpSpPr>
          <p:cNvPr id="9" name="Group 8" descr="Diagram showing linear process with labeled UI icon nodes">
            <a:extLst>
              <a:ext uri="{FF2B5EF4-FFF2-40B4-BE49-F238E27FC236}">
                <a16:creationId xmlns:a16="http://schemas.microsoft.com/office/drawing/2014/main" id="{493A1D18-9EBB-C229-A46E-29BB31F575AC}"/>
              </a:ext>
            </a:extLst>
          </p:cNvPr>
          <p:cNvGrpSpPr/>
          <p:nvPr/>
        </p:nvGrpSpPr>
        <p:grpSpPr>
          <a:xfrm>
            <a:off x="569912" y="5183448"/>
            <a:ext cx="23234650" cy="7131392"/>
            <a:chOff x="568324" y="6089904"/>
            <a:chExt cx="23234650" cy="7132319"/>
          </a:xfrm>
        </p:grpSpPr>
        <p:cxnSp>
          <p:nvCxnSpPr>
            <p:cNvPr id="10" name="Straight Connector 9">
              <a:extLst>
                <a:ext uri="{FF2B5EF4-FFF2-40B4-BE49-F238E27FC236}">
                  <a16:creationId xmlns:a16="http://schemas.microsoft.com/office/drawing/2014/main" id="{BF75C747-4C32-D0D4-E5C0-612292F88640}"/>
                </a:ext>
              </a:extLst>
            </p:cNvPr>
            <p:cNvCxnSpPr>
              <a:cxnSpLocks/>
            </p:cNvCxnSpPr>
            <p:nvPr/>
          </p:nvCxnSpPr>
          <p:spPr bwMode="auto">
            <a:xfrm>
              <a:off x="1524000" y="6743699"/>
              <a:ext cx="0" cy="647852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1838D95-7918-F56C-B03E-55460869B9A0}"/>
                </a:ext>
              </a:extLst>
            </p:cNvPr>
            <p:cNvCxnSpPr>
              <a:cxnSpLocks/>
            </p:cNvCxnSpPr>
            <p:nvPr/>
          </p:nvCxnSpPr>
          <p:spPr bwMode="auto">
            <a:xfrm>
              <a:off x="6108947" y="6743699"/>
              <a:ext cx="0" cy="647852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42F3273-67D3-72BA-FD96-6AEC6419B88A}"/>
                </a:ext>
              </a:extLst>
            </p:cNvPr>
            <p:cNvCxnSpPr>
              <a:cxnSpLocks/>
            </p:cNvCxnSpPr>
            <p:nvPr/>
          </p:nvCxnSpPr>
          <p:spPr bwMode="auto">
            <a:xfrm>
              <a:off x="10656317" y="6743699"/>
              <a:ext cx="0" cy="647852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BCC1DA4-EF7E-3B17-E1FB-B310ACF19033}"/>
                </a:ext>
              </a:extLst>
            </p:cNvPr>
            <p:cNvCxnSpPr>
              <a:cxnSpLocks/>
            </p:cNvCxnSpPr>
            <p:nvPr/>
          </p:nvCxnSpPr>
          <p:spPr bwMode="auto">
            <a:xfrm>
              <a:off x="19813587" y="6743699"/>
              <a:ext cx="0" cy="647852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5E6FE23-42F6-4E1D-B5D9-01FD4413040E}"/>
                </a:ext>
              </a:extLst>
            </p:cNvPr>
            <p:cNvCxnSpPr>
              <a:cxnSpLocks/>
            </p:cNvCxnSpPr>
            <p:nvPr/>
          </p:nvCxnSpPr>
          <p:spPr bwMode="auto">
            <a:xfrm>
              <a:off x="568324" y="6483096"/>
              <a:ext cx="2307945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673D2A20-4BFA-5615-FB2A-9C57D3EB1F7E}"/>
                </a:ext>
              </a:extLst>
            </p:cNvPr>
            <p:cNvSpPr/>
            <p:nvPr/>
          </p:nvSpPr>
          <p:spPr bwMode="auto">
            <a:xfrm>
              <a:off x="1152144" y="6089904"/>
              <a:ext cx="768096" cy="768096"/>
            </a:xfrm>
            <a:prstGeom prst="ellipse">
              <a:avLst/>
            </a:prstGeom>
            <a:solidFill>
              <a:schemeClr val="bg1">
                <a:lumMod val="85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dirty="0">
                <a:solidFill>
                  <a:srgbClr val="FFFFFF"/>
                </a:solidFill>
              </a:endParaRPr>
            </a:p>
          </p:txBody>
        </p:sp>
        <p:sp>
          <p:nvSpPr>
            <p:cNvPr id="40" name="TextBox 39">
              <a:extLst>
                <a:ext uri="{FF2B5EF4-FFF2-40B4-BE49-F238E27FC236}">
                  <a16:creationId xmlns:a16="http://schemas.microsoft.com/office/drawing/2014/main" id="{90511140-355E-DEC2-47E9-CA8CD186B0A3}"/>
                </a:ext>
              </a:extLst>
            </p:cNvPr>
            <p:cNvSpPr txBox="1"/>
            <p:nvPr/>
          </p:nvSpPr>
          <p:spPr>
            <a:xfrm>
              <a:off x="1910838" y="7764674"/>
              <a:ext cx="3423160" cy="35436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4876800">
                <a:buSzPct val="100000"/>
                <a:defRPr/>
              </a:pPr>
              <a:r>
                <a:rPr lang="en-US" sz="2800" dirty="0">
                  <a:solidFill>
                    <a:srgbClr val="0F62FE"/>
                  </a:solidFill>
                </a:rPr>
                <a:t>This month</a:t>
              </a:r>
              <a:br>
                <a:rPr lang="en-US" sz="2100" b="1" dirty="0">
                  <a:solidFill>
                    <a:srgbClr val="000000"/>
                  </a:solidFill>
                </a:rPr>
              </a:br>
              <a:br>
                <a:rPr lang="en-US" sz="2000" b="1" dirty="0">
                  <a:solidFill>
                    <a:srgbClr val="000000"/>
                  </a:solidFill>
                </a:rPr>
              </a:br>
              <a:r>
                <a:rPr lang="en-US" sz="2800" b="1" dirty="0">
                  <a:solidFill>
                    <a:srgbClr val="000000"/>
                  </a:solidFill>
                  <a:cs typeface="Arial" pitchFamily="34" charset="0"/>
                </a:rPr>
                <a:t>Set exploratory strategy, </a:t>
              </a:r>
              <a:r>
                <a:rPr lang="en-US" sz="2800" dirty="0">
                  <a:solidFill>
                    <a:srgbClr val="000000"/>
                  </a:solidFill>
                  <a:cs typeface="Arial" pitchFamily="34" charset="0"/>
                </a:rPr>
                <a:t>prioritize initial use case(s), formulate tech &amp; </a:t>
              </a:r>
              <a:br>
                <a:rPr lang="en-US" sz="2800" dirty="0">
                  <a:solidFill>
                    <a:srgbClr val="000000"/>
                  </a:solidFill>
                  <a:cs typeface="Arial" pitchFamily="34" charset="0"/>
                </a:rPr>
              </a:br>
              <a:r>
                <a:rPr lang="en-US" sz="2800" dirty="0">
                  <a:solidFill>
                    <a:srgbClr val="000000"/>
                  </a:solidFill>
                  <a:cs typeface="Arial" pitchFamily="34" charset="0"/>
                </a:rPr>
                <a:t>data strategy,</a:t>
              </a:r>
              <a:br>
                <a:rPr lang="en-US" sz="2800" dirty="0">
                  <a:solidFill>
                    <a:srgbClr val="000000"/>
                  </a:solidFill>
                  <a:cs typeface="Arial" pitchFamily="34" charset="0"/>
                </a:rPr>
              </a:br>
              <a:r>
                <a:rPr lang="en-US" sz="2800" dirty="0">
                  <a:solidFill>
                    <a:srgbClr val="000000"/>
                  </a:solidFill>
                  <a:cs typeface="Arial" pitchFamily="34" charset="0"/>
                </a:rPr>
                <a:t>scope pilots</a:t>
              </a:r>
              <a:endParaRPr lang="en-US" sz="3000" dirty="0">
                <a:solidFill>
                  <a:srgbClr val="000000"/>
                </a:solidFill>
                <a:cs typeface="Arial" pitchFamily="34" charset="0"/>
              </a:endParaRPr>
            </a:p>
          </p:txBody>
        </p:sp>
        <p:sp>
          <p:nvSpPr>
            <p:cNvPr id="41" name="TextBox 40">
              <a:extLst>
                <a:ext uri="{FF2B5EF4-FFF2-40B4-BE49-F238E27FC236}">
                  <a16:creationId xmlns:a16="http://schemas.microsoft.com/office/drawing/2014/main" id="{967EFB5E-A38E-2B84-BC8E-35DF4D8212BD}"/>
                </a:ext>
              </a:extLst>
            </p:cNvPr>
            <p:cNvSpPr txBox="1"/>
            <p:nvPr/>
          </p:nvSpPr>
          <p:spPr>
            <a:xfrm>
              <a:off x="6458207" y="7906564"/>
              <a:ext cx="3607711" cy="3401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1829014">
                <a:defRPr/>
              </a:pPr>
              <a:r>
                <a:rPr lang="en-US" sz="2800" dirty="0">
                  <a:solidFill>
                    <a:srgbClr val="0F62FE"/>
                  </a:solidFill>
                </a:rPr>
                <a:t>1–2 month horizon</a:t>
              </a:r>
            </a:p>
            <a:p>
              <a:pPr defTabSz="1829014">
                <a:defRPr/>
              </a:pPr>
              <a:endParaRPr lang="en-US" sz="2400" dirty="0">
                <a:solidFill>
                  <a:srgbClr val="0F62FE"/>
                </a:solidFill>
              </a:endParaRPr>
            </a:p>
            <a:p>
              <a:pPr defTabSz="1829014">
                <a:defRPr/>
              </a:pPr>
              <a:r>
                <a:rPr lang="en-US" sz="2800" b="1" dirty="0">
                  <a:solidFill>
                    <a:srgbClr val="000000"/>
                  </a:solidFill>
                  <a:cs typeface="Arial" pitchFamily="34" charset="0"/>
                </a:rPr>
                <a:t>Launch and complete pilots, </a:t>
              </a:r>
              <a:r>
                <a:rPr lang="en-US" sz="2800" dirty="0">
                  <a:solidFill>
                    <a:srgbClr val="000000"/>
                  </a:solidFill>
                  <a:cs typeface="Arial" pitchFamily="34" charset="0"/>
                </a:rPr>
                <a:t>establish </a:t>
              </a:r>
              <a:br>
                <a:rPr lang="en-US" sz="2800" dirty="0">
                  <a:solidFill>
                    <a:srgbClr val="000000"/>
                  </a:solidFill>
                  <a:cs typeface="Arial" pitchFamily="34" charset="0"/>
                </a:rPr>
              </a:br>
              <a:r>
                <a:rPr lang="en-US" sz="2800" dirty="0">
                  <a:solidFill>
                    <a:srgbClr val="000000"/>
                  </a:solidFill>
                  <a:cs typeface="Arial" pitchFamily="34" charset="0"/>
                </a:rPr>
                <a:t>value proofs</a:t>
              </a:r>
            </a:p>
          </p:txBody>
        </p:sp>
        <p:sp>
          <p:nvSpPr>
            <p:cNvPr id="42" name="TextBox 41">
              <a:extLst>
                <a:ext uri="{FF2B5EF4-FFF2-40B4-BE49-F238E27FC236}">
                  <a16:creationId xmlns:a16="http://schemas.microsoft.com/office/drawing/2014/main" id="{70ABCDB3-F8D4-416E-EF0C-1B3352F94EDD}"/>
                </a:ext>
              </a:extLst>
            </p:cNvPr>
            <p:cNvSpPr txBox="1"/>
            <p:nvPr/>
          </p:nvSpPr>
          <p:spPr>
            <a:xfrm>
              <a:off x="11048049" y="7906564"/>
              <a:ext cx="4155638" cy="3401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1829014">
                <a:defRPr/>
              </a:pPr>
              <a:r>
                <a:rPr lang="en-US" sz="2800" dirty="0">
                  <a:solidFill>
                    <a:srgbClr val="0F62FE"/>
                  </a:solidFill>
                </a:rPr>
                <a:t>2-3 month horizon</a:t>
              </a:r>
            </a:p>
            <a:p>
              <a:pPr defTabSz="1829014">
                <a:defRPr/>
              </a:pPr>
              <a:endParaRPr lang="en-US" sz="2400" dirty="0">
                <a:solidFill>
                  <a:srgbClr val="0F62FE"/>
                </a:solidFill>
              </a:endParaRPr>
            </a:p>
            <a:p>
              <a:pPr defTabSz="1828800" fontAlgn="base">
                <a:spcAft>
                  <a:spcPct val="0"/>
                </a:spcAft>
                <a:buClr>
                  <a:prstClr val="black"/>
                </a:buClr>
                <a:defRPr/>
              </a:pPr>
              <a:r>
                <a:rPr lang="en-US" sz="2800" b="1" dirty="0">
                  <a:solidFill>
                    <a:srgbClr val="000000"/>
                  </a:solidFill>
                  <a:cs typeface="Arial" pitchFamily="34" charset="0"/>
                </a:rPr>
                <a:t>Transition top </a:t>
              </a:r>
              <a:br>
                <a:rPr lang="en-US" sz="2800" b="1" dirty="0">
                  <a:solidFill>
                    <a:srgbClr val="000000"/>
                  </a:solidFill>
                  <a:cs typeface="Arial" pitchFamily="34" charset="0"/>
                </a:rPr>
              </a:br>
              <a:r>
                <a:rPr lang="en-US" sz="2800" b="1" dirty="0">
                  <a:solidFill>
                    <a:srgbClr val="000000"/>
                  </a:solidFill>
                  <a:cs typeface="Arial" pitchFamily="34" charset="0"/>
                </a:rPr>
                <a:t>pilots to production implementation</a:t>
              </a:r>
              <a:r>
                <a:rPr lang="en-US" sz="2800" dirty="0">
                  <a:solidFill>
                    <a:srgbClr val="000000"/>
                  </a:solidFill>
                  <a:cs typeface="Arial" pitchFamily="34" charset="0"/>
                </a:rPr>
                <a:t>, in alignment with a well-defined generative</a:t>
              </a:r>
              <a:br>
                <a:rPr lang="en-US" sz="2800" dirty="0">
                  <a:solidFill>
                    <a:srgbClr val="000000"/>
                  </a:solidFill>
                  <a:cs typeface="Arial" pitchFamily="34" charset="0"/>
                </a:rPr>
              </a:br>
              <a:r>
                <a:rPr lang="en-US" sz="2800" dirty="0">
                  <a:solidFill>
                    <a:srgbClr val="000000"/>
                  </a:solidFill>
                  <a:cs typeface="Arial" pitchFamily="34" charset="0"/>
                </a:rPr>
                <a:t>AI strategy</a:t>
              </a:r>
            </a:p>
            <a:p>
              <a:pPr defTabSz="1828800" fontAlgn="base">
                <a:spcBef>
                  <a:spcPts val="1200"/>
                </a:spcBef>
                <a:spcAft>
                  <a:spcPct val="0"/>
                </a:spcAft>
                <a:buClr>
                  <a:prstClr val="black"/>
                </a:buClr>
                <a:defRPr/>
              </a:pPr>
              <a:endParaRPr lang="en-US" sz="2000" dirty="0">
                <a:solidFill>
                  <a:srgbClr val="000000"/>
                </a:solidFill>
                <a:cs typeface="Arial" pitchFamily="34" charset="0"/>
              </a:endParaRPr>
            </a:p>
          </p:txBody>
        </p:sp>
        <p:sp>
          <p:nvSpPr>
            <p:cNvPr id="43" name="TextBox 42">
              <a:extLst>
                <a:ext uri="{FF2B5EF4-FFF2-40B4-BE49-F238E27FC236}">
                  <a16:creationId xmlns:a16="http://schemas.microsoft.com/office/drawing/2014/main" id="{5F8BC524-758C-A849-81A9-725A32C1347B}"/>
                </a:ext>
              </a:extLst>
            </p:cNvPr>
            <p:cNvSpPr txBox="1"/>
            <p:nvPr/>
          </p:nvSpPr>
          <p:spPr>
            <a:xfrm>
              <a:off x="20205319" y="7906564"/>
              <a:ext cx="3597655" cy="3401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1829014">
                <a:defRPr/>
              </a:pPr>
              <a:r>
                <a:rPr lang="en-US" sz="2800" dirty="0">
                  <a:solidFill>
                    <a:srgbClr val="0F62FE"/>
                  </a:solidFill>
                </a:rPr>
                <a:t>12-18 month horizon</a:t>
              </a:r>
            </a:p>
            <a:p>
              <a:pPr defTabSz="1829014">
                <a:defRPr/>
              </a:pPr>
              <a:endParaRPr lang="en-US" sz="2400" dirty="0">
                <a:solidFill>
                  <a:srgbClr val="0F62FE"/>
                </a:solidFill>
              </a:endParaRPr>
            </a:p>
            <a:p>
              <a:pPr defTabSz="1828800" fontAlgn="base">
                <a:buClr>
                  <a:prstClr val="black"/>
                </a:buClr>
                <a:defRPr/>
              </a:pPr>
              <a:r>
                <a:rPr lang="en-US" sz="2800" b="1" dirty="0">
                  <a:solidFill>
                    <a:srgbClr val="000000"/>
                  </a:solidFill>
                  <a:cs typeface="Arial" pitchFamily="34" charset="0"/>
                </a:rPr>
                <a:t>Scale value capture </a:t>
              </a:r>
              <a:r>
                <a:rPr lang="en-US" sz="2800" dirty="0">
                  <a:solidFill>
                    <a:srgbClr val="000000"/>
                  </a:solidFill>
                  <a:cs typeface="Arial" pitchFamily="34" charset="0"/>
                </a:rPr>
                <a:t>by transforming multiple production workflows and experiences </a:t>
              </a:r>
              <a:br>
                <a:rPr lang="en-US" sz="2800" dirty="0">
                  <a:solidFill>
                    <a:srgbClr val="000000"/>
                  </a:solidFill>
                  <a:cs typeface="Arial" pitchFamily="34" charset="0"/>
                </a:rPr>
              </a:br>
              <a:r>
                <a:rPr lang="en-US" sz="2800" dirty="0">
                  <a:solidFill>
                    <a:srgbClr val="000000"/>
                  </a:solidFill>
                  <a:cs typeface="Arial" pitchFamily="34" charset="0"/>
                </a:rPr>
                <a:t>across the enterprise </a:t>
              </a:r>
            </a:p>
          </p:txBody>
        </p:sp>
        <p:grpSp>
          <p:nvGrpSpPr>
            <p:cNvPr id="44" name="Group 43">
              <a:extLst>
                <a:ext uri="{FF2B5EF4-FFF2-40B4-BE49-F238E27FC236}">
                  <a16:creationId xmlns:a16="http://schemas.microsoft.com/office/drawing/2014/main" id="{DCAF0345-823A-CEC0-4644-068C576252E3}"/>
                </a:ext>
              </a:extLst>
            </p:cNvPr>
            <p:cNvGrpSpPr/>
            <p:nvPr/>
          </p:nvGrpSpPr>
          <p:grpSpPr>
            <a:xfrm>
              <a:off x="23500080" y="6345936"/>
              <a:ext cx="164592" cy="283464"/>
              <a:chOff x="23431500" y="6286500"/>
              <a:chExt cx="190500" cy="381000"/>
            </a:xfrm>
          </p:grpSpPr>
          <p:cxnSp>
            <p:nvCxnSpPr>
              <p:cNvPr id="51" name="Straight Connector 50">
                <a:extLst>
                  <a:ext uri="{FF2B5EF4-FFF2-40B4-BE49-F238E27FC236}">
                    <a16:creationId xmlns:a16="http://schemas.microsoft.com/office/drawing/2014/main" id="{1C221D51-E121-6E0E-5758-1DEEBD563019}"/>
                  </a:ext>
                </a:extLst>
              </p:cNvPr>
              <p:cNvCxnSpPr>
                <a:cxnSpLocks/>
              </p:cNvCxnSpPr>
              <p:nvPr/>
            </p:nvCxnSpPr>
            <p:spPr bwMode="auto">
              <a:xfrm>
                <a:off x="23431500" y="6286500"/>
                <a:ext cx="190500" cy="190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7AFDA5F-0162-D4C5-C272-6466E608F2CF}"/>
                  </a:ext>
                </a:extLst>
              </p:cNvPr>
              <p:cNvCxnSpPr>
                <a:cxnSpLocks/>
              </p:cNvCxnSpPr>
              <p:nvPr/>
            </p:nvCxnSpPr>
            <p:spPr bwMode="auto">
              <a:xfrm flipV="1">
                <a:off x="23431500" y="6477000"/>
                <a:ext cx="190500" cy="190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45" name="Oval 44">
              <a:extLst>
                <a:ext uri="{FF2B5EF4-FFF2-40B4-BE49-F238E27FC236}">
                  <a16:creationId xmlns:a16="http://schemas.microsoft.com/office/drawing/2014/main" id="{40A96A68-69A9-2003-5B1B-F6EF8688CD76}"/>
                </a:ext>
              </a:extLst>
            </p:cNvPr>
            <p:cNvSpPr/>
            <p:nvPr/>
          </p:nvSpPr>
          <p:spPr bwMode="auto">
            <a:xfrm>
              <a:off x="5719572" y="6089904"/>
              <a:ext cx="768096" cy="768096"/>
            </a:xfrm>
            <a:prstGeom prst="ellipse">
              <a:avLst/>
            </a:prstGeom>
            <a:solidFill>
              <a:schemeClr val="bg1">
                <a:lumMod val="85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dirty="0">
                <a:solidFill>
                  <a:srgbClr val="FFFFFF"/>
                </a:solidFill>
              </a:endParaRPr>
            </a:p>
          </p:txBody>
        </p:sp>
        <p:sp>
          <p:nvSpPr>
            <p:cNvPr id="46" name="Oval 45">
              <a:extLst>
                <a:ext uri="{FF2B5EF4-FFF2-40B4-BE49-F238E27FC236}">
                  <a16:creationId xmlns:a16="http://schemas.microsoft.com/office/drawing/2014/main" id="{82D7178A-E44E-F2B3-9E67-4159F153688D}"/>
                </a:ext>
              </a:extLst>
            </p:cNvPr>
            <p:cNvSpPr/>
            <p:nvPr/>
          </p:nvSpPr>
          <p:spPr bwMode="auto">
            <a:xfrm>
              <a:off x="10287001" y="6089904"/>
              <a:ext cx="768096" cy="768096"/>
            </a:xfrm>
            <a:prstGeom prst="ellipse">
              <a:avLst/>
            </a:prstGeom>
            <a:solidFill>
              <a:schemeClr val="bg1">
                <a:lumMod val="85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dirty="0">
                <a:solidFill>
                  <a:srgbClr val="FFFFFF"/>
                </a:solidFill>
              </a:endParaRPr>
            </a:p>
          </p:txBody>
        </p:sp>
        <p:sp>
          <p:nvSpPr>
            <p:cNvPr id="47" name="Oval 46">
              <a:extLst>
                <a:ext uri="{FF2B5EF4-FFF2-40B4-BE49-F238E27FC236}">
                  <a16:creationId xmlns:a16="http://schemas.microsoft.com/office/drawing/2014/main" id="{266092E2-C4F3-4F36-9307-6D06690AE0A6}"/>
                </a:ext>
              </a:extLst>
            </p:cNvPr>
            <p:cNvSpPr/>
            <p:nvPr/>
          </p:nvSpPr>
          <p:spPr bwMode="auto">
            <a:xfrm>
              <a:off x="19421856" y="6089904"/>
              <a:ext cx="768096" cy="768096"/>
            </a:xfrm>
            <a:prstGeom prst="ellipse">
              <a:avLst/>
            </a:prstGeom>
            <a:solidFill>
              <a:schemeClr val="accent1">
                <a:lumMod val="20000"/>
                <a:lumOff val="8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dirty="0">
                <a:solidFill>
                  <a:srgbClr val="FFFFFF"/>
                </a:solidFill>
              </a:endParaRPr>
            </a:p>
          </p:txBody>
        </p:sp>
        <p:sp>
          <p:nvSpPr>
            <p:cNvPr id="48" name="TextBox 47">
              <a:extLst>
                <a:ext uri="{FF2B5EF4-FFF2-40B4-BE49-F238E27FC236}">
                  <a16:creationId xmlns:a16="http://schemas.microsoft.com/office/drawing/2014/main" id="{4EFC8712-A89E-8F35-B6AC-F78BCCB3E4E4}"/>
                </a:ext>
              </a:extLst>
            </p:cNvPr>
            <p:cNvSpPr txBox="1"/>
            <p:nvPr/>
          </p:nvSpPr>
          <p:spPr>
            <a:xfrm>
              <a:off x="15642351" y="7906564"/>
              <a:ext cx="3942637" cy="3401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1829014">
                <a:defRPr/>
              </a:pPr>
              <a:r>
                <a:rPr lang="en-US" sz="2800" dirty="0">
                  <a:solidFill>
                    <a:srgbClr val="0F62FE"/>
                  </a:solidFill>
                </a:rPr>
                <a:t>6-12 month horizon</a:t>
              </a:r>
            </a:p>
            <a:p>
              <a:pPr defTabSz="1828800" fontAlgn="base">
                <a:buClr>
                  <a:prstClr val="black"/>
                </a:buClr>
                <a:defRPr/>
              </a:pPr>
              <a:endParaRPr lang="en-US" sz="2400" b="1" dirty="0">
                <a:solidFill>
                  <a:srgbClr val="0F62FE"/>
                </a:solidFill>
                <a:cs typeface="Arial" pitchFamily="34" charset="0"/>
              </a:endParaRPr>
            </a:p>
            <a:p>
              <a:pPr defTabSz="1828800" fontAlgn="base">
                <a:buClr>
                  <a:prstClr val="black"/>
                </a:buClr>
                <a:defRPr/>
              </a:pPr>
              <a:r>
                <a:rPr lang="en-US" sz="2800" b="1" dirty="0">
                  <a:solidFill>
                    <a:srgbClr val="000000"/>
                  </a:solidFill>
                  <a:cs typeface="Arial" pitchFamily="34" charset="0"/>
                </a:rPr>
                <a:t>Build foundational capabilities </a:t>
              </a:r>
              <a:r>
                <a:rPr lang="en-US" sz="2800" dirty="0">
                  <a:solidFill>
                    <a:srgbClr val="000000"/>
                  </a:solidFill>
                  <a:cs typeface="Arial" pitchFamily="34" charset="0"/>
                </a:rPr>
                <a:t>required to successfully leverage generative AI at-scale</a:t>
              </a:r>
              <a:endParaRPr lang="en-US" sz="2000" dirty="0">
                <a:solidFill>
                  <a:srgbClr val="000000"/>
                </a:solidFill>
              </a:endParaRPr>
            </a:p>
          </p:txBody>
        </p:sp>
        <p:cxnSp>
          <p:nvCxnSpPr>
            <p:cNvPr id="49" name="Straight Connector 48">
              <a:extLst>
                <a:ext uri="{FF2B5EF4-FFF2-40B4-BE49-F238E27FC236}">
                  <a16:creationId xmlns:a16="http://schemas.microsoft.com/office/drawing/2014/main" id="{3622B0F5-3E9A-D27D-0ABB-4EE0472D2F4A}"/>
                </a:ext>
              </a:extLst>
            </p:cNvPr>
            <p:cNvCxnSpPr>
              <a:cxnSpLocks/>
            </p:cNvCxnSpPr>
            <p:nvPr/>
          </p:nvCxnSpPr>
          <p:spPr bwMode="auto">
            <a:xfrm>
              <a:off x="15250619" y="6743701"/>
              <a:ext cx="0" cy="647852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0" name="Oval 49">
              <a:extLst>
                <a:ext uri="{FF2B5EF4-FFF2-40B4-BE49-F238E27FC236}">
                  <a16:creationId xmlns:a16="http://schemas.microsoft.com/office/drawing/2014/main" id="{606906E0-C0A8-2F3E-3858-784C1D29D748}"/>
                </a:ext>
              </a:extLst>
            </p:cNvPr>
            <p:cNvSpPr/>
            <p:nvPr/>
          </p:nvSpPr>
          <p:spPr bwMode="auto">
            <a:xfrm>
              <a:off x="14854427" y="6089904"/>
              <a:ext cx="768096" cy="768096"/>
            </a:xfrm>
            <a:prstGeom prst="ellipse">
              <a:avLst/>
            </a:prstGeom>
            <a:solidFill>
              <a:schemeClr val="accent1">
                <a:lumMod val="20000"/>
                <a:lumOff val="8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dirty="0">
                <a:solidFill>
                  <a:srgbClr val="FFFFFF"/>
                </a:solidFill>
              </a:endParaRPr>
            </a:p>
          </p:txBody>
        </p:sp>
      </p:grpSp>
      <p:cxnSp>
        <p:nvCxnSpPr>
          <p:cNvPr id="53" name="Straight Connector 52">
            <a:extLst>
              <a:ext uri="{FF2B5EF4-FFF2-40B4-BE49-F238E27FC236}">
                <a16:creationId xmlns:a16="http://schemas.microsoft.com/office/drawing/2014/main" id="{F4948898-4D08-8100-FDEC-7C8B3D014D12}"/>
              </a:ext>
            </a:extLst>
          </p:cNvPr>
          <p:cNvCxnSpPr>
            <a:cxnSpLocks/>
          </p:cNvCxnSpPr>
          <p:nvPr/>
        </p:nvCxnSpPr>
        <p:spPr bwMode="auto">
          <a:xfrm>
            <a:off x="1715864" y="4335086"/>
            <a:ext cx="1313821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4" name="Text Placeholder 5">
            <a:extLst>
              <a:ext uri="{FF2B5EF4-FFF2-40B4-BE49-F238E27FC236}">
                <a16:creationId xmlns:a16="http://schemas.microsoft.com/office/drawing/2014/main" id="{C152C18F-F2E4-A456-B87F-0752F1C46B74}"/>
              </a:ext>
            </a:extLst>
          </p:cNvPr>
          <p:cNvSpPr txBox="1">
            <a:spLocks/>
          </p:cNvSpPr>
          <p:nvPr/>
        </p:nvSpPr>
        <p:spPr>
          <a:xfrm>
            <a:off x="5259387" y="4121433"/>
            <a:ext cx="6170628" cy="49665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4876800">
              <a:lnSpc>
                <a:spcPct val="100000"/>
              </a:lnSpc>
              <a:spcBef>
                <a:spcPts val="1200"/>
              </a:spcBef>
              <a:defRPr/>
            </a:pPr>
            <a:r>
              <a:rPr lang="en-US" sz="3000" kern="0" dirty="0">
                <a:solidFill>
                  <a:srgbClr val="0F62FE"/>
                </a:solidFill>
                <a:latin typeface="+mn-lt"/>
              </a:rPr>
              <a:t>Activate the organization with</a:t>
            </a:r>
            <a:br>
              <a:rPr lang="en-US" sz="3000" kern="0" dirty="0">
                <a:solidFill>
                  <a:srgbClr val="0F62FE"/>
                </a:solidFill>
                <a:latin typeface="+mn-lt"/>
              </a:rPr>
            </a:br>
            <a:r>
              <a:rPr lang="en-US" sz="3000" kern="0" dirty="0">
                <a:solidFill>
                  <a:srgbClr val="0F62FE"/>
                </a:solidFill>
                <a:latin typeface="+mn-lt"/>
              </a:rPr>
              <a:t>‘no regret’ generative AI pilots</a:t>
            </a:r>
          </a:p>
        </p:txBody>
      </p:sp>
      <p:cxnSp>
        <p:nvCxnSpPr>
          <p:cNvPr id="55" name="Straight Connector 54">
            <a:extLst>
              <a:ext uri="{FF2B5EF4-FFF2-40B4-BE49-F238E27FC236}">
                <a16:creationId xmlns:a16="http://schemas.microsoft.com/office/drawing/2014/main" id="{5542F862-5337-C6EE-60D2-F1F976656D7A}"/>
              </a:ext>
            </a:extLst>
          </p:cNvPr>
          <p:cNvCxnSpPr>
            <a:cxnSpLocks/>
          </p:cNvCxnSpPr>
          <p:nvPr/>
        </p:nvCxnSpPr>
        <p:spPr bwMode="auto">
          <a:xfrm>
            <a:off x="15622078" y="4340814"/>
            <a:ext cx="792665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6" name="Text Placeholder 5">
            <a:extLst>
              <a:ext uri="{FF2B5EF4-FFF2-40B4-BE49-F238E27FC236}">
                <a16:creationId xmlns:a16="http://schemas.microsoft.com/office/drawing/2014/main" id="{94DBF9E0-DFFC-1B3F-ADD7-43D65BF5E9B3}"/>
              </a:ext>
            </a:extLst>
          </p:cNvPr>
          <p:cNvSpPr txBox="1">
            <a:spLocks/>
          </p:cNvSpPr>
          <p:nvPr/>
        </p:nvSpPr>
        <p:spPr>
          <a:xfrm>
            <a:off x="17313087" y="4095594"/>
            <a:ext cx="5047856" cy="4965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4876800">
              <a:lnSpc>
                <a:spcPct val="100000"/>
              </a:lnSpc>
              <a:spcBef>
                <a:spcPts val="1200"/>
              </a:spcBef>
              <a:defRPr/>
            </a:pPr>
            <a:r>
              <a:rPr lang="en-US" sz="3000" kern="0" dirty="0">
                <a:solidFill>
                  <a:srgbClr val="0F62FE"/>
                </a:solidFill>
                <a:latin typeface="+mn-lt"/>
              </a:rPr>
              <a:t>Transform the business </a:t>
            </a:r>
            <a:br>
              <a:rPr lang="en-US" sz="3000" kern="0" dirty="0">
                <a:solidFill>
                  <a:srgbClr val="0F62FE"/>
                </a:solidFill>
                <a:latin typeface="+mn-lt"/>
              </a:rPr>
            </a:br>
            <a:r>
              <a:rPr lang="en-US" sz="3000" kern="0" dirty="0">
                <a:solidFill>
                  <a:srgbClr val="0F62FE"/>
                </a:solidFill>
                <a:latin typeface="+mn-lt"/>
              </a:rPr>
              <a:t>and scale value-capture</a:t>
            </a:r>
          </a:p>
        </p:txBody>
      </p:sp>
      <p:pic>
        <p:nvPicPr>
          <p:cNvPr id="62" name="Picture 61" descr="Ideate, Black pictogram">
            <a:extLst>
              <a:ext uri="{FF2B5EF4-FFF2-40B4-BE49-F238E27FC236}">
                <a16:creationId xmlns:a16="http://schemas.microsoft.com/office/drawing/2014/main" id="{EA9D5FA0-2839-9041-EC05-293781F313B9}"/>
              </a:ext>
            </a:extLst>
          </p:cNvPr>
          <p:cNvPicPr>
            <a:picLocks noChangeAspect="1"/>
          </p:cNvPicPr>
          <p:nvPr/>
        </p:nvPicPr>
        <p:blipFill>
          <a:blip r:embed="rId3"/>
          <a:srcRect/>
          <a:stretch/>
        </p:blipFill>
        <p:spPr>
          <a:xfrm>
            <a:off x="1256092" y="5269861"/>
            <a:ext cx="566854" cy="566854"/>
          </a:xfrm>
          <a:prstGeom prst="rect">
            <a:avLst/>
          </a:prstGeom>
        </p:spPr>
      </p:pic>
      <p:pic>
        <p:nvPicPr>
          <p:cNvPr id="63" name="Picture 62" descr="Deployment, Black pictogram">
            <a:extLst>
              <a:ext uri="{FF2B5EF4-FFF2-40B4-BE49-F238E27FC236}">
                <a16:creationId xmlns:a16="http://schemas.microsoft.com/office/drawing/2014/main" id="{8E2B369C-1FCF-69FA-2665-A2DB57878065}"/>
              </a:ext>
            </a:extLst>
          </p:cNvPr>
          <p:cNvPicPr>
            <a:picLocks noChangeAspect="1"/>
          </p:cNvPicPr>
          <p:nvPr/>
        </p:nvPicPr>
        <p:blipFill>
          <a:blip r:embed="rId4"/>
          <a:srcRect/>
          <a:stretch/>
        </p:blipFill>
        <p:spPr>
          <a:xfrm>
            <a:off x="19591297" y="5360698"/>
            <a:ext cx="427228" cy="427228"/>
          </a:xfrm>
          <a:prstGeom prst="rect">
            <a:avLst/>
          </a:prstGeom>
        </p:spPr>
      </p:pic>
      <p:pic>
        <p:nvPicPr>
          <p:cNvPr id="64" name="Picture 63" descr="IBM Automation Platform, Black pictogram">
            <a:extLst>
              <a:ext uri="{FF2B5EF4-FFF2-40B4-BE49-F238E27FC236}">
                <a16:creationId xmlns:a16="http://schemas.microsoft.com/office/drawing/2014/main" id="{900E9B6C-B11B-E262-1A1F-DEBF7417068B}"/>
              </a:ext>
            </a:extLst>
          </p:cNvPr>
          <p:cNvPicPr>
            <a:picLocks noChangeAspect="1"/>
          </p:cNvPicPr>
          <p:nvPr/>
        </p:nvPicPr>
        <p:blipFill>
          <a:blip r:embed="rId5"/>
          <a:srcRect/>
          <a:stretch/>
        </p:blipFill>
        <p:spPr>
          <a:xfrm>
            <a:off x="10463202" y="5372259"/>
            <a:ext cx="410042" cy="410042"/>
          </a:xfrm>
          <a:prstGeom prst="rect">
            <a:avLst/>
          </a:prstGeom>
        </p:spPr>
      </p:pic>
      <p:pic>
        <p:nvPicPr>
          <p:cNvPr id="65" name="Picture 64" descr="Marketplace, Black pictogram">
            <a:extLst>
              <a:ext uri="{FF2B5EF4-FFF2-40B4-BE49-F238E27FC236}">
                <a16:creationId xmlns:a16="http://schemas.microsoft.com/office/drawing/2014/main" id="{2F252EAD-8AA8-4509-0716-0CB0274C9B86}"/>
              </a:ext>
            </a:extLst>
          </p:cNvPr>
          <p:cNvPicPr>
            <a:picLocks noChangeAspect="1"/>
          </p:cNvPicPr>
          <p:nvPr/>
        </p:nvPicPr>
        <p:blipFill>
          <a:blip r:embed="rId6"/>
          <a:srcRect/>
          <a:stretch/>
        </p:blipFill>
        <p:spPr>
          <a:xfrm>
            <a:off x="5846827" y="5300522"/>
            <a:ext cx="515172" cy="515172"/>
          </a:xfrm>
          <a:prstGeom prst="rect">
            <a:avLst/>
          </a:prstGeom>
        </p:spPr>
      </p:pic>
      <p:pic>
        <p:nvPicPr>
          <p:cNvPr id="66" name="Picture 65" descr="Universal experiences, Black pictogram">
            <a:extLst>
              <a:ext uri="{FF2B5EF4-FFF2-40B4-BE49-F238E27FC236}">
                <a16:creationId xmlns:a16="http://schemas.microsoft.com/office/drawing/2014/main" id="{561A7606-9B93-E71D-B879-916F97EA6674}"/>
              </a:ext>
            </a:extLst>
          </p:cNvPr>
          <p:cNvPicPr>
            <a:picLocks noChangeAspect="1"/>
          </p:cNvPicPr>
          <p:nvPr/>
        </p:nvPicPr>
        <p:blipFill>
          <a:blip r:embed="rId7"/>
          <a:srcRect/>
          <a:stretch/>
        </p:blipFill>
        <p:spPr>
          <a:xfrm>
            <a:off x="14982509" y="5290880"/>
            <a:ext cx="512440" cy="512440"/>
          </a:xfrm>
          <a:prstGeom prst="rect">
            <a:avLst/>
          </a:prstGeom>
        </p:spPr>
      </p:pic>
      <p:sp>
        <p:nvSpPr>
          <p:cNvPr id="5" name="Title 2">
            <a:extLst>
              <a:ext uri="{FF2B5EF4-FFF2-40B4-BE49-F238E27FC236}">
                <a16:creationId xmlns:a16="http://schemas.microsoft.com/office/drawing/2014/main" id="{3212F490-8CF6-6915-159E-5B03C97DCA0C}"/>
              </a:ext>
            </a:extLst>
          </p:cNvPr>
          <p:cNvSpPr txBox="1">
            <a:spLocks/>
          </p:cNvSpPr>
          <p:nvPr/>
        </p:nvSpPr>
        <p:spPr>
          <a:xfrm>
            <a:off x="576072" y="1690837"/>
            <a:ext cx="22860483" cy="1582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2437912">
              <a:lnSpc>
                <a:spcPct val="100000"/>
              </a:lnSpc>
              <a:defRPr/>
            </a:pPr>
            <a:r>
              <a:rPr lang="en-US" sz="4400" kern="0" dirty="0">
                <a:solidFill>
                  <a:srgbClr val="000000"/>
                </a:solidFill>
              </a:rPr>
              <a:t>IBM can help clients along their AI transformation journey to unlock value at-scale</a:t>
            </a:r>
          </a:p>
          <a:p>
            <a:pPr defTabSz="2437912">
              <a:lnSpc>
                <a:spcPct val="100000"/>
              </a:lnSpc>
              <a:defRPr/>
            </a:pPr>
            <a:r>
              <a:rPr lang="en-US" sz="4400" kern="0" dirty="0">
                <a:solidFill>
                  <a:srgbClr val="000000"/>
                </a:solidFill>
              </a:rPr>
              <a:t>from rapid activation in a “no regrets” pilot to a holistic transformation effort</a:t>
            </a:r>
          </a:p>
        </p:txBody>
      </p:sp>
      <p:sp>
        <p:nvSpPr>
          <p:cNvPr id="3" name="Title 2">
            <a:extLst>
              <a:ext uri="{FF2B5EF4-FFF2-40B4-BE49-F238E27FC236}">
                <a16:creationId xmlns:a16="http://schemas.microsoft.com/office/drawing/2014/main" id="{630D4175-5067-98DE-44B8-BFA5EB186136}"/>
              </a:ext>
            </a:extLst>
          </p:cNvPr>
          <p:cNvSpPr txBox="1">
            <a:spLocks/>
          </p:cNvSpPr>
          <p:nvPr/>
        </p:nvSpPr>
        <p:spPr>
          <a:xfrm>
            <a:off x="576073" y="577850"/>
            <a:ext cx="5519928" cy="484458"/>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n-lt"/>
              </a:rPr>
              <a:t>Getting started</a:t>
            </a:r>
          </a:p>
        </p:txBody>
      </p:sp>
    </p:spTree>
    <p:extLst>
      <p:ext uri="{BB962C8B-B14F-4D97-AF65-F5344CB8AC3E}">
        <p14:creationId xmlns:p14="http://schemas.microsoft.com/office/powerpoint/2010/main" val="132721072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4AD5D9-1D8C-B41E-F1F5-3686D12BCCA0}"/>
              </a:ext>
            </a:extLst>
          </p:cNvPr>
          <p:cNvPicPr>
            <a:picLocks noChangeAspect="1"/>
          </p:cNvPicPr>
          <p:nvPr/>
        </p:nvPicPr>
        <p:blipFill>
          <a:blip r:embed="rId3"/>
          <a:stretch>
            <a:fillRect/>
          </a:stretch>
        </p:blipFill>
        <p:spPr>
          <a:xfrm>
            <a:off x="16880785" y="3984778"/>
            <a:ext cx="1388530" cy="1388530"/>
          </a:xfrm>
          <a:prstGeom prst="rect">
            <a:avLst/>
          </a:prstGeom>
        </p:spPr>
      </p:pic>
      <p:sp>
        <p:nvSpPr>
          <p:cNvPr id="9" name="Text Placeholder 4">
            <a:extLst>
              <a:ext uri="{FF2B5EF4-FFF2-40B4-BE49-F238E27FC236}">
                <a16:creationId xmlns:a16="http://schemas.microsoft.com/office/drawing/2014/main" id="{74BF7860-50F8-F9E6-1B7B-DD4537758EA0}"/>
              </a:ext>
            </a:extLst>
          </p:cNvPr>
          <p:cNvSpPr txBox="1">
            <a:spLocks/>
          </p:cNvSpPr>
          <p:nvPr/>
        </p:nvSpPr>
        <p:spPr>
          <a:xfrm>
            <a:off x="8662834" y="5905018"/>
            <a:ext cx="6226135" cy="5295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nSpc>
                <a:spcPct val="100000"/>
              </a:lnSpc>
              <a:spcBef>
                <a:spcPts val="1200"/>
              </a:spcBef>
            </a:pPr>
            <a:r>
              <a:rPr lang="en-US" sz="3200" b="1" kern="0" dirty="0">
                <a:solidFill>
                  <a:schemeClr val="accent1"/>
                </a:solidFill>
                <a:latin typeface="+mn-lt"/>
              </a:rPr>
              <a:t>Client briefing</a:t>
            </a:r>
          </a:p>
          <a:p>
            <a:pPr>
              <a:lnSpc>
                <a:spcPct val="100000"/>
              </a:lnSpc>
              <a:spcBef>
                <a:spcPts val="1200"/>
              </a:spcBef>
            </a:pPr>
            <a:r>
              <a:rPr lang="en-US" sz="3200" dirty="0">
                <a:latin typeface="+mn-lt"/>
              </a:rPr>
              <a:t>Discussion and custom demonstration of IBM’s generative AI </a:t>
            </a:r>
            <a:r>
              <a:rPr lang="en-US" sz="3200" kern="0" dirty="0">
                <a:latin typeface="+mn-lt"/>
              </a:rPr>
              <a:t>watsonx </a:t>
            </a:r>
            <a:r>
              <a:rPr lang="en-US" sz="3200" dirty="0">
                <a:latin typeface="+mn-lt"/>
              </a:rPr>
              <a:t>point of view and capabilities. Understand where generative AI can be leveraged now for impact in your business.</a:t>
            </a:r>
          </a:p>
          <a:p>
            <a:pPr defTabSz="914194">
              <a:lnSpc>
                <a:spcPct val="100000"/>
              </a:lnSpc>
              <a:spcBef>
                <a:spcPts val="1200"/>
              </a:spcBef>
              <a:defRPr/>
            </a:pPr>
            <a:endParaRPr lang="en-US" sz="3200" b="1" dirty="0">
              <a:latin typeface="+mn-lt"/>
            </a:endParaRPr>
          </a:p>
          <a:p>
            <a:pPr defTabSz="914194">
              <a:lnSpc>
                <a:spcPct val="100000"/>
              </a:lnSpc>
              <a:spcBef>
                <a:spcPts val="1200"/>
              </a:spcBef>
              <a:defRPr/>
            </a:pPr>
            <a:r>
              <a:rPr lang="en-US" sz="3200" b="1" dirty="0">
                <a:latin typeface="+mn-lt"/>
              </a:rPr>
              <a:t>2-4 hours</a:t>
            </a:r>
            <a:br>
              <a:rPr lang="en-US" sz="3200" b="1" dirty="0">
                <a:latin typeface="+mn-lt"/>
              </a:rPr>
            </a:br>
            <a:r>
              <a:rPr lang="en-US" sz="3200" b="1" dirty="0">
                <a:latin typeface="+mn-lt"/>
              </a:rPr>
              <a:t>onsite or virtual</a:t>
            </a:r>
          </a:p>
          <a:p>
            <a:pPr defTabSz="914194">
              <a:lnSpc>
                <a:spcPct val="100000"/>
              </a:lnSpc>
              <a:spcBef>
                <a:spcPts val="1200"/>
              </a:spcBef>
              <a:defRPr/>
            </a:pPr>
            <a:endParaRPr lang="en-US" sz="3200" b="1" dirty="0">
              <a:solidFill>
                <a:srgbClr val="424242"/>
              </a:solidFill>
              <a:latin typeface="+mn-lt"/>
            </a:endParaRPr>
          </a:p>
        </p:txBody>
      </p:sp>
      <p:sp>
        <p:nvSpPr>
          <p:cNvPr id="10" name="Text Placeholder 5">
            <a:extLst>
              <a:ext uri="{FF2B5EF4-FFF2-40B4-BE49-F238E27FC236}">
                <a16:creationId xmlns:a16="http://schemas.microsoft.com/office/drawing/2014/main" id="{457CC23C-54B2-8091-E4A8-549B80F37FCC}"/>
              </a:ext>
            </a:extLst>
          </p:cNvPr>
          <p:cNvSpPr txBox="1">
            <a:spLocks/>
          </p:cNvSpPr>
          <p:nvPr/>
        </p:nvSpPr>
        <p:spPr>
          <a:xfrm>
            <a:off x="1217438" y="5905018"/>
            <a:ext cx="5030632" cy="4381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nSpc>
                <a:spcPct val="100000"/>
              </a:lnSpc>
              <a:spcBef>
                <a:spcPts val="1200"/>
              </a:spcBef>
            </a:pPr>
            <a:r>
              <a:rPr lang="en-US" sz="3200" b="1" kern="0" dirty="0">
                <a:solidFill>
                  <a:schemeClr val="accent1"/>
                </a:solidFill>
                <a:latin typeface="+mn-lt"/>
              </a:rPr>
              <a:t>Free trial</a:t>
            </a:r>
          </a:p>
          <a:p>
            <a:pPr>
              <a:lnSpc>
                <a:spcPct val="100000"/>
              </a:lnSpc>
              <a:spcBef>
                <a:spcPts val="1200"/>
              </a:spcBef>
            </a:pPr>
            <a:r>
              <a:rPr lang="en-US" sz="3200" b="0" i="0" dirty="0">
                <a:latin typeface="+mn-lt"/>
              </a:rPr>
              <a:t>Core </a:t>
            </a:r>
            <a:r>
              <a:rPr lang="en-US" sz="3200" dirty="0">
                <a:latin typeface="+mn-lt"/>
              </a:rPr>
              <a:t>watsonx.ai </a:t>
            </a:r>
            <a:r>
              <a:rPr lang="en-US" sz="3200" i="0" dirty="0">
                <a:latin typeface="+mn-lt"/>
              </a:rPr>
              <a:t>and </a:t>
            </a:r>
            <a:r>
              <a:rPr lang="en-US" sz="3200" dirty="0">
                <a:latin typeface="+mn-lt"/>
              </a:rPr>
              <a:t>watsonx.data </a:t>
            </a:r>
            <a:r>
              <a:rPr lang="en-US" sz="3200" b="0" i="0" dirty="0">
                <a:latin typeface="+mn-lt"/>
              </a:rPr>
              <a:t>features to start building AI models and accessing data across your organization.</a:t>
            </a:r>
          </a:p>
          <a:p>
            <a:pPr defTabSz="914194">
              <a:lnSpc>
                <a:spcPct val="100000"/>
              </a:lnSpc>
              <a:spcBef>
                <a:spcPts val="1200"/>
              </a:spcBef>
              <a:defRPr/>
            </a:pPr>
            <a:endParaRPr lang="en-US" sz="3200" b="1" dirty="0">
              <a:latin typeface="+mn-lt"/>
            </a:endParaRPr>
          </a:p>
          <a:p>
            <a:pPr defTabSz="914194">
              <a:lnSpc>
                <a:spcPct val="100000"/>
              </a:lnSpc>
              <a:spcBef>
                <a:spcPts val="1200"/>
              </a:spcBef>
              <a:defRPr/>
            </a:pPr>
            <a:endParaRPr lang="en-US" sz="3200" b="1" dirty="0">
              <a:latin typeface="+mn-lt"/>
            </a:endParaRPr>
          </a:p>
          <a:p>
            <a:pPr defTabSz="914194">
              <a:lnSpc>
                <a:spcPct val="100000"/>
              </a:lnSpc>
              <a:spcBef>
                <a:spcPts val="1200"/>
              </a:spcBef>
              <a:defRPr/>
            </a:pPr>
            <a:endParaRPr lang="en-US" sz="3200" b="1" dirty="0">
              <a:latin typeface="+mn-lt"/>
            </a:endParaRPr>
          </a:p>
        </p:txBody>
      </p:sp>
      <p:sp>
        <p:nvSpPr>
          <p:cNvPr id="11" name="Text Placeholder 6">
            <a:extLst>
              <a:ext uri="{FF2B5EF4-FFF2-40B4-BE49-F238E27FC236}">
                <a16:creationId xmlns:a16="http://schemas.microsoft.com/office/drawing/2014/main" id="{01AAC93A-1AF6-5661-EBE4-0813F8D9DAC2}"/>
              </a:ext>
            </a:extLst>
          </p:cNvPr>
          <p:cNvSpPr txBox="1">
            <a:spLocks/>
          </p:cNvSpPr>
          <p:nvPr/>
        </p:nvSpPr>
        <p:spPr>
          <a:xfrm>
            <a:off x="16990253" y="5865656"/>
            <a:ext cx="5864083" cy="53349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nSpc>
                <a:spcPct val="100000"/>
              </a:lnSpc>
              <a:spcBef>
                <a:spcPts val="1200"/>
              </a:spcBef>
            </a:pPr>
            <a:r>
              <a:rPr lang="en-US" sz="3200" b="1" kern="0" dirty="0">
                <a:solidFill>
                  <a:schemeClr val="accent1"/>
                </a:solidFill>
                <a:latin typeface="+mn-lt"/>
              </a:rPr>
              <a:t>Pilot program</a:t>
            </a:r>
          </a:p>
          <a:p>
            <a:pPr>
              <a:lnSpc>
                <a:spcPct val="100000"/>
              </a:lnSpc>
              <a:spcBef>
                <a:spcPts val="1200"/>
              </a:spcBef>
            </a:pPr>
            <a:r>
              <a:rPr lang="en-US" sz="3200" b="0" i="0" dirty="0">
                <a:latin typeface="+mn-lt"/>
              </a:rPr>
              <a:t>Engagement with an IBM multi-disciplinary team to jointly innovate and rapidly prove the business value of generative </a:t>
            </a:r>
            <a:br>
              <a:rPr lang="en-US" sz="3200" b="0" i="0" dirty="0">
                <a:latin typeface="+mn-lt"/>
              </a:rPr>
            </a:br>
            <a:r>
              <a:rPr lang="en-US" sz="3200" b="0" i="0" dirty="0">
                <a:latin typeface="+mn-lt"/>
              </a:rPr>
              <a:t>AI solutions using </a:t>
            </a:r>
            <a:r>
              <a:rPr lang="en-US" sz="3200" kern="0" dirty="0">
                <a:latin typeface="+mn-lt"/>
              </a:rPr>
              <a:t>watsonx</a:t>
            </a:r>
            <a:r>
              <a:rPr lang="en-US" sz="3200" i="0" dirty="0">
                <a:latin typeface="+mn-lt"/>
              </a:rPr>
              <a:t>.</a:t>
            </a:r>
          </a:p>
          <a:p>
            <a:pPr defTabSz="914194">
              <a:lnSpc>
                <a:spcPct val="100000"/>
              </a:lnSpc>
              <a:spcBef>
                <a:spcPts val="1200"/>
              </a:spcBef>
              <a:defRPr/>
            </a:pPr>
            <a:endParaRPr lang="en-US" sz="3200" dirty="0">
              <a:latin typeface="+mn-lt"/>
            </a:endParaRPr>
          </a:p>
          <a:p>
            <a:pPr defTabSz="914194">
              <a:lnSpc>
                <a:spcPct val="100000"/>
              </a:lnSpc>
              <a:spcBef>
                <a:spcPts val="1200"/>
              </a:spcBef>
              <a:defRPr/>
            </a:pPr>
            <a:endParaRPr lang="en-US" sz="3200" b="1" dirty="0">
              <a:latin typeface="+mn-lt"/>
            </a:endParaRPr>
          </a:p>
          <a:p>
            <a:pPr defTabSz="914194">
              <a:lnSpc>
                <a:spcPct val="100000"/>
              </a:lnSpc>
              <a:spcBef>
                <a:spcPts val="1200"/>
              </a:spcBef>
              <a:defRPr/>
            </a:pPr>
            <a:r>
              <a:rPr lang="en-US" sz="3200" b="1" dirty="0">
                <a:latin typeface="+mn-lt"/>
              </a:rPr>
              <a:t>1-4 weeks</a:t>
            </a:r>
          </a:p>
        </p:txBody>
      </p:sp>
      <p:sp>
        <p:nvSpPr>
          <p:cNvPr id="13" name="Freeform 12">
            <a:extLst>
              <a:ext uri="{FF2B5EF4-FFF2-40B4-BE49-F238E27FC236}">
                <a16:creationId xmlns:a16="http://schemas.microsoft.com/office/drawing/2014/main" id="{CB8CA8D1-0D4C-4A2C-24C4-80CBBF9E32C5}"/>
              </a:ext>
            </a:extLst>
          </p:cNvPr>
          <p:cNvSpPr/>
          <p:nvPr/>
        </p:nvSpPr>
        <p:spPr>
          <a:xfrm>
            <a:off x="8515087" y="4040322"/>
            <a:ext cx="1245126" cy="1332986"/>
          </a:xfrm>
          <a:custGeom>
            <a:avLst/>
            <a:gdLst>
              <a:gd name="connsiteX0" fmla="*/ 512064 w 1024128"/>
              <a:gd name="connsiteY0" fmla="*/ 1024128 h 1024128"/>
              <a:gd name="connsiteX1" fmla="*/ 0 w 1024128"/>
              <a:gd name="connsiteY1" fmla="*/ 512064 h 1024128"/>
              <a:gd name="connsiteX2" fmla="*/ 512064 w 1024128"/>
              <a:gd name="connsiteY2" fmla="*/ 0 h 1024128"/>
              <a:gd name="connsiteX3" fmla="*/ 1024128 w 1024128"/>
              <a:gd name="connsiteY3" fmla="*/ 512064 h 1024128"/>
              <a:gd name="connsiteX4" fmla="*/ 512064 w 1024128"/>
              <a:gd name="connsiteY4" fmla="*/ 1024128 h 1024128"/>
              <a:gd name="connsiteX5" fmla="*/ 491561 w 1024128"/>
              <a:gd name="connsiteY5" fmla="*/ 999692 h 1024128"/>
              <a:gd name="connsiteX6" fmla="*/ 512064 w 1024128"/>
              <a:gd name="connsiteY6" fmla="*/ 1000125 h 1024128"/>
              <a:gd name="connsiteX7" fmla="*/ 900113 w 1024128"/>
              <a:gd name="connsiteY7" fmla="*/ 807768 h 1024128"/>
              <a:gd name="connsiteX8" fmla="*/ 900113 w 1024128"/>
              <a:gd name="connsiteY8" fmla="*/ 378981 h 1024128"/>
              <a:gd name="connsiteX9" fmla="*/ 924149 w 1024128"/>
              <a:gd name="connsiteY9" fmla="*/ 378981 h 1024128"/>
              <a:gd name="connsiteX10" fmla="*/ 924149 w 1024128"/>
              <a:gd name="connsiteY10" fmla="*/ 773397 h 1024128"/>
              <a:gd name="connsiteX11" fmla="*/ 1000125 w 1024128"/>
              <a:gd name="connsiteY11" fmla="*/ 512064 h 1024128"/>
              <a:gd name="connsiteX12" fmla="*/ 962454 w 1024128"/>
              <a:gd name="connsiteY12" fmla="*/ 324007 h 1024128"/>
              <a:gd name="connsiteX13" fmla="*/ 590841 w 1024128"/>
              <a:gd name="connsiteY13" fmla="*/ 109480 h 1024128"/>
              <a:gd name="connsiteX14" fmla="*/ 602842 w 1024128"/>
              <a:gd name="connsiteY14" fmla="*/ 88678 h 1024128"/>
              <a:gd name="connsiteX15" fmla="*/ 944518 w 1024128"/>
              <a:gd name="connsiteY15" fmla="*/ 285936 h 1024128"/>
              <a:gd name="connsiteX16" fmla="*/ 574439 w 1024128"/>
              <a:gd name="connsiteY16" fmla="*/ 27970 h 1024128"/>
              <a:gd name="connsiteX17" fmla="*/ 202792 w 1024128"/>
              <a:gd name="connsiteY17" fmla="*/ 242564 h 1024128"/>
              <a:gd name="connsiteX18" fmla="*/ 190791 w 1024128"/>
              <a:gd name="connsiteY18" fmla="*/ 221761 h 1024128"/>
              <a:gd name="connsiteX19" fmla="*/ 532567 w 1024128"/>
              <a:gd name="connsiteY19" fmla="*/ 24436 h 1024128"/>
              <a:gd name="connsiteX20" fmla="*/ 512064 w 1024128"/>
              <a:gd name="connsiteY20" fmla="*/ 24003 h 1024128"/>
              <a:gd name="connsiteX21" fmla="*/ 124016 w 1024128"/>
              <a:gd name="connsiteY21" fmla="*/ 216394 h 1024128"/>
              <a:gd name="connsiteX22" fmla="*/ 124016 w 1024128"/>
              <a:gd name="connsiteY22" fmla="*/ 645181 h 1024128"/>
              <a:gd name="connsiteX23" fmla="*/ 100013 w 1024128"/>
              <a:gd name="connsiteY23" fmla="*/ 645181 h 1024128"/>
              <a:gd name="connsiteX24" fmla="*/ 100013 w 1024128"/>
              <a:gd name="connsiteY24" fmla="*/ 250731 h 1024128"/>
              <a:gd name="connsiteX25" fmla="*/ 24003 w 1024128"/>
              <a:gd name="connsiteY25" fmla="*/ 512064 h 1024128"/>
              <a:gd name="connsiteX26" fmla="*/ 61674 w 1024128"/>
              <a:gd name="connsiteY26" fmla="*/ 700121 h 1024128"/>
              <a:gd name="connsiteX27" fmla="*/ 433288 w 1024128"/>
              <a:gd name="connsiteY27" fmla="*/ 914681 h 1024128"/>
              <a:gd name="connsiteX28" fmla="*/ 421286 w 1024128"/>
              <a:gd name="connsiteY28" fmla="*/ 935450 h 1024128"/>
              <a:gd name="connsiteX29" fmla="*/ 79610 w 1024128"/>
              <a:gd name="connsiteY29" fmla="*/ 738159 h 1024128"/>
              <a:gd name="connsiteX30" fmla="*/ 449690 w 1024128"/>
              <a:gd name="connsiteY30" fmla="*/ 996158 h 1024128"/>
              <a:gd name="connsiteX31" fmla="*/ 821336 w 1024128"/>
              <a:gd name="connsiteY31" fmla="*/ 781564 h 1024128"/>
              <a:gd name="connsiteX32" fmla="*/ 833304 w 1024128"/>
              <a:gd name="connsiteY32" fmla="*/ 802334 h 1024128"/>
              <a:gd name="connsiteX33" fmla="*/ 491561 w 1024128"/>
              <a:gd name="connsiteY33" fmla="*/ 999692 h 1024128"/>
              <a:gd name="connsiteX34" fmla="*/ 334475 w 1024128"/>
              <a:gd name="connsiteY34" fmla="*/ 701288 h 1024128"/>
              <a:gd name="connsiteX35" fmla="*/ 266200 w 1024128"/>
              <a:gd name="connsiteY35" fmla="*/ 661949 h 1024128"/>
              <a:gd name="connsiteX36" fmla="*/ 266200 w 1024128"/>
              <a:gd name="connsiteY36" fmla="*/ 661949 h 1024128"/>
              <a:gd name="connsiteX37" fmla="*/ 258432 w 1024128"/>
              <a:gd name="connsiteY37" fmla="*/ 602309 h 1024128"/>
              <a:gd name="connsiteX38" fmla="*/ 295004 w 1024128"/>
              <a:gd name="connsiteY38" fmla="*/ 554503 h 1024128"/>
              <a:gd name="connsiteX39" fmla="*/ 477860 w 1024128"/>
              <a:gd name="connsiteY39" fmla="*/ 448923 h 1024128"/>
              <a:gd name="connsiteX40" fmla="*/ 550402 w 1024128"/>
              <a:gd name="connsiteY40" fmla="*/ 330075 h 1024128"/>
              <a:gd name="connsiteX41" fmla="*/ 726791 w 1024128"/>
              <a:gd name="connsiteY41" fmla="*/ 354111 h 1024128"/>
              <a:gd name="connsiteX42" fmla="*/ 730125 w 1024128"/>
              <a:gd name="connsiteY42" fmla="*/ 364146 h 1024128"/>
              <a:gd name="connsiteX43" fmla="*/ 724224 w 1024128"/>
              <a:gd name="connsiteY43" fmla="*/ 372913 h 1024128"/>
              <a:gd name="connsiteX44" fmla="*/ 612410 w 1024128"/>
              <a:gd name="connsiteY44" fmla="*/ 437488 h 1024128"/>
              <a:gd name="connsiteX45" fmla="*/ 604609 w 1024128"/>
              <a:gd name="connsiteY45" fmla="*/ 466658 h 1024128"/>
              <a:gd name="connsiteX46" fmla="*/ 633779 w 1024128"/>
              <a:gd name="connsiteY46" fmla="*/ 474459 h 1024128"/>
              <a:gd name="connsiteX47" fmla="*/ 745593 w 1024128"/>
              <a:gd name="connsiteY47" fmla="*/ 409885 h 1024128"/>
              <a:gd name="connsiteX48" fmla="*/ 756095 w 1024128"/>
              <a:gd name="connsiteY48" fmla="*/ 409151 h 1024128"/>
              <a:gd name="connsiteX49" fmla="*/ 763129 w 1024128"/>
              <a:gd name="connsiteY49" fmla="*/ 417052 h 1024128"/>
              <a:gd name="connsiteX50" fmla="*/ 695754 w 1024128"/>
              <a:gd name="connsiteY50" fmla="*/ 581839 h 1024128"/>
              <a:gd name="connsiteX51" fmla="*/ 556536 w 1024128"/>
              <a:gd name="connsiteY51" fmla="*/ 585273 h 1024128"/>
              <a:gd name="connsiteX52" fmla="*/ 373713 w 1024128"/>
              <a:gd name="connsiteY52" fmla="*/ 690820 h 1024128"/>
              <a:gd name="connsiteX53" fmla="*/ 334475 w 1024128"/>
              <a:gd name="connsiteY53" fmla="*/ 701288 h 1024128"/>
              <a:gd name="connsiteX54" fmla="*/ 623078 w 1024128"/>
              <a:gd name="connsiteY54" fmla="*/ 334542 h 1024128"/>
              <a:gd name="connsiteX55" fmla="*/ 562370 w 1024128"/>
              <a:gd name="connsiteY55" fmla="*/ 350844 h 1024128"/>
              <a:gd name="connsiteX56" fmla="*/ 501663 w 1024128"/>
              <a:gd name="connsiteY56" fmla="*/ 455957 h 1024128"/>
              <a:gd name="connsiteX57" fmla="*/ 495662 w 1024128"/>
              <a:gd name="connsiteY57" fmla="*/ 466325 h 1024128"/>
              <a:gd name="connsiteX58" fmla="*/ 307005 w 1024128"/>
              <a:gd name="connsiteY58" fmla="*/ 575272 h 1024128"/>
              <a:gd name="connsiteX59" fmla="*/ 281602 w 1024128"/>
              <a:gd name="connsiteY59" fmla="*/ 608476 h 1024128"/>
              <a:gd name="connsiteX60" fmla="*/ 286969 w 1024128"/>
              <a:gd name="connsiteY60" fmla="*/ 649948 h 1024128"/>
              <a:gd name="connsiteX61" fmla="*/ 286969 w 1024128"/>
              <a:gd name="connsiteY61" fmla="*/ 649948 h 1024128"/>
              <a:gd name="connsiteX62" fmla="*/ 361679 w 1024128"/>
              <a:gd name="connsiteY62" fmla="*/ 669984 h 1024128"/>
              <a:gd name="connsiteX63" fmla="*/ 550369 w 1024128"/>
              <a:gd name="connsiteY63" fmla="*/ 561037 h 1024128"/>
              <a:gd name="connsiteX64" fmla="*/ 562337 w 1024128"/>
              <a:gd name="connsiteY64" fmla="*/ 561037 h 1024128"/>
              <a:gd name="connsiteX65" fmla="*/ 683752 w 1024128"/>
              <a:gd name="connsiteY65" fmla="*/ 561003 h 1024128"/>
              <a:gd name="connsiteX66" fmla="*/ 743260 w 1024128"/>
              <a:gd name="connsiteY66" fmla="*/ 438855 h 1024128"/>
              <a:gd name="connsiteX67" fmla="*/ 645714 w 1024128"/>
              <a:gd name="connsiteY67" fmla="*/ 495162 h 1024128"/>
              <a:gd name="connsiteX68" fmla="*/ 583806 w 1024128"/>
              <a:gd name="connsiteY68" fmla="*/ 478560 h 1024128"/>
              <a:gd name="connsiteX69" fmla="*/ 600408 w 1024128"/>
              <a:gd name="connsiteY69" fmla="*/ 416619 h 1024128"/>
              <a:gd name="connsiteX70" fmla="*/ 697921 w 1024128"/>
              <a:gd name="connsiteY70" fmla="*/ 360312 h 1024128"/>
              <a:gd name="connsiteX71" fmla="*/ 623078 w 1024128"/>
              <a:gd name="connsiteY71" fmla="*/ 334542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24128" h="1024128">
                <a:moveTo>
                  <a:pt x="512064" y="1024128"/>
                </a:moveTo>
                <a:cubicBezTo>
                  <a:pt x="229695" y="1024128"/>
                  <a:pt x="0" y="794433"/>
                  <a:pt x="0" y="512064"/>
                </a:cubicBezTo>
                <a:cubicBezTo>
                  <a:pt x="0" y="229695"/>
                  <a:pt x="229695" y="0"/>
                  <a:pt x="512064" y="0"/>
                </a:cubicBezTo>
                <a:cubicBezTo>
                  <a:pt x="794433" y="0"/>
                  <a:pt x="1024128" y="229695"/>
                  <a:pt x="1024128" y="512064"/>
                </a:cubicBezTo>
                <a:cubicBezTo>
                  <a:pt x="1024128" y="794433"/>
                  <a:pt x="794433" y="1024128"/>
                  <a:pt x="512064" y="1024128"/>
                </a:cubicBezTo>
                <a:close/>
                <a:moveTo>
                  <a:pt x="491561" y="999692"/>
                </a:moveTo>
                <a:cubicBezTo>
                  <a:pt x="498362" y="999992"/>
                  <a:pt x="505196" y="1000125"/>
                  <a:pt x="512064" y="1000125"/>
                </a:cubicBezTo>
                <a:cubicBezTo>
                  <a:pt x="670117" y="1000125"/>
                  <a:pt x="810868" y="924616"/>
                  <a:pt x="900113" y="807768"/>
                </a:cubicBezTo>
                <a:lnTo>
                  <a:pt x="900113" y="378981"/>
                </a:lnTo>
                <a:lnTo>
                  <a:pt x="924149" y="378981"/>
                </a:lnTo>
                <a:lnTo>
                  <a:pt x="924149" y="773397"/>
                </a:lnTo>
                <a:cubicBezTo>
                  <a:pt x="972222" y="697787"/>
                  <a:pt x="1000125" y="608143"/>
                  <a:pt x="1000125" y="512064"/>
                </a:cubicBezTo>
                <a:cubicBezTo>
                  <a:pt x="1000125" y="445422"/>
                  <a:pt x="986723" y="381914"/>
                  <a:pt x="962454" y="324007"/>
                </a:cubicBezTo>
                <a:lnTo>
                  <a:pt x="590841" y="109480"/>
                </a:lnTo>
                <a:lnTo>
                  <a:pt x="602842" y="88678"/>
                </a:lnTo>
                <a:lnTo>
                  <a:pt x="944518" y="285936"/>
                </a:lnTo>
                <a:cubicBezTo>
                  <a:pt x="872042" y="147885"/>
                  <a:pt x="735392" y="48606"/>
                  <a:pt x="574439" y="27970"/>
                </a:cubicBezTo>
                <a:lnTo>
                  <a:pt x="202792" y="242564"/>
                </a:lnTo>
                <a:lnTo>
                  <a:pt x="190791" y="221761"/>
                </a:lnTo>
                <a:lnTo>
                  <a:pt x="532567" y="24436"/>
                </a:lnTo>
                <a:cubicBezTo>
                  <a:pt x="525799" y="24136"/>
                  <a:pt x="518932" y="24003"/>
                  <a:pt x="512064" y="24003"/>
                </a:cubicBezTo>
                <a:cubicBezTo>
                  <a:pt x="354011" y="24003"/>
                  <a:pt x="213260" y="99546"/>
                  <a:pt x="124016" y="216394"/>
                </a:cubicBezTo>
                <a:lnTo>
                  <a:pt x="124016" y="645181"/>
                </a:lnTo>
                <a:lnTo>
                  <a:pt x="100013" y="645181"/>
                </a:lnTo>
                <a:lnTo>
                  <a:pt x="100013" y="250731"/>
                </a:lnTo>
                <a:cubicBezTo>
                  <a:pt x="51906" y="326341"/>
                  <a:pt x="24003" y="416019"/>
                  <a:pt x="24003" y="512064"/>
                </a:cubicBezTo>
                <a:cubicBezTo>
                  <a:pt x="24003" y="578672"/>
                  <a:pt x="37405" y="642180"/>
                  <a:pt x="61674" y="700121"/>
                </a:cubicBezTo>
                <a:lnTo>
                  <a:pt x="433288" y="914681"/>
                </a:lnTo>
                <a:lnTo>
                  <a:pt x="421286" y="935450"/>
                </a:lnTo>
                <a:lnTo>
                  <a:pt x="79610" y="738159"/>
                </a:lnTo>
                <a:cubicBezTo>
                  <a:pt x="152086" y="876243"/>
                  <a:pt x="288736" y="975522"/>
                  <a:pt x="449690" y="996158"/>
                </a:cubicBezTo>
                <a:lnTo>
                  <a:pt x="821336" y="781564"/>
                </a:lnTo>
                <a:lnTo>
                  <a:pt x="833304" y="802334"/>
                </a:lnTo>
                <a:lnTo>
                  <a:pt x="491561" y="999692"/>
                </a:lnTo>
                <a:close/>
                <a:moveTo>
                  <a:pt x="334475" y="701288"/>
                </a:moveTo>
                <a:cubicBezTo>
                  <a:pt x="307272" y="701288"/>
                  <a:pt x="280768" y="687186"/>
                  <a:pt x="266200" y="661949"/>
                </a:cubicBezTo>
                <a:lnTo>
                  <a:pt x="266200" y="661949"/>
                </a:lnTo>
                <a:cubicBezTo>
                  <a:pt x="255732" y="643814"/>
                  <a:pt x="252965" y="622645"/>
                  <a:pt x="258432" y="602309"/>
                </a:cubicBezTo>
                <a:cubicBezTo>
                  <a:pt x="263900" y="581939"/>
                  <a:pt x="276868" y="564971"/>
                  <a:pt x="295004" y="554503"/>
                </a:cubicBezTo>
                <a:lnTo>
                  <a:pt x="477860" y="448923"/>
                </a:lnTo>
                <a:cubicBezTo>
                  <a:pt x="480293" y="399817"/>
                  <a:pt x="507630" y="354744"/>
                  <a:pt x="550402" y="330075"/>
                </a:cubicBezTo>
                <a:cubicBezTo>
                  <a:pt x="607876" y="296904"/>
                  <a:pt x="680418" y="306772"/>
                  <a:pt x="726791" y="354111"/>
                </a:cubicBezTo>
                <a:cubicBezTo>
                  <a:pt x="729391" y="356778"/>
                  <a:pt x="730625" y="360445"/>
                  <a:pt x="730125" y="364146"/>
                </a:cubicBezTo>
                <a:cubicBezTo>
                  <a:pt x="729625" y="367813"/>
                  <a:pt x="727458" y="371080"/>
                  <a:pt x="724224" y="372913"/>
                </a:cubicBezTo>
                <a:lnTo>
                  <a:pt x="612410" y="437488"/>
                </a:lnTo>
                <a:cubicBezTo>
                  <a:pt x="602209" y="443355"/>
                  <a:pt x="598742" y="456457"/>
                  <a:pt x="604609" y="466658"/>
                </a:cubicBezTo>
                <a:cubicBezTo>
                  <a:pt x="610543" y="476826"/>
                  <a:pt x="623611" y="480393"/>
                  <a:pt x="633779" y="474459"/>
                </a:cubicBezTo>
                <a:lnTo>
                  <a:pt x="745593" y="409885"/>
                </a:lnTo>
                <a:cubicBezTo>
                  <a:pt x="748760" y="408018"/>
                  <a:pt x="752727" y="407784"/>
                  <a:pt x="756095" y="409151"/>
                </a:cubicBezTo>
                <a:cubicBezTo>
                  <a:pt x="759562" y="410551"/>
                  <a:pt x="762129" y="413452"/>
                  <a:pt x="763129" y="417052"/>
                </a:cubicBezTo>
                <a:cubicBezTo>
                  <a:pt x="780931" y="480927"/>
                  <a:pt x="753227" y="548669"/>
                  <a:pt x="695754" y="581839"/>
                </a:cubicBezTo>
                <a:cubicBezTo>
                  <a:pt x="653082" y="606542"/>
                  <a:pt x="600375" y="607643"/>
                  <a:pt x="556536" y="585273"/>
                </a:cubicBezTo>
                <a:lnTo>
                  <a:pt x="373713" y="690820"/>
                </a:lnTo>
                <a:cubicBezTo>
                  <a:pt x="361345" y="697887"/>
                  <a:pt x="347810" y="701288"/>
                  <a:pt x="334475" y="701288"/>
                </a:cubicBezTo>
                <a:close/>
                <a:moveTo>
                  <a:pt x="623078" y="334542"/>
                </a:moveTo>
                <a:cubicBezTo>
                  <a:pt x="602309" y="334542"/>
                  <a:pt x="581339" y="339876"/>
                  <a:pt x="562370" y="350844"/>
                </a:cubicBezTo>
                <a:cubicBezTo>
                  <a:pt x="524966" y="372447"/>
                  <a:pt x="501729" y="412718"/>
                  <a:pt x="501663" y="455957"/>
                </a:cubicBezTo>
                <a:cubicBezTo>
                  <a:pt x="501663" y="460224"/>
                  <a:pt x="499396" y="464191"/>
                  <a:pt x="495662" y="466325"/>
                </a:cubicBezTo>
                <a:lnTo>
                  <a:pt x="307005" y="575272"/>
                </a:lnTo>
                <a:cubicBezTo>
                  <a:pt x="294437" y="582540"/>
                  <a:pt x="285402" y="594341"/>
                  <a:pt x="281602" y="608476"/>
                </a:cubicBezTo>
                <a:cubicBezTo>
                  <a:pt x="277801" y="622645"/>
                  <a:pt x="279702" y="637346"/>
                  <a:pt x="286969" y="649948"/>
                </a:cubicBezTo>
                <a:lnTo>
                  <a:pt x="286969" y="649948"/>
                </a:lnTo>
                <a:cubicBezTo>
                  <a:pt x="302071" y="676051"/>
                  <a:pt x="335609" y="685052"/>
                  <a:pt x="361679" y="669984"/>
                </a:cubicBezTo>
                <a:lnTo>
                  <a:pt x="550369" y="561037"/>
                </a:lnTo>
                <a:cubicBezTo>
                  <a:pt x="554069" y="558903"/>
                  <a:pt x="558636" y="558903"/>
                  <a:pt x="562337" y="561037"/>
                </a:cubicBezTo>
                <a:cubicBezTo>
                  <a:pt x="599808" y="582606"/>
                  <a:pt x="646347" y="582573"/>
                  <a:pt x="683752" y="561003"/>
                </a:cubicBezTo>
                <a:cubicBezTo>
                  <a:pt x="727124" y="535967"/>
                  <a:pt x="750194" y="487361"/>
                  <a:pt x="743260" y="438855"/>
                </a:cubicBezTo>
                <a:lnTo>
                  <a:pt x="645714" y="495162"/>
                </a:lnTo>
                <a:cubicBezTo>
                  <a:pt x="624111" y="507663"/>
                  <a:pt x="596308" y="500196"/>
                  <a:pt x="583806" y="478560"/>
                </a:cubicBezTo>
                <a:cubicBezTo>
                  <a:pt x="571305" y="456890"/>
                  <a:pt x="578772" y="429120"/>
                  <a:pt x="600408" y="416619"/>
                </a:cubicBezTo>
                <a:lnTo>
                  <a:pt x="697921" y="360312"/>
                </a:lnTo>
                <a:cubicBezTo>
                  <a:pt x="676251" y="343376"/>
                  <a:pt x="649781" y="334542"/>
                  <a:pt x="623078" y="334542"/>
                </a:cubicBezTo>
                <a:close/>
              </a:path>
            </a:pathLst>
          </a:custGeom>
          <a:solidFill>
            <a:schemeClr val="accent1"/>
          </a:solidFill>
          <a:ln w="33338" cap="flat">
            <a:noFill/>
            <a:prstDash val="solid"/>
            <a:miter/>
          </a:ln>
        </p:spPr>
        <p:txBody>
          <a:bodyPr rtlCol="0" anchor="ctr"/>
          <a:lstStyle/>
          <a:p>
            <a:endParaRPr lang="en-US" sz="1800" dirty="0"/>
          </a:p>
        </p:txBody>
      </p:sp>
      <p:sp>
        <p:nvSpPr>
          <p:cNvPr id="14" name="Freeform 13">
            <a:extLst>
              <a:ext uri="{FF2B5EF4-FFF2-40B4-BE49-F238E27FC236}">
                <a16:creationId xmlns:a16="http://schemas.microsoft.com/office/drawing/2014/main" id="{CFE79B14-4C62-FAA9-7EC9-5D3B5CEAD761}"/>
              </a:ext>
            </a:extLst>
          </p:cNvPr>
          <p:cNvSpPr/>
          <p:nvPr/>
        </p:nvSpPr>
        <p:spPr>
          <a:xfrm>
            <a:off x="1206467" y="4145908"/>
            <a:ext cx="1078746" cy="1252668"/>
          </a:xfrm>
          <a:custGeom>
            <a:avLst/>
            <a:gdLst>
              <a:gd name="connsiteX0" fmla="*/ 808601 w 887277"/>
              <a:gd name="connsiteY0" fmla="*/ 571705 h 962420"/>
              <a:gd name="connsiteX1" fmla="*/ 729925 w 887277"/>
              <a:gd name="connsiteY1" fmla="*/ 650381 h 962420"/>
              <a:gd name="connsiteX2" fmla="*/ 808601 w 887277"/>
              <a:gd name="connsiteY2" fmla="*/ 729058 h 962420"/>
              <a:gd name="connsiteX3" fmla="*/ 887278 w 887277"/>
              <a:gd name="connsiteY3" fmla="*/ 650381 h 962420"/>
              <a:gd name="connsiteX4" fmla="*/ 808601 w 887277"/>
              <a:gd name="connsiteY4" fmla="*/ 571705 h 962420"/>
              <a:gd name="connsiteX5" fmla="*/ 808601 w 887277"/>
              <a:gd name="connsiteY5" fmla="*/ 705055 h 962420"/>
              <a:gd name="connsiteX6" fmla="*/ 753928 w 887277"/>
              <a:gd name="connsiteY6" fmla="*/ 650381 h 962420"/>
              <a:gd name="connsiteX7" fmla="*/ 808601 w 887277"/>
              <a:gd name="connsiteY7" fmla="*/ 595708 h 962420"/>
              <a:gd name="connsiteX8" fmla="*/ 863275 w 887277"/>
              <a:gd name="connsiteY8" fmla="*/ 650381 h 962420"/>
              <a:gd name="connsiteX9" fmla="*/ 808601 w 887277"/>
              <a:gd name="connsiteY9" fmla="*/ 705055 h 962420"/>
              <a:gd name="connsiteX10" fmla="*/ 575239 w 887277"/>
              <a:gd name="connsiteY10" fmla="*/ 571705 h 962420"/>
              <a:gd name="connsiteX11" fmla="*/ 496562 w 887277"/>
              <a:gd name="connsiteY11" fmla="*/ 650381 h 962420"/>
              <a:gd name="connsiteX12" fmla="*/ 575239 w 887277"/>
              <a:gd name="connsiteY12" fmla="*/ 729058 h 962420"/>
              <a:gd name="connsiteX13" fmla="*/ 653915 w 887277"/>
              <a:gd name="connsiteY13" fmla="*/ 650381 h 962420"/>
              <a:gd name="connsiteX14" fmla="*/ 575239 w 887277"/>
              <a:gd name="connsiteY14" fmla="*/ 571705 h 962420"/>
              <a:gd name="connsiteX15" fmla="*/ 575239 w 887277"/>
              <a:gd name="connsiteY15" fmla="*/ 705055 h 962420"/>
              <a:gd name="connsiteX16" fmla="*/ 520565 w 887277"/>
              <a:gd name="connsiteY16" fmla="*/ 650381 h 962420"/>
              <a:gd name="connsiteX17" fmla="*/ 575239 w 887277"/>
              <a:gd name="connsiteY17" fmla="*/ 595708 h 962420"/>
              <a:gd name="connsiteX18" fmla="*/ 629912 w 887277"/>
              <a:gd name="connsiteY18" fmla="*/ 650381 h 962420"/>
              <a:gd name="connsiteX19" fmla="*/ 575239 w 887277"/>
              <a:gd name="connsiteY19" fmla="*/ 705055 h 962420"/>
              <a:gd name="connsiteX20" fmla="*/ 575239 w 887277"/>
              <a:gd name="connsiteY20" fmla="*/ 805067 h 962420"/>
              <a:gd name="connsiteX21" fmla="*/ 496562 w 887277"/>
              <a:gd name="connsiteY21" fmla="*/ 883744 h 962420"/>
              <a:gd name="connsiteX22" fmla="*/ 575239 w 887277"/>
              <a:gd name="connsiteY22" fmla="*/ 962420 h 962420"/>
              <a:gd name="connsiteX23" fmla="*/ 653915 w 887277"/>
              <a:gd name="connsiteY23" fmla="*/ 883744 h 962420"/>
              <a:gd name="connsiteX24" fmla="*/ 575239 w 887277"/>
              <a:gd name="connsiteY24" fmla="*/ 805067 h 962420"/>
              <a:gd name="connsiteX25" fmla="*/ 575239 w 887277"/>
              <a:gd name="connsiteY25" fmla="*/ 938417 h 962420"/>
              <a:gd name="connsiteX26" fmla="*/ 520565 w 887277"/>
              <a:gd name="connsiteY26" fmla="*/ 883744 h 962420"/>
              <a:gd name="connsiteX27" fmla="*/ 575239 w 887277"/>
              <a:gd name="connsiteY27" fmla="*/ 829070 h 962420"/>
              <a:gd name="connsiteX28" fmla="*/ 629912 w 887277"/>
              <a:gd name="connsiteY28" fmla="*/ 883744 h 962420"/>
              <a:gd name="connsiteX29" fmla="*/ 575239 w 887277"/>
              <a:gd name="connsiteY29" fmla="*/ 938417 h 962420"/>
              <a:gd name="connsiteX30" fmla="*/ 341876 w 887277"/>
              <a:gd name="connsiteY30" fmla="*/ 729058 h 962420"/>
              <a:gd name="connsiteX31" fmla="*/ 420553 w 887277"/>
              <a:gd name="connsiteY31" fmla="*/ 650381 h 962420"/>
              <a:gd name="connsiteX32" fmla="*/ 341876 w 887277"/>
              <a:gd name="connsiteY32" fmla="*/ 571705 h 962420"/>
              <a:gd name="connsiteX33" fmla="*/ 263200 w 887277"/>
              <a:gd name="connsiteY33" fmla="*/ 650381 h 962420"/>
              <a:gd name="connsiteX34" fmla="*/ 341876 w 887277"/>
              <a:gd name="connsiteY34" fmla="*/ 729058 h 962420"/>
              <a:gd name="connsiteX35" fmla="*/ 341876 w 887277"/>
              <a:gd name="connsiteY35" fmla="*/ 595708 h 962420"/>
              <a:gd name="connsiteX36" fmla="*/ 396550 w 887277"/>
              <a:gd name="connsiteY36" fmla="*/ 650381 h 962420"/>
              <a:gd name="connsiteX37" fmla="*/ 341876 w 887277"/>
              <a:gd name="connsiteY37" fmla="*/ 705055 h 962420"/>
              <a:gd name="connsiteX38" fmla="*/ 287203 w 887277"/>
              <a:gd name="connsiteY38" fmla="*/ 650381 h 962420"/>
              <a:gd name="connsiteX39" fmla="*/ 341876 w 887277"/>
              <a:gd name="connsiteY39" fmla="*/ 595708 h 962420"/>
              <a:gd name="connsiteX40" fmla="*/ 266733 w 887277"/>
              <a:gd name="connsiteY40" fmla="*/ 141851 h 962420"/>
              <a:gd name="connsiteX41" fmla="*/ 324907 w 887277"/>
              <a:gd name="connsiteY41" fmla="*/ 83644 h 962420"/>
              <a:gd name="connsiteX42" fmla="*/ 266700 w 887277"/>
              <a:gd name="connsiteY42" fmla="*/ 25437 h 962420"/>
              <a:gd name="connsiteX43" fmla="*/ 283669 w 887277"/>
              <a:gd name="connsiteY43" fmla="*/ 8468 h 962420"/>
              <a:gd name="connsiteX44" fmla="*/ 341876 w 887277"/>
              <a:gd name="connsiteY44" fmla="*/ 66675 h 962420"/>
              <a:gd name="connsiteX45" fmla="*/ 400083 w 887277"/>
              <a:gd name="connsiteY45" fmla="*/ 8468 h 962420"/>
              <a:gd name="connsiteX46" fmla="*/ 417052 w 887277"/>
              <a:gd name="connsiteY46" fmla="*/ 25437 h 962420"/>
              <a:gd name="connsiteX47" fmla="*/ 358845 w 887277"/>
              <a:gd name="connsiteY47" fmla="*/ 83644 h 962420"/>
              <a:gd name="connsiteX48" fmla="*/ 417052 w 887277"/>
              <a:gd name="connsiteY48" fmla="*/ 141851 h 962420"/>
              <a:gd name="connsiteX49" fmla="*/ 400083 w 887277"/>
              <a:gd name="connsiteY49" fmla="*/ 158820 h 962420"/>
              <a:gd name="connsiteX50" fmla="*/ 341876 w 887277"/>
              <a:gd name="connsiteY50" fmla="*/ 100613 h 962420"/>
              <a:gd name="connsiteX51" fmla="*/ 283669 w 887277"/>
              <a:gd name="connsiteY51" fmla="*/ 158820 h 962420"/>
              <a:gd name="connsiteX52" fmla="*/ 266733 w 887277"/>
              <a:gd name="connsiteY52" fmla="*/ 141851 h 962420"/>
              <a:gd name="connsiteX53" fmla="*/ 500063 w 887277"/>
              <a:gd name="connsiteY53" fmla="*/ 475226 h 962420"/>
              <a:gd name="connsiteX54" fmla="*/ 558270 w 887277"/>
              <a:gd name="connsiteY54" fmla="*/ 417019 h 962420"/>
              <a:gd name="connsiteX55" fmla="*/ 500063 w 887277"/>
              <a:gd name="connsiteY55" fmla="*/ 358812 h 962420"/>
              <a:gd name="connsiteX56" fmla="*/ 517065 w 887277"/>
              <a:gd name="connsiteY56" fmla="*/ 341843 h 962420"/>
              <a:gd name="connsiteX57" fmla="*/ 575239 w 887277"/>
              <a:gd name="connsiteY57" fmla="*/ 400050 h 962420"/>
              <a:gd name="connsiteX58" fmla="*/ 633413 w 887277"/>
              <a:gd name="connsiteY58" fmla="*/ 341876 h 962420"/>
              <a:gd name="connsiteX59" fmla="*/ 650415 w 887277"/>
              <a:gd name="connsiteY59" fmla="*/ 358845 h 962420"/>
              <a:gd name="connsiteX60" fmla="*/ 592207 w 887277"/>
              <a:gd name="connsiteY60" fmla="*/ 417019 h 962420"/>
              <a:gd name="connsiteX61" fmla="*/ 650415 w 887277"/>
              <a:gd name="connsiteY61" fmla="*/ 475226 h 962420"/>
              <a:gd name="connsiteX62" fmla="*/ 633413 w 887277"/>
              <a:gd name="connsiteY62" fmla="*/ 492195 h 962420"/>
              <a:gd name="connsiteX63" fmla="*/ 575239 w 887277"/>
              <a:gd name="connsiteY63" fmla="*/ 433988 h 962420"/>
              <a:gd name="connsiteX64" fmla="*/ 517065 w 887277"/>
              <a:gd name="connsiteY64" fmla="*/ 492162 h 962420"/>
              <a:gd name="connsiteX65" fmla="*/ 500063 w 887277"/>
              <a:gd name="connsiteY65" fmla="*/ 475226 h 962420"/>
              <a:gd name="connsiteX66" fmla="*/ 808601 w 887277"/>
              <a:gd name="connsiteY66" fmla="*/ 300038 h 962420"/>
              <a:gd name="connsiteX67" fmla="*/ 866775 w 887277"/>
              <a:gd name="connsiteY67" fmla="*/ 241864 h 962420"/>
              <a:gd name="connsiteX68" fmla="*/ 883777 w 887277"/>
              <a:gd name="connsiteY68" fmla="*/ 258832 h 962420"/>
              <a:gd name="connsiteX69" fmla="*/ 825570 w 887277"/>
              <a:gd name="connsiteY69" fmla="*/ 317006 h 962420"/>
              <a:gd name="connsiteX70" fmla="*/ 883777 w 887277"/>
              <a:gd name="connsiteY70" fmla="*/ 375214 h 962420"/>
              <a:gd name="connsiteX71" fmla="*/ 866775 w 887277"/>
              <a:gd name="connsiteY71" fmla="*/ 392182 h 962420"/>
              <a:gd name="connsiteX72" fmla="*/ 808601 w 887277"/>
              <a:gd name="connsiteY72" fmla="*/ 333975 h 962420"/>
              <a:gd name="connsiteX73" fmla="*/ 750427 w 887277"/>
              <a:gd name="connsiteY73" fmla="*/ 392149 h 962420"/>
              <a:gd name="connsiteX74" fmla="*/ 733425 w 887277"/>
              <a:gd name="connsiteY74" fmla="*/ 375180 h 962420"/>
              <a:gd name="connsiteX75" fmla="*/ 791632 w 887277"/>
              <a:gd name="connsiteY75" fmla="*/ 317006 h 962420"/>
              <a:gd name="connsiteX76" fmla="*/ 733425 w 887277"/>
              <a:gd name="connsiteY76" fmla="*/ 258799 h 962420"/>
              <a:gd name="connsiteX77" fmla="*/ 750427 w 887277"/>
              <a:gd name="connsiteY77" fmla="*/ 241830 h 962420"/>
              <a:gd name="connsiteX78" fmla="*/ 808601 w 887277"/>
              <a:gd name="connsiteY78" fmla="*/ 300038 h 962420"/>
              <a:gd name="connsiteX79" fmla="*/ 241864 w 887277"/>
              <a:gd name="connsiteY79" fmla="*/ 871742 h 962420"/>
              <a:gd name="connsiteX80" fmla="*/ 441889 w 887277"/>
              <a:gd name="connsiteY80" fmla="*/ 871742 h 962420"/>
              <a:gd name="connsiteX81" fmla="*/ 441889 w 887277"/>
              <a:gd name="connsiteY81" fmla="*/ 895779 h 962420"/>
              <a:gd name="connsiteX82" fmla="*/ 241864 w 887277"/>
              <a:gd name="connsiteY82" fmla="*/ 895779 h 962420"/>
              <a:gd name="connsiteX83" fmla="*/ 63175 w 887277"/>
              <a:gd name="connsiteY83" fmla="*/ 717090 h 962420"/>
              <a:gd name="connsiteX84" fmla="*/ 63175 w 887277"/>
              <a:gd name="connsiteY84" fmla="*/ 145918 h 962420"/>
              <a:gd name="connsiteX85" fmla="*/ 17002 w 887277"/>
              <a:gd name="connsiteY85" fmla="*/ 192124 h 962420"/>
              <a:gd name="connsiteX86" fmla="*/ 0 w 887277"/>
              <a:gd name="connsiteY86" fmla="*/ 175155 h 962420"/>
              <a:gd name="connsiteX87" fmla="*/ 75076 w 887277"/>
              <a:gd name="connsiteY87" fmla="*/ 99979 h 962420"/>
              <a:gd name="connsiteX88" fmla="*/ 150319 w 887277"/>
              <a:gd name="connsiteY88" fmla="*/ 175122 h 962420"/>
              <a:gd name="connsiteX89" fmla="*/ 133350 w 887277"/>
              <a:gd name="connsiteY89" fmla="*/ 192124 h 962420"/>
              <a:gd name="connsiteX90" fmla="*/ 87178 w 887277"/>
              <a:gd name="connsiteY90" fmla="*/ 145985 h 962420"/>
              <a:gd name="connsiteX91" fmla="*/ 87178 w 887277"/>
              <a:gd name="connsiteY91" fmla="*/ 717056 h 962420"/>
              <a:gd name="connsiteX92" fmla="*/ 241864 w 887277"/>
              <a:gd name="connsiteY92" fmla="*/ 871742 h 962420"/>
              <a:gd name="connsiteX93" fmla="*/ 720257 w 887277"/>
              <a:gd name="connsiteY93" fmla="*/ 45606 h 962420"/>
              <a:gd name="connsiteX94" fmla="*/ 720590 w 887277"/>
              <a:gd name="connsiteY94" fmla="*/ 116915 h 962420"/>
              <a:gd name="connsiteX95" fmla="*/ 608576 w 887277"/>
              <a:gd name="connsiteY95" fmla="*/ 228995 h 962420"/>
              <a:gd name="connsiteX96" fmla="*/ 475226 w 887277"/>
              <a:gd name="connsiteY96" fmla="*/ 228995 h 962420"/>
              <a:gd name="connsiteX97" fmla="*/ 353878 w 887277"/>
              <a:gd name="connsiteY97" fmla="*/ 350377 h 962420"/>
              <a:gd name="connsiteX98" fmla="*/ 353878 w 887277"/>
              <a:gd name="connsiteY98" fmla="*/ 517065 h 962420"/>
              <a:gd name="connsiteX99" fmla="*/ 329875 w 887277"/>
              <a:gd name="connsiteY99" fmla="*/ 517065 h 962420"/>
              <a:gd name="connsiteX100" fmla="*/ 329875 w 887277"/>
              <a:gd name="connsiteY100" fmla="*/ 350377 h 962420"/>
              <a:gd name="connsiteX101" fmla="*/ 475226 w 887277"/>
              <a:gd name="connsiteY101" fmla="*/ 205026 h 962420"/>
              <a:gd name="connsiteX102" fmla="*/ 608576 w 887277"/>
              <a:gd name="connsiteY102" fmla="*/ 205026 h 962420"/>
              <a:gd name="connsiteX103" fmla="*/ 696587 w 887277"/>
              <a:gd name="connsiteY103" fmla="*/ 117015 h 962420"/>
              <a:gd name="connsiteX104" fmla="*/ 696254 w 887277"/>
              <a:gd name="connsiteY104" fmla="*/ 46339 h 962420"/>
              <a:gd name="connsiteX105" fmla="*/ 650448 w 887277"/>
              <a:gd name="connsiteY105" fmla="*/ 92145 h 962420"/>
              <a:gd name="connsiteX106" fmla="*/ 633446 w 887277"/>
              <a:gd name="connsiteY106" fmla="*/ 75176 h 962420"/>
              <a:gd name="connsiteX107" fmla="*/ 708589 w 887277"/>
              <a:gd name="connsiteY107" fmla="*/ 0 h 962420"/>
              <a:gd name="connsiteX108" fmla="*/ 783765 w 887277"/>
              <a:gd name="connsiteY108" fmla="*/ 75176 h 962420"/>
              <a:gd name="connsiteX109" fmla="*/ 766763 w 887277"/>
              <a:gd name="connsiteY109" fmla="*/ 92145 h 962420"/>
              <a:gd name="connsiteX110" fmla="*/ 720257 w 887277"/>
              <a:gd name="connsiteY110" fmla="*/ 45606 h 96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887277" h="962420">
                <a:moveTo>
                  <a:pt x="808601" y="571705"/>
                </a:moveTo>
                <a:cubicBezTo>
                  <a:pt x="765196" y="571705"/>
                  <a:pt x="729925" y="607009"/>
                  <a:pt x="729925" y="650381"/>
                </a:cubicBezTo>
                <a:cubicBezTo>
                  <a:pt x="729925" y="693753"/>
                  <a:pt x="765229" y="729058"/>
                  <a:pt x="808601" y="729058"/>
                </a:cubicBezTo>
                <a:cubicBezTo>
                  <a:pt x="851973" y="729058"/>
                  <a:pt x="887278" y="693753"/>
                  <a:pt x="887278" y="650381"/>
                </a:cubicBezTo>
                <a:cubicBezTo>
                  <a:pt x="887278" y="607009"/>
                  <a:pt x="852007" y="571705"/>
                  <a:pt x="808601" y="571705"/>
                </a:cubicBezTo>
                <a:close/>
                <a:moveTo>
                  <a:pt x="808601" y="705055"/>
                </a:moveTo>
                <a:cubicBezTo>
                  <a:pt x="778464" y="705055"/>
                  <a:pt x="753928" y="680552"/>
                  <a:pt x="753928" y="650381"/>
                </a:cubicBezTo>
                <a:cubicBezTo>
                  <a:pt x="753928" y="620211"/>
                  <a:pt x="778431" y="595708"/>
                  <a:pt x="808601" y="595708"/>
                </a:cubicBezTo>
                <a:cubicBezTo>
                  <a:pt x="838772" y="595708"/>
                  <a:pt x="863275" y="620211"/>
                  <a:pt x="863275" y="650381"/>
                </a:cubicBezTo>
                <a:cubicBezTo>
                  <a:pt x="863275" y="680552"/>
                  <a:pt x="838738" y="705055"/>
                  <a:pt x="808601" y="705055"/>
                </a:cubicBezTo>
                <a:close/>
                <a:moveTo>
                  <a:pt x="575239" y="571705"/>
                </a:moveTo>
                <a:cubicBezTo>
                  <a:pt x="531833" y="571705"/>
                  <a:pt x="496562" y="607009"/>
                  <a:pt x="496562" y="650381"/>
                </a:cubicBezTo>
                <a:cubicBezTo>
                  <a:pt x="496562" y="693753"/>
                  <a:pt x="531866" y="729058"/>
                  <a:pt x="575239" y="729058"/>
                </a:cubicBezTo>
                <a:cubicBezTo>
                  <a:pt x="618611" y="729058"/>
                  <a:pt x="653915" y="693753"/>
                  <a:pt x="653915" y="650381"/>
                </a:cubicBezTo>
                <a:cubicBezTo>
                  <a:pt x="653915" y="607009"/>
                  <a:pt x="618644" y="571705"/>
                  <a:pt x="575239" y="571705"/>
                </a:cubicBezTo>
                <a:close/>
                <a:moveTo>
                  <a:pt x="575239" y="705055"/>
                </a:moveTo>
                <a:cubicBezTo>
                  <a:pt x="545102" y="705055"/>
                  <a:pt x="520565" y="680552"/>
                  <a:pt x="520565" y="650381"/>
                </a:cubicBezTo>
                <a:cubicBezTo>
                  <a:pt x="520565" y="620211"/>
                  <a:pt x="545068" y="595708"/>
                  <a:pt x="575239" y="595708"/>
                </a:cubicBezTo>
                <a:cubicBezTo>
                  <a:pt x="605409" y="595708"/>
                  <a:pt x="629912" y="620211"/>
                  <a:pt x="629912" y="650381"/>
                </a:cubicBezTo>
                <a:cubicBezTo>
                  <a:pt x="629912" y="680552"/>
                  <a:pt x="605376" y="705055"/>
                  <a:pt x="575239" y="705055"/>
                </a:cubicBezTo>
                <a:close/>
                <a:moveTo>
                  <a:pt x="575239" y="805067"/>
                </a:moveTo>
                <a:cubicBezTo>
                  <a:pt x="531833" y="805067"/>
                  <a:pt x="496562" y="840372"/>
                  <a:pt x="496562" y="883744"/>
                </a:cubicBezTo>
                <a:cubicBezTo>
                  <a:pt x="496562" y="927116"/>
                  <a:pt x="531866" y="962420"/>
                  <a:pt x="575239" y="962420"/>
                </a:cubicBezTo>
                <a:cubicBezTo>
                  <a:pt x="618611" y="962420"/>
                  <a:pt x="653915" y="927116"/>
                  <a:pt x="653915" y="883744"/>
                </a:cubicBezTo>
                <a:cubicBezTo>
                  <a:pt x="653915" y="840372"/>
                  <a:pt x="618644" y="805067"/>
                  <a:pt x="575239" y="805067"/>
                </a:cubicBezTo>
                <a:close/>
                <a:moveTo>
                  <a:pt x="575239" y="938417"/>
                </a:moveTo>
                <a:cubicBezTo>
                  <a:pt x="545102" y="938417"/>
                  <a:pt x="520565" y="913914"/>
                  <a:pt x="520565" y="883744"/>
                </a:cubicBezTo>
                <a:cubicBezTo>
                  <a:pt x="520565" y="853573"/>
                  <a:pt x="545068" y="829070"/>
                  <a:pt x="575239" y="829070"/>
                </a:cubicBezTo>
                <a:cubicBezTo>
                  <a:pt x="605409" y="829070"/>
                  <a:pt x="629912" y="853573"/>
                  <a:pt x="629912" y="883744"/>
                </a:cubicBezTo>
                <a:cubicBezTo>
                  <a:pt x="629912" y="913914"/>
                  <a:pt x="605376" y="938417"/>
                  <a:pt x="575239" y="938417"/>
                </a:cubicBezTo>
                <a:close/>
                <a:moveTo>
                  <a:pt x="341876" y="729058"/>
                </a:moveTo>
                <a:cubicBezTo>
                  <a:pt x="385248" y="729058"/>
                  <a:pt x="420553" y="693753"/>
                  <a:pt x="420553" y="650381"/>
                </a:cubicBezTo>
                <a:cubicBezTo>
                  <a:pt x="420553" y="607009"/>
                  <a:pt x="385248" y="571705"/>
                  <a:pt x="341876" y="571705"/>
                </a:cubicBezTo>
                <a:cubicBezTo>
                  <a:pt x="298504" y="571705"/>
                  <a:pt x="263200" y="607009"/>
                  <a:pt x="263200" y="650381"/>
                </a:cubicBezTo>
                <a:cubicBezTo>
                  <a:pt x="263200" y="693753"/>
                  <a:pt x="298504" y="729058"/>
                  <a:pt x="341876" y="729058"/>
                </a:cubicBezTo>
                <a:close/>
                <a:moveTo>
                  <a:pt x="341876" y="595708"/>
                </a:moveTo>
                <a:cubicBezTo>
                  <a:pt x="372013" y="595708"/>
                  <a:pt x="396550" y="620211"/>
                  <a:pt x="396550" y="650381"/>
                </a:cubicBezTo>
                <a:cubicBezTo>
                  <a:pt x="396550" y="680552"/>
                  <a:pt x="372013" y="705055"/>
                  <a:pt x="341876" y="705055"/>
                </a:cubicBezTo>
                <a:cubicBezTo>
                  <a:pt x="311739" y="705055"/>
                  <a:pt x="287203" y="680552"/>
                  <a:pt x="287203" y="650381"/>
                </a:cubicBezTo>
                <a:cubicBezTo>
                  <a:pt x="287203" y="620211"/>
                  <a:pt x="311739" y="595708"/>
                  <a:pt x="341876" y="595708"/>
                </a:cubicBezTo>
                <a:close/>
                <a:moveTo>
                  <a:pt x="266733" y="141851"/>
                </a:moveTo>
                <a:lnTo>
                  <a:pt x="324907" y="83644"/>
                </a:lnTo>
                <a:lnTo>
                  <a:pt x="266700" y="25437"/>
                </a:lnTo>
                <a:lnTo>
                  <a:pt x="283669" y="8468"/>
                </a:lnTo>
                <a:lnTo>
                  <a:pt x="341876" y="66675"/>
                </a:lnTo>
                <a:lnTo>
                  <a:pt x="400083" y="8468"/>
                </a:lnTo>
                <a:lnTo>
                  <a:pt x="417052" y="25437"/>
                </a:lnTo>
                <a:lnTo>
                  <a:pt x="358845" y="83644"/>
                </a:lnTo>
                <a:lnTo>
                  <a:pt x="417052" y="141851"/>
                </a:lnTo>
                <a:lnTo>
                  <a:pt x="400083" y="158820"/>
                </a:lnTo>
                <a:lnTo>
                  <a:pt x="341876" y="100613"/>
                </a:lnTo>
                <a:lnTo>
                  <a:pt x="283669" y="158820"/>
                </a:lnTo>
                <a:lnTo>
                  <a:pt x="266733" y="141851"/>
                </a:lnTo>
                <a:close/>
                <a:moveTo>
                  <a:pt x="500063" y="475226"/>
                </a:moveTo>
                <a:lnTo>
                  <a:pt x="558270" y="417019"/>
                </a:lnTo>
                <a:lnTo>
                  <a:pt x="500063" y="358812"/>
                </a:lnTo>
                <a:lnTo>
                  <a:pt x="517065" y="341843"/>
                </a:lnTo>
                <a:lnTo>
                  <a:pt x="575239" y="400050"/>
                </a:lnTo>
                <a:lnTo>
                  <a:pt x="633413" y="341876"/>
                </a:lnTo>
                <a:lnTo>
                  <a:pt x="650415" y="358845"/>
                </a:lnTo>
                <a:lnTo>
                  <a:pt x="592207" y="417019"/>
                </a:lnTo>
                <a:lnTo>
                  <a:pt x="650415" y="475226"/>
                </a:lnTo>
                <a:lnTo>
                  <a:pt x="633413" y="492195"/>
                </a:lnTo>
                <a:lnTo>
                  <a:pt x="575239" y="433988"/>
                </a:lnTo>
                <a:lnTo>
                  <a:pt x="517065" y="492162"/>
                </a:lnTo>
                <a:lnTo>
                  <a:pt x="500063" y="475226"/>
                </a:lnTo>
                <a:close/>
                <a:moveTo>
                  <a:pt x="808601" y="300038"/>
                </a:moveTo>
                <a:lnTo>
                  <a:pt x="866775" y="241864"/>
                </a:lnTo>
                <a:lnTo>
                  <a:pt x="883777" y="258832"/>
                </a:lnTo>
                <a:lnTo>
                  <a:pt x="825570" y="317006"/>
                </a:lnTo>
                <a:lnTo>
                  <a:pt x="883777" y="375214"/>
                </a:lnTo>
                <a:lnTo>
                  <a:pt x="866775" y="392182"/>
                </a:lnTo>
                <a:lnTo>
                  <a:pt x="808601" y="333975"/>
                </a:lnTo>
                <a:lnTo>
                  <a:pt x="750427" y="392149"/>
                </a:lnTo>
                <a:lnTo>
                  <a:pt x="733425" y="375180"/>
                </a:lnTo>
                <a:lnTo>
                  <a:pt x="791632" y="317006"/>
                </a:lnTo>
                <a:lnTo>
                  <a:pt x="733425" y="258799"/>
                </a:lnTo>
                <a:lnTo>
                  <a:pt x="750427" y="241830"/>
                </a:lnTo>
                <a:lnTo>
                  <a:pt x="808601" y="300038"/>
                </a:lnTo>
                <a:close/>
                <a:moveTo>
                  <a:pt x="241864" y="871742"/>
                </a:moveTo>
                <a:lnTo>
                  <a:pt x="441889" y="871742"/>
                </a:lnTo>
                <a:lnTo>
                  <a:pt x="441889" y="895779"/>
                </a:lnTo>
                <a:lnTo>
                  <a:pt x="241864" y="895779"/>
                </a:lnTo>
                <a:cubicBezTo>
                  <a:pt x="240063" y="895779"/>
                  <a:pt x="63175" y="893712"/>
                  <a:pt x="63175" y="717090"/>
                </a:cubicBezTo>
                <a:lnTo>
                  <a:pt x="63175" y="145918"/>
                </a:lnTo>
                <a:lnTo>
                  <a:pt x="17002" y="192124"/>
                </a:lnTo>
                <a:lnTo>
                  <a:pt x="0" y="175155"/>
                </a:lnTo>
                <a:lnTo>
                  <a:pt x="75076" y="99979"/>
                </a:lnTo>
                <a:lnTo>
                  <a:pt x="150319" y="175122"/>
                </a:lnTo>
                <a:lnTo>
                  <a:pt x="133350" y="192124"/>
                </a:lnTo>
                <a:lnTo>
                  <a:pt x="87178" y="145985"/>
                </a:lnTo>
                <a:lnTo>
                  <a:pt x="87178" y="717056"/>
                </a:lnTo>
                <a:cubicBezTo>
                  <a:pt x="87178" y="869975"/>
                  <a:pt x="235563" y="871742"/>
                  <a:pt x="241864" y="871742"/>
                </a:cubicBezTo>
                <a:close/>
                <a:moveTo>
                  <a:pt x="720257" y="45606"/>
                </a:moveTo>
                <a:lnTo>
                  <a:pt x="720590" y="116915"/>
                </a:lnTo>
                <a:cubicBezTo>
                  <a:pt x="720590" y="205592"/>
                  <a:pt x="647314" y="228995"/>
                  <a:pt x="608576" y="228995"/>
                </a:cubicBezTo>
                <a:lnTo>
                  <a:pt x="475226" y="228995"/>
                </a:lnTo>
                <a:cubicBezTo>
                  <a:pt x="355744" y="228995"/>
                  <a:pt x="353878" y="345410"/>
                  <a:pt x="353878" y="350377"/>
                </a:cubicBezTo>
                <a:lnTo>
                  <a:pt x="353878" y="517065"/>
                </a:lnTo>
                <a:lnTo>
                  <a:pt x="329875" y="517065"/>
                </a:lnTo>
                <a:lnTo>
                  <a:pt x="329875" y="350377"/>
                </a:lnTo>
                <a:cubicBezTo>
                  <a:pt x="329875" y="348944"/>
                  <a:pt x="331541" y="205026"/>
                  <a:pt x="475226" y="205026"/>
                </a:cubicBezTo>
                <a:lnTo>
                  <a:pt x="608576" y="205026"/>
                </a:lnTo>
                <a:cubicBezTo>
                  <a:pt x="612110" y="205026"/>
                  <a:pt x="696587" y="203559"/>
                  <a:pt x="696587" y="117015"/>
                </a:cubicBezTo>
                <a:lnTo>
                  <a:pt x="696254" y="46339"/>
                </a:lnTo>
                <a:lnTo>
                  <a:pt x="650448" y="92145"/>
                </a:lnTo>
                <a:lnTo>
                  <a:pt x="633446" y="75176"/>
                </a:lnTo>
                <a:lnTo>
                  <a:pt x="708589" y="0"/>
                </a:lnTo>
                <a:lnTo>
                  <a:pt x="783765" y="75176"/>
                </a:lnTo>
                <a:lnTo>
                  <a:pt x="766763" y="92145"/>
                </a:lnTo>
                <a:lnTo>
                  <a:pt x="720257" y="45606"/>
                </a:lnTo>
                <a:close/>
              </a:path>
            </a:pathLst>
          </a:custGeom>
          <a:solidFill>
            <a:schemeClr val="accent1"/>
          </a:solidFill>
          <a:ln w="33338" cap="flat">
            <a:noFill/>
            <a:prstDash val="solid"/>
            <a:miter/>
          </a:ln>
        </p:spPr>
        <p:txBody>
          <a:bodyPr rtlCol="0" anchor="ctr"/>
          <a:lstStyle/>
          <a:p>
            <a:endParaRPr lang="en-US" sz="1800" dirty="0"/>
          </a:p>
        </p:txBody>
      </p:sp>
      <p:cxnSp>
        <p:nvCxnSpPr>
          <p:cNvPr id="3" name="Straight Connector 2">
            <a:extLst>
              <a:ext uri="{FF2B5EF4-FFF2-40B4-BE49-F238E27FC236}">
                <a16:creationId xmlns:a16="http://schemas.microsoft.com/office/drawing/2014/main" id="{6D6C6414-98DC-4C2D-0226-F01EE77CBF23}"/>
              </a:ext>
            </a:extLst>
          </p:cNvPr>
          <p:cNvCxnSpPr>
            <a:cxnSpLocks/>
          </p:cNvCxnSpPr>
          <p:nvPr/>
        </p:nvCxnSpPr>
        <p:spPr bwMode="auto">
          <a:xfrm>
            <a:off x="7591325" y="4040322"/>
            <a:ext cx="0" cy="7204652"/>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E3E72A5-E88B-6B11-A3DB-1B80802CB683}"/>
              </a:ext>
            </a:extLst>
          </p:cNvPr>
          <p:cNvCxnSpPr>
            <a:cxnSpLocks/>
          </p:cNvCxnSpPr>
          <p:nvPr/>
        </p:nvCxnSpPr>
        <p:spPr bwMode="auto">
          <a:xfrm>
            <a:off x="15960477" y="4045580"/>
            <a:ext cx="0" cy="7204652"/>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itle 2">
            <a:extLst>
              <a:ext uri="{FF2B5EF4-FFF2-40B4-BE49-F238E27FC236}">
                <a16:creationId xmlns:a16="http://schemas.microsoft.com/office/drawing/2014/main" id="{C5EECF50-92DC-D1DC-0269-DC69DEED8AD5}"/>
              </a:ext>
            </a:extLst>
          </p:cNvPr>
          <p:cNvSpPr txBox="1">
            <a:spLocks/>
          </p:cNvSpPr>
          <p:nvPr/>
        </p:nvSpPr>
        <p:spPr>
          <a:xfrm>
            <a:off x="577850" y="1680374"/>
            <a:ext cx="12858750" cy="15873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2437912">
              <a:lnSpc>
                <a:spcPct val="100000"/>
              </a:lnSpc>
              <a:defRPr/>
            </a:pPr>
            <a:r>
              <a:rPr lang="en-US" sz="4400" kern="0" dirty="0">
                <a:solidFill>
                  <a:srgbClr val="000000"/>
                </a:solidFill>
              </a:rPr>
              <a:t>Three ways to get started with </a:t>
            </a:r>
            <a:r>
              <a:rPr lang="en-US" sz="4400" kern="0" dirty="0">
                <a:solidFill>
                  <a:schemeClr val="tx1"/>
                </a:solidFill>
              </a:rPr>
              <a:t>watsonx</a:t>
            </a:r>
            <a:r>
              <a:rPr lang="en-US" sz="4400" kern="0" dirty="0">
                <a:solidFill>
                  <a:srgbClr val="000000"/>
                </a:solidFill>
              </a:rPr>
              <a:t> today</a:t>
            </a:r>
          </a:p>
          <a:p>
            <a:pPr defTabSz="2437912">
              <a:lnSpc>
                <a:spcPct val="100000"/>
              </a:lnSpc>
              <a:defRPr/>
            </a:pPr>
            <a:endParaRPr lang="en-US" sz="1000" kern="0" dirty="0">
              <a:solidFill>
                <a:schemeClr val="tx1"/>
              </a:solidFill>
            </a:endParaRPr>
          </a:p>
          <a:p>
            <a:pPr defTabSz="2437912">
              <a:lnSpc>
                <a:spcPct val="100000"/>
              </a:lnSpc>
              <a:defRPr/>
            </a:pPr>
            <a:r>
              <a:rPr lang="en-US" sz="4000" kern="0" dirty="0">
                <a:solidFill>
                  <a:schemeClr val="tx1"/>
                </a:solidFill>
              </a:rPr>
              <a:t>IBM’s investment in partnering with clients</a:t>
            </a:r>
          </a:p>
        </p:txBody>
      </p:sp>
      <p:sp>
        <p:nvSpPr>
          <p:cNvPr id="2" name="Title 2">
            <a:extLst>
              <a:ext uri="{FF2B5EF4-FFF2-40B4-BE49-F238E27FC236}">
                <a16:creationId xmlns:a16="http://schemas.microsoft.com/office/drawing/2014/main" id="{9C85FA29-575F-B312-378E-04A4492948EB}"/>
              </a:ext>
            </a:extLst>
          </p:cNvPr>
          <p:cNvSpPr txBox="1">
            <a:spLocks/>
          </p:cNvSpPr>
          <p:nvPr/>
        </p:nvSpPr>
        <p:spPr>
          <a:xfrm>
            <a:off x="577850" y="577850"/>
            <a:ext cx="7240491" cy="823012"/>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j-lt"/>
              </a:rPr>
              <a:t>Getting started</a:t>
            </a:r>
          </a:p>
        </p:txBody>
      </p:sp>
      <p:sp>
        <p:nvSpPr>
          <p:cNvPr id="5" name="TextBox 4">
            <a:extLst>
              <a:ext uri="{FF2B5EF4-FFF2-40B4-BE49-F238E27FC236}">
                <a16:creationId xmlns:a16="http://schemas.microsoft.com/office/drawing/2014/main" id="{F12E64E1-583A-3551-824B-1AD7DD39CFED}"/>
              </a:ext>
            </a:extLst>
          </p:cNvPr>
          <p:cNvSpPr txBox="1"/>
          <p:nvPr/>
        </p:nvSpPr>
        <p:spPr>
          <a:xfrm>
            <a:off x="1133065" y="10257183"/>
            <a:ext cx="3597962" cy="58477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194">
              <a:lnSpc>
                <a:spcPct val="100000"/>
              </a:lnSpc>
              <a:spcBef>
                <a:spcPts val="1200"/>
              </a:spcBef>
              <a:defRPr/>
            </a:pPr>
            <a:r>
              <a:rPr lang="en-US" sz="3200" b="1" dirty="0">
                <a:latin typeface="+mn-lt"/>
              </a:rPr>
              <a:t>Available now</a:t>
            </a:r>
          </a:p>
        </p:txBody>
      </p:sp>
    </p:spTree>
    <p:extLst>
      <p:ext uri="{BB962C8B-B14F-4D97-AF65-F5344CB8AC3E}">
        <p14:creationId xmlns:p14="http://schemas.microsoft.com/office/powerpoint/2010/main" val="87110107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141191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58C8E75-D674-04BE-E864-91B6B78268F8}"/>
              </a:ext>
            </a:extLst>
          </p:cNvPr>
          <p:cNvSpPr/>
          <p:nvPr/>
        </p:nvSpPr>
        <p:spPr bwMode="auto">
          <a:xfrm>
            <a:off x="3175" y="2677"/>
            <a:ext cx="6092825" cy="13698448"/>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49" fontAlgn="base">
              <a:spcBef>
                <a:spcPct val="0"/>
              </a:spcBef>
              <a:spcAft>
                <a:spcPct val="0"/>
              </a:spcAft>
            </a:pPr>
            <a:endParaRPr lang="en-US" sz="1400" dirty="0">
              <a:solidFill>
                <a:srgbClr val="FFFFFF"/>
              </a:solidFill>
              <a:latin typeface="IBM Plex Sans Light"/>
            </a:endParaRPr>
          </a:p>
        </p:txBody>
      </p:sp>
      <p:sp>
        <p:nvSpPr>
          <p:cNvPr id="4" name="Text Placeholder 2">
            <a:extLst>
              <a:ext uri="{FF2B5EF4-FFF2-40B4-BE49-F238E27FC236}">
                <a16:creationId xmlns:a16="http://schemas.microsoft.com/office/drawing/2014/main" id="{BF16C4D1-69EE-D08B-6C8F-11062229C74A}"/>
              </a:ext>
            </a:extLst>
          </p:cNvPr>
          <p:cNvSpPr txBox="1">
            <a:spLocks/>
          </p:cNvSpPr>
          <p:nvPr/>
        </p:nvSpPr>
        <p:spPr>
          <a:xfrm>
            <a:off x="13020261" y="698901"/>
            <a:ext cx="4798774" cy="1905480"/>
          </a:xfrm>
          <a:prstGeom prst="rect">
            <a:avLst/>
          </a:prstGeom>
        </p:spPr>
        <p:txBody>
          <a:bodyPr/>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600" kern="0" dirty="0">
                <a:solidFill>
                  <a:schemeClr val="accent1"/>
                </a:solidFill>
                <a:latin typeface="+mn-lt"/>
              </a:rPr>
              <a:t>Summaries of documents and conversations</a:t>
            </a:r>
          </a:p>
        </p:txBody>
      </p:sp>
      <p:sp>
        <p:nvSpPr>
          <p:cNvPr id="5" name="Text Placeholder 3">
            <a:extLst>
              <a:ext uri="{FF2B5EF4-FFF2-40B4-BE49-F238E27FC236}">
                <a16:creationId xmlns:a16="http://schemas.microsoft.com/office/drawing/2014/main" id="{E1E14713-B6ED-28CD-75B6-076D005C0E26}"/>
              </a:ext>
            </a:extLst>
          </p:cNvPr>
          <p:cNvSpPr txBox="1">
            <a:spLocks/>
          </p:cNvSpPr>
          <p:nvPr/>
        </p:nvSpPr>
        <p:spPr>
          <a:xfrm>
            <a:off x="18889781" y="591534"/>
            <a:ext cx="4441194" cy="2215801"/>
          </a:xfrm>
          <a:prstGeom prst="rect">
            <a:avLst/>
          </a:prstGeom>
        </p:spPr>
        <p:txBody>
          <a:bodyPr lIns="243840" tIns="121920" rIns="243840" bIns="12192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600" kern="0" dirty="0">
                <a:solidFill>
                  <a:schemeClr val="accent1"/>
                </a:solidFill>
                <a:latin typeface="+mn-lt"/>
              </a:rPr>
              <a:t>AI-powered content generation</a:t>
            </a:r>
          </a:p>
          <a:p>
            <a:endParaRPr lang="en-US" sz="3200" kern="0" dirty="0">
              <a:solidFill>
                <a:schemeClr val="accent1"/>
              </a:solidFill>
              <a:latin typeface="+mn-lt"/>
            </a:endParaRPr>
          </a:p>
        </p:txBody>
      </p:sp>
      <p:cxnSp>
        <p:nvCxnSpPr>
          <p:cNvPr id="10" name="Straight Connector 9">
            <a:extLst>
              <a:ext uri="{FF2B5EF4-FFF2-40B4-BE49-F238E27FC236}">
                <a16:creationId xmlns:a16="http://schemas.microsoft.com/office/drawing/2014/main" id="{263B91F6-DBED-CD7F-B9B6-E933949326BA}"/>
              </a:ext>
            </a:extLst>
          </p:cNvPr>
          <p:cNvCxnSpPr>
            <a:cxnSpLocks/>
          </p:cNvCxnSpPr>
          <p:nvPr/>
        </p:nvCxnSpPr>
        <p:spPr bwMode="auto">
          <a:xfrm>
            <a:off x="18288000" y="766824"/>
            <a:ext cx="0" cy="116191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E3FD890-2CB6-BFAA-492E-2494197DCE23}"/>
              </a:ext>
            </a:extLst>
          </p:cNvPr>
          <p:cNvCxnSpPr>
            <a:cxnSpLocks/>
          </p:cNvCxnSpPr>
          <p:nvPr/>
        </p:nvCxnSpPr>
        <p:spPr bwMode="auto">
          <a:xfrm>
            <a:off x="6667500" y="6279348"/>
            <a:ext cx="17137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67691CCF-CE9A-73A4-B294-A68A3241EA0C}"/>
              </a:ext>
            </a:extLst>
          </p:cNvPr>
          <p:cNvSpPr txBox="1"/>
          <p:nvPr/>
        </p:nvSpPr>
        <p:spPr>
          <a:xfrm>
            <a:off x="6667500" y="2909092"/>
            <a:ext cx="5016677" cy="240065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3840" tIns="121920" rIns="243840" bIns="121920" anchor="t">
            <a:spAutoFit/>
          </a:bodyPr>
          <a:lstStyle/>
          <a:p>
            <a:pPr>
              <a:spcBef>
                <a:spcPts val="1200"/>
              </a:spcBef>
            </a:pPr>
            <a:r>
              <a:rPr lang="en-US" sz="2800" dirty="0"/>
              <a:t>Use chatbots that have been trained on a broad knowledge base to help employees do work or to respond to customer issues.</a:t>
            </a:r>
          </a:p>
        </p:txBody>
      </p:sp>
      <p:sp>
        <p:nvSpPr>
          <p:cNvPr id="14" name="TextBox 13">
            <a:extLst>
              <a:ext uri="{FF2B5EF4-FFF2-40B4-BE49-F238E27FC236}">
                <a16:creationId xmlns:a16="http://schemas.microsoft.com/office/drawing/2014/main" id="{392618C0-CF6E-F403-D957-9F59C50BD438}"/>
              </a:ext>
            </a:extLst>
          </p:cNvPr>
          <p:cNvSpPr txBox="1"/>
          <p:nvPr/>
        </p:nvSpPr>
        <p:spPr>
          <a:xfrm>
            <a:off x="12764586" y="2958286"/>
            <a:ext cx="4942890" cy="218521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3840" tIns="121920" rIns="243840" bIns="121920" anchor="t">
            <a:spAutoFit/>
          </a:bodyPr>
          <a:lstStyle/>
          <a:p>
            <a:pPr>
              <a:lnSpc>
                <a:spcPct val="90000"/>
              </a:lnSpc>
              <a:spcBef>
                <a:spcPts val="1800"/>
              </a:spcBef>
            </a:pPr>
            <a:r>
              <a:rPr lang="en-US" sz="2800" dirty="0"/>
              <a:t>Transform text into personalized overviews </a:t>
            </a:r>
            <a:br>
              <a:rPr lang="en-US" sz="2800" dirty="0"/>
            </a:br>
            <a:r>
              <a:rPr lang="en-US" sz="2800" dirty="0"/>
              <a:t>that capture key points </a:t>
            </a:r>
            <a:br>
              <a:rPr lang="en-US" sz="2800" dirty="0"/>
            </a:br>
            <a:r>
              <a:rPr lang="en-US" sz="2800" dirty="0"/>
              <a:t>and facilitate handoffs </a:t>
            </a:r>
            <a:br>
              <a:rPr lang="en-US" sz="2800" dirty="0"/>
            </a:br>
            <a:r>
              <a:rPr lang="en-US" sz="2800" dirty="0"/>
              <a:t>to live agents.</a:t>
            </a:r>
          </a:p>
        </p:txBody>
      </p:sp>
      <p:sp>
        <p:nvSpPr>
          <p:cNvPr id="18" name="TextBox 17">
            <a:extLst>
              <a:ext uri="{FF2B5EF4-FFF2-40B4-BE49-F238E27FC236}">
                <a16:creationId xmlns:a16="http://schemas.microsoft.com/office/drawing/2014/main" id="{74B22A3D-DA02-EB30-B0BF-6B79582FC6A6}"/>
              </a:ext>
            </a:extLst>
          </p:cNvPr>
          <p:cNvSpPr txBox="1"/>
          <p:nvPr/>
        </p:nvSpPr>
        <p:spPr>
          <a:xfrm>
            <a:off x="18889781" y="2905987"/>
            <a:ext cx="4441194" cy="196977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3840" tIns="121920" rIns="243840" bIns="121920" anchor="t">
            <a:spAutoFit/>
          </a:bodyPr>
          <a:lstStyle/>
          <a:p>
            <a:r>
              <a:rPr lang="en-US" sz="2800" dirty="0"/>
              <a:t>Write blog posts, job descriptions, emails, and more. Generate and transform software code.</a:t>
            </a:r>
          </a:p>
        </p:txBody>
      </p:sp>
      <p:sp>
        <p:nvSpPr>
          <p:cNvPr id="26" name="TextBox 25">
            <a:extLst>
              <a:ext uri="{FF2B5EF4-FFF2-40B4-BE49-F238E27FC236}">
                <a16:creationId xmlns:a16="http://schemas.microsoft.com/office/drawing/2014/main" id="{057F9BE2-2A4F-FB0F-AD42-7907FF10A358}"/>
              </a:ext>
            </a:extLst>
          </p:cNvPr>
          <p:cNvSpPr txBox="1"/>
          <p:nvPr/>
        </p:nvSpPr>
        <p:spPr>
          <a:xfrm>
            <a:off x="577851" y="2305580"/>
            <a:ext cx="4887284" cy="2708434"/>
          </a:xfrm>
          <a:prstGeom prst="rect">
            <a:avLst/>
          </a:prstGeom>
          <a:noFill/>
        </p:spPr>
        <p:txBody>
          <a:bodyPr wrap="square" lIns="0" tIns="0" rIns="0" bIns="0" anchor="t">
            <a:spAutoFit/>
          </a:bodyPr>
          <a:lstStyle/>
          <a:p>
            <a:pPr defTabSz="2437940">
              <a:defRPr/>
            </a:pPr>
            <a:r>
              <a:rPr lang="en-US" sz="4400" kern="0" dirty="0">
                <a:solidFill>
                  <a:srgbClr val="000000"/>
                </a:solidFill>
                <a:latin typeface="IBM Plex Sans Light"/>
                <a:cs typeface="Arial"/>
                <a:sym typeface="Arial"/>
              </a:rPr>
              <a:t>Generative AI is ushering in the age of the </a:t>
            </a:r>
            <a:r>
              <a:rPr lang="en-US" sz="4400" kern="0" dirty="0">
                <a:solidFill>
                  <a:schemeClr val="accent1"/>
                </a:solidFill>
                <a:latin typeface="IBM Plex Sans Light"/>
                <a:cs typeface="Arial"/>
                <a:sym typeface="Arial"/>
              </a:rPr>
              <a:t>augmented workforce</a:t>
            </a:r>
            <a:endParaRPr lang="en-US" sz="4400" kern="0" baseline="30000" dirty="0">
              <a:solidFill>
                <a:schemeClr val="accent1"/>
              </a:solidFill>
              <a:latin typeface="IBM Plex Sans Light"/>
              <a:cs typeface="Arial"/>
              <a:sym typeface="Arial"/>
            </a:endParaRPr>
          </a:p>
        </p:txBody>
      </p:sp>
      <p:sp>
        <p:nvSpPr>
          <p:cNvPr id="30" name="Text Placeholder 2">
            <a:extLst>
              <a:ext uri="{FF2B5EF4-FFF2-40B4-BE49-F238E27FC236}">
                <a16:creationId xmlns:a16="http://schemas.microsoft.com/office/drawing/2014/main" id="{D8679008-61CE-131A-BDD6-831CB877CB69}"/>
              </a:ext>
            </a:extLst>
          </p:cNvPr>
          <p:cNvSpPr txBox="1">
            <a:spLocks/>
          </p:cNvSpPr>
          <p:nvPr/>
        </p:nvSpPr>
        <p:spPr>
          <a:xfrm>
            <a:off x="18903790" y="6891965"/>
            <a:ext cx="5161979" cy="1115773"/>
          </a:xfrm>
          <a:prstGeom prst="rect">
            <a:avLst/>
          </a:prstGeom>
        </p:spPr>
        <p:txBody>
          <a:bodyPr lIns="243840" tIns="121920" rIns="243840" bIns="12192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600" kern="0" dirty="0">
                <a:solidFill>
                  <a:schemeClr val="accent1"/>
                </a:solidFill>
                <a:latin typeface="+mn-lt"/>
              </a:rPr>
              <a:t>Information search </a:t>
            </a:r>
            <a:br>
              <a:rPr lang="en-US" sz="3600" kern="0" dirty="0">
                <a:solidFill>
                  <a:schemeClr val="accent1"/>
                </a:solidFill>
                <a:latin typeface="+mn-lt"/>
              </a:rPr>
            </a:br>
            <a:r>
              <a:rPr lang="en-US" sz="3600" kern="0" dirty="0">
                <a:solidFill>
                  <a:schemeClr val="accent1"/>
                </a:solidFill>
                <a:latin typeface="+mn-lt"/>
              </a:rPr>
              <a:t>and data extraction</a:t>
            </a:r>
          </a:p>
        </p:txBody>
      </p:sp>
      <p:sp>
        <p:nvSpPr>
          <p:cNvPr id="31" name="Text Placeholder 3">
            <a:extLst>
              <a:ext uri="{FF2B5EF4-FFF2-40B4-BE49-F238E27FC236}">
                <a16:creationId xmlns:a16="http://schemas.microsoft.com/office/drawing/2014/main" id="{B0EDC30D-215F-A421-FF25-B3D10C7A68EF}"/>
              </a:ext>
            </a:extLst>
          </p:cNvPr>
          <p:cNvSpPr txBox="1">
            <a:spLocks/>
          </p:cNvSpPr>
          <p:nvPr/>
        </p:nvSpPr>
        <p:spPr>
          <a:xfrm>
            <a:off x="12807341" y="6891965"/>
            <a:ext cx="4995441" cy="1723548"/>
          </a:xfrm>
          <a:prstGeom prst="rect">
            <a:avLst/>
          </a:prstGeom>
        </p:spPr>
        <p:txBody>
          <a:bodyPr lIns="243840" tIns="121920" rIns="243840" bIns="12192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600" kern="0" dirty="0">
                <a:solidFill>
                  <a:schemeClr val="accent1"/>
                </a:solidFill>
                <a:latin typeface="+mn-lt"/>
              </a:rPr>
              <a:t>AI-powered business intelligence </a:t>
            </a:r>
            <a:endParaRPr lang="en-US" sz="5400" dirty="0">
              <a:solidFill>
                <a:schemeClr val="accent1"/>
              </a:solidFill>
            </a:endParaRPr>
          </a:p>
        </p:txBody>
      </p:sp>
      <p:sp>
        <p:nvSpPr>
          <p:cNvPr id="32" name="TextBox 31">
            <a:extLst>
              <a:ext uri="{FF2B5EF4-FFF2-40B4-BE49-F238E27FC236}">
                <a16:creationId xmlns:a16="http://schemas.microsoft.com/office/drawing/2014/main" id="{985FE59E-1E68-25D3-07D9-33BD482F31C3}"/>
              </a:ext>
            </a:extLst>
          </p:cNvPr>
          <p:cNvSpPr txBox="1"/>
          <p:nvPr/>
        </p:nvSpPr>
        <p:spPr>
          <a:xfrm>
            <a:off x="6700109" y="8563451"/>
            <a:ext cx="5366499" cy="240065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3840" tIns="121920" rIns="243840" bIns="121920" anchor="t">
            <a:spAutoFit/>
          </a:bodyPr>
          <a:lstStyle/>
          <a:p>
            <a:pPr>
              <a:spcBef>
                <a:spcPts val="1200"/>
              </a:spcBef>
            </a:pPr>
            <a:r>
              <a:rPr lang="en-US" sz="2800" dirty="0"/>
              <a:t>Automate simple tasks. Receive guided support through complex processes and workflows that involve multiple business applications.</a:t>
            </a:r>
          </a:p>
        </p:txBody>
      </p:sp>
      <p:sp>
        <p:nvSpPr>
          <p:cNvPr id="33" name="TextBox 32">
            <a:extLst>
              <a:ext uri="{FF2B5EF4-FFF2-40B4-BE49-F238E27FC236}">
                <a16:creationId xmlns:a16="http://schemas.microsoft.com/office/drawing/2014/main" id="{A8A29692-0C23-9759-76E0-3ACB6C276C9E}"/>
              </a:ext>
            </a:extLst>
          </p:cNvPr>
          <p:cNvSpPr txBox="1"/>
          <p:nvPr/>
        </p:nvSpPr>
        <p:spPr>
          <a:xfrm>
            <a:off x="18899878" y="8588865"/>
            <a:ext cx="4997316" cy="369331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3840" tIns="121920" rIns="243840" bIns="121920" anchor="t">
            <a:spAutoFit/>
          </a:bodyPr>
          <a:lstStyle/>
          <a:p>
            <a:pPr>
              <a:spcBef>
                <a:spcPts val="1200"/>
              </a:spcBef>
            </a:pPr>
            <a:r>
              <a:rPr lang="en-US" sz="2800" dirty="0"/>
              <a:t>Extract key points from content that has been stored as unstructured text. Search and identify essential information needed for compliance processes like financial audits and regulatory filings.</a:t>
            </a:r>
            <a:endParaRPr lang="en-US" sz="2800" dirty="0">
              <a:solidFill>
                <a:srgbClr val="808080"/>
              </a:solidFill>
            </a:endParaRPr>
          </a:p>
        </p:txBody>
      </p:sp>
      <p:sp>
        <p:nvSpPr>
          <p:cNvPr id="34" name="TextBox 33">
            <a:extLst>
              <a:ext uri="{FF2B5EF4-FFF2-40B4-BE49-F238E27FC236}">
                <a16:creationId xmlns:a16="http://schemas.microsoft.com/office/drawing/2014/main" id="{22705FB0-F17E-5522-AFD1-3CB3B86CA236}"/>
              </a:ext>
            </a:extLst>
          </p:cNvPr>
          <p:cNvSpPr txBox="1"/>
          <p:nvPr/>
        </p:nvSpPr>
        <p:spPr>
          <a:xfrm>
            <a:off x="12837901" y="8563451"/>
            <a:ext cx="5323122" cy="240065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3840" tIns="121920" rIns="243840" bIns="121920" anchor="t">
            <a:spAutoFit/>
          </a:bodyPr>
          <a:lstStyle/>
          <a:p>
            <a:r>
              <a:rPr lang="en-US" sz="2800" dirty="0"/>
              <a:t>Classify and sort customer complaints, threats, and vulnerabilities. Perform sentiment analysis and segment customers.</a:t>
            </a:r>
          </a:p>
        </p:txBody>
      </p:sp>
      <p:sp>
        <p:nvSpPr>
          <p:cNvPr id="8" name="Text Placeholder 3">
            <a:extLst>
              <a:ext uri="{FF2B5EF4-FFF2-40B4-BE49-F238E27FC236}">
                <a16:creationId xmlns:a16="http://schemas.microsoft.com/office/drawing/2014/main" id="{CC80F7FF-CCA2-5479-B6B2-5DD49F2C4285}"/>
              </a:ext>
            </a:extLst>
          </p:cNvPr>
          <p:cNvSpPr txBox="1">
            <a:spLocks/>
          </p:cNvSpPr>
          <p:nvPr/>
        </p:nvSpPr>
        <p:spPr>
          <a:xfrm>
            <a:off x="6707876" y="7028582"/>
            <a:ext cx="4951413" cy="1115773"/>
          </a:xfrm>
          <a:prstGeom prst="rect">
            <a:avLst/>
          </a:prstGeom>
        </p:spPr>
        <p:txBody>
          <a:bodyPr lIns="243840" tIns="121920" rIns="243840" bIns="12192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600" kern="0" dirty="0">
                <a:solidFill>
                  <a:schemeClr val="accent1"/>
                </a:solidFill>
                <a:latin typeface="+mn-lt"/>
              </a:rPr>
              <a:t>Work automation</a:t>
            </a:r>
            <a:endParaRPr lang="en-US" sz="5400" dirty="0">
              <a:solidFill>
                <a:schemeClr val="accent1"/>
              </a:solidFill>
            </a:endParaRPr>
          </a:p>
        </p:txBody>
      </p:sp>
      <p:sp>
        <p:nvSpPr>
          <p:cNvPr id="9" name="Text Placeholder 2">
            <a:extLst>
              <a:ext uri="{FF2B5EF4-FFF2-40B4-BE49-F238E27FC236}">
                <a16:creationId xmlns:a16="http://schemas.microsoft.com/office/drawing/2014/main" id="{7B64CAC0-F570-A3D5-190D-BB00870671D4}"/>
              </a:ext>
            </a:extLst>
          </p:cNvPr>
          <p:cNvSpPr txBox="1">
            <a:spLocks/>
          </p:cNvSpPr>
          <p:nvPr/>
        </p:nvSpPr>
        <p:spPr>
          <a:xfrm>
            <a:off x="6700110" y="575093"/>
            <a:ext cx="5016676" cy="1987401"/>
          </a:xfrm>
          <a:prstGeom prst="rect">
            <a:avLst/>
          </a:prstGeom>
        </p:spPr>
        <p:txBody>
          <a:bodyPr lIns="243840" tIns="121920" rIns="243840" bIns="12192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600" kern="0" dirty="0">
                <a:solidFill>
                  <a:schemeClr val="accent1"/>
                </a:solidFill>
                <a:latin typeface="+mn-lt"/>
              </a:rPr>
              <a:t>Conversational access to employee support and customer service</a:t>
            </a:r>
            <a:endParaRPr lang="en-US" sz="3600" kern="0" dirty="0">
              <a:solidFill>
                <a:schemeClr val="accent1"/>
              </a:solidFill>
            </a:endParaRPr>
          </a:p>
        </p:txBody>
      </p:sp>
      <p:sp>
        <p:nvSpPr>
          <p:cNvPr id="3" name="Title 4">
            <a:extLst>
              <a:ext uri="{FF2B5EF4-FFF2-40B4-BE49-F238E27FC236}">
                <a16:creationId xmlns:a16="http://schemas.microsoft.com/office/drawing/2014/main" id="{10FCAAC8-D17C-6135-BF1A-64798096AA99}"/>
              </a:ext>
            </a:extLst>
          </p:cNvPr>
          <p:cNvSpPr>
            <a:spLocks noGrp="1"/>
          </p:cNvSpPr>
          <p:nvPr>
            <p:ph type="title"/>
          </p:nvPr>
        </p:nvSpPr>
        <p:spPr>
          <a:xfrm>
            <a:off x="628582" y="603830"/>
            <a:ext cx="6038918" cy="964964"/>
          </a:xfrm>
        </p:spPr>
        <p:txBody>
          <a:bodyPr/>
          <a:lstStyle/>
          <a:p>
            <a:r>
              <a:rPr lang="en-US" sz="2800" b="1" dirty="0">
                <a:latin typeface="+mj-lt"/>
              </a:rPr>
              <a:t>The impact of generative AI </a:t>
            </a:r>
            <a:r>
              <a:rPr lang="en-US" sz="2800" dirty="0">
                <a:latin typeface="+mj-lt"/>
              </a:rPr>
              <a:t>| </a:t>
            </a:r>
            <a:br>
              <a:rPr lang="en-US" sz="2800" dirty="0">
                <a:latin typeface="+mj-lt"/>
              </a:rPr>
            </a:br>
            <a:r>
              <a:rPr lang="en-US" sz="2800" dirty="0">
                <a:latin typeface="+mj-lt"/>
              </a:rPr>
              <a:t>The opportunity</a:t>
            </a:r>
            <a:br>
              <a:rPr lang="en-US" sz="2800" b="1" dirty="0">
                <a:latin typeface="+mj-lt"/>
              </a:rPr>
            </a:br>
            <a:br>
              <a:rPr lang="en-US" sz="2800" dirty="0">
                <a:latin typeface="+mj-lt"/>
              </a:rPr>
            </a:br>
            <a:br>
              <a:rPr lang="en-US" sz="2800" dirty="0">
                <a:latin typeface="+mn-lt"/>
              </a:rPr>
            </a:br>
            <a:endParaRPr lang="en-US" sz="2800" dirty="0">
              <a:latin typeface="+mn-lt"/>
            </a:endParaRPr>
          </a:p>
        </p:txBody>
      </p:sp>
      <p:sp>
        <p:nvSpPr>
          <p:cNvPr id="2" name="TextBox 1">
            <a:extLst>
              <a:ext uri="{FF2B5EF4-FFF2-40B4-BE49-F238E27FC236}">
                <a16:creationId xmlns:a16="http://schemas.microsoft.com/office/drawing/2014/main" id="{600FFE1C-9F19-0376-1FFD-9C5324CD2B24}"/>
              </a:ext>
            </a:extLst>
          </p:cNvPr>
          <p:cNvSpPr txBox="1"/>
          <p:nvPr/>
        </p:nvSpPr>
        <p:spPr>
          <a:xfrm>
            <a:off x="573088" y="6040914"/>
            <a:ext cx="5118875" cy="304698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p>
            <a:pPr defTabSz="2437912">
              <a:defRPr/>
            </a:pPr>
            <a:r>
              <a:rPr lang="en-US" sz="6400" b="1" dirty="0">
                <a:solidFill>
                  <a:srgbClr val="0F62FE"/>
                </a:solidFill>
              </a:rPr>
              <a:t>40%</a:t>
            </a:r>
          </a:p>
          <a:p>
            <a:pPr defTabSz="2437912">
              <a:defRPr/>
            </a:pPr>
            <a:r>
              <a:rPr lang="en-US" sz="3200" dirty="0">
                <a:solidFill>
                  <a:srgbClr val="0F62FE"/>
                </a:solidFill>
              </a:rPr>
              <a:t>performance improvement for a highly skilled worker compared with those who don't use generative AI</a:t>
            </a:r>
            <a:r>
              <a:rPr lang="en-US" sz="3200" baseline="30000" dirty="0">
                <a:solidFill>
                  <a:srgbClr val="0F62FE"/>
                </a:solidFill>
              </a:rPr>
              <a:t>1</a:t>
            </a:r>
            <a:endParaRPr lang="en-US" sz="3200" b="1" kern="0" spc="-40" baseline="30000" dirty="0">
              <a:solidFill>
                <a:srgbClr val="0F62FE"/>
              </a:solidFill>
              <a:ea typeface="IBM Plex Sans Light"/>
              <a:cs typeface="IBM Plex Sans Light"/>
              <a:sym typeface="IBM Plex Sans Light"/>
            </a:endParaRPr>
          </a:p>
        </p:txBody>
      </p:sp>
      <p:cxnSp>
        <p:nvCxnSpPr>
          <p:cNvPr id="22" name="Straight Connector 21">
            <a:extLst>
              <a:ext uri="{FF2B5EF4-FFF2-40B4-BE49-F238E27FC236}">
                <a16:creationId xmlns:a16="http://schemas.microsoft.com/office/drawing/2014/main" id="{13E3C228-0B3E-DCDD-7AE2-4D5D98E98127}"/>
              </a:ext>
            </a:extLst>
          </p:cNvPr>
          <p:cNvCxnSpPr>
            <a:cxnSpLocks/>
          </p:cNvCxnSpPr>
          <p:nvPr/>
        </p:nvCxnSpPr>
        <p:spPr bwMode="auto">
          <a:xfrm>
            <a:off x="12193587" y="766824"/>
            <a:ext cx="0" cy="116191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D1C0369D-38B3-23BD-7B88-0EC84125A6F8}"/>
              </a:ext>
            </a:extLst>
          </p:cNvPr>
          <p:cNvSpPr txBox="1"/>
          <p:nvPr/>
        </p:nvSpPr>
        <p:spPr>
          <a:xfrm>
            <a:off x="573088" y="12712060"/>
            <a:ext cx="5290999" cy="4001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US" sz="2000" kern="0" dirty="0">
                <a:solidFill>
                  <a:sysClr val="windowText" lastClr="000000"/>
                </a:solidFill>
                <a:latin typeface="IBM Plex Sans Light"/>
                <a:cs typeface="IBM Plex Sans Light"/>
              </a:rPr>
              <a:t>Source</a:t>
            </a:r>
            <a:r>
              <a:rPr lang="en-US" sz="2000" kern="0" dirty="0">
                <a:latin typeface="IBM Plex Sans Light"/>
                <a:cs typeface="IBM Plex Sans Light"/>
              </a:rPr>
              <a:t>: </a:t>
            </a:r>
            <a:r>
              <a:rPr lang="en-US" sz="2000" kern="0" baseline="30000" dirty="0">
                <a:latin typeface="IBM Plex Sans Light"/>
                <a:cs typeface="IBM Plex Sans Light"/>
              </a:rPr>
              <a:t>1</a:t>
            </a:r>
            <a:r>
              <a:rPr lang="en-US" sz="2000" kern="0" dirty="0">
                <a:latin typeface="IBM Plex Sans Light"/>
                <a:cs typeface="IBM Plex Sans Light"/>
                <a:hlinkClick r:id="rId3"/>
              </a:rPr>
              <a:t>Harvard Business School</a:t>
            </a:r>
            <a:endParaRPr lang="en-US" sz="2000" dirty="0"/>
          </a:p>
        </p:txBody>
      </p:sp>
    </p:spTree>
    <p:extLst>
      <p:ext uri="{BB962C8B-B14F-4D97-AF65-F5344CB8AC3E}">
        <p14:creationId xmlns:p14="http://schemas.microsoft.com/office/powerpoint/2010/main" val="250228822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5F6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3656007" y="4632994"/>
            <a:ext cx="17137362" cy="3501240"/>
          </a:xfrm>
        </p:spPr>
        <p:txBody>
          <a:bodyPr/>
          <a:lstStyle/>
          <a:p>
            <a:pPr algn="ctr"/>
            <a:r>
              <a:rPr lang="en-US" sz="25788" dirty="0">
                <a:solidFill>
                  <a:schemeClr val="tx1"/>
                </a:solidFill>
                <a:latin typeface="+mn-lt"/>
              </a:rPr>
              <a:t>+AI </a:t>
            </a:r>
            <a:r>
              <a:rPr lang="en-US" sz="25788" dirty="0">
                <a:solidFill>
                  <a:srgbClr val="0F62FE"/>
                </a:solidFill>
                <a:latin typeface="+mn-lt"/>
              </a:rPr>
              <a:t>→</a:t>
            </a:r>
            <a:r>
              <a:rPr lang="en-US" sz="25788" dirty="0">
                <a:solidFill>
                  <a:schemeClr val="tx1"/>
                </a:solidFill>
                <a:latin typeface="+mn-lt"/>
              </a:rPr>
              <a:t> AI+</a:t>
            </a:r>
          </a:p>
        </p:txBody>
      </p:sp>
      <p:sp>
        <p:nvSpPr>
          <p:cNvPr id="3" name="Title 4">
            <a:extLst>
              <a:ext uri="{FF2B5EF4-FFF2-40B4-BE49-F238E27FC236}">
                <a16:creationId xmlns:a16="http://schemas.microsoft.com/office/drawing/2014/main" id="{3DC3D665-B80E-F441-6463-657918264C14}"/>
              </a:ext>
            </a:extLst>
          </p:cNvPr>
          <p:cNvSpPr txBox="1">
            <a:spLocks/>
          </p:cNvSpPr>
          <p:nvPr/>
        </p:nvSpPr>
        <p:spPr>
          <a:xfrm>
            <a:off x="577850" y="577850"/>
            <a:ext cx="10100468" cy="793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172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2800" b="1" kern="0" dirty="0">
                <a:solidFill>
                  <a:schemeClr val="tx1"/>
                </a:solidFill>
                <a:latin typeface="+mj-lt"/>
              </a:rPr>
              <a:t>Reinventing how work gets done</a:t>
            </a:r>
          </a:p>
          <a:p>
            <a:br>
              <a:rPr lang="en-US" sz="2800" b="1" kern="0" dirty="0">
                <a:latin typeface="+mj-lt"/>
              </a:rPr>
            </a:br>
            <a:endParaRPr lang="en-US" sz="2800" b="1" kern="0" dirty="0">
              <a:latin typeface="+mj-lt"/>
            </a:endParaRPr>
          </a:p>
        </p:txBody>
      </p:sp>
    </p:spTree>
    <p:extLst>
      <p:ext uri="{BB962C8B-B14F-4D97-AF65-F5344CB8AC3E}">
        <p14:creationId xmlns:p14="http://schemas.microsoft.com/office/powerpoint/2010/main" val="187772894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a:extLst>
              <a:ext uri="{FF2B5EF4-FFF2-40B4-BE49-F238E27FC236}">
                <a16:creationId xmlns:a16="http://schemas.microsoft.com/office/drawing/2014/main" id="{7BBA9A32-00B0-7EC2-2AA7-3A18D76C4EFA}"/>
              </a:ext>
            </a:extLst>
          </p:cNvPr>
          <p:cNvSpPr/>
          <p:nvPr/>
        </p:nvSpPr>
        <p:spPr>
          <a:xfrm>
            <a:off x="3175" y="9349458"/>
            <a:ext cx="24384000" cy="3788692"/>
          </a:xfrm>
          <a:prstGeom prst="rect">
            <a:avLst/>
          </a:prstGeom>
          <a:solidFill>
            <a:srgbClr val="82CFFF">
              <a:lumMod val="20000"/>
              <a:lumOff val="80000"/>
            </a:srgbClr>
          </a:solidFill>
          <a:ln w="12700">
            <a:miter lim="400000"/>
          </a:ln>
        </p:spPr>
        <p:txBody>
          <a:bodyPr tIns="243838" bIns="243838"/>
          <a:lstStyle/>
          <a:p>
            <a:pPr defTabSz="1829240" hangingPunct="0">
              <a:defRPr>
                <a:solidFill>
                  <a:srgbClr val="FFFFFF"/>
                </a:solidFill>
              </a:defRPr>
            </a:pPr>
            <a:endParaRPr sz="3466" kern="0" dirty="0">
              <a:solidFill>
                <a:srgbClr val="FFFFFF"/>
              </a:solidFill>
              <a:sym typeface="IBM Plex Sans Light"/>
            </a:endParaRPr>
          </a:p>
        </p:txBody>
      </p:sp>
      <p:sp>
        <p:nvSpPr>
          <p:cNvPr id="2" name="Text Placeholder 3">
            <a:extLst>
              <a:ext uri="{FF2B5EF4-FFF2-40B4-BE49-F238E27FC236}">
                <a16:creationId xmlns:a16="http://schemas.microsoft.com/office/drawing/2014/main" id="{A68DF555-9CC5-8BF4-61C6-E3CD734E961D}"/>
              </a:ext>
            </a:extLst>
          </p:cNvPr>
          <p:cNvSpPr txBox="1">
            <a:spLocks/>
          </p:cNvSpPr>
          <p:nvPr/>
        </p:nvSpPr>
        <p:spPr>
          <a:xfrm>
            <a:off x="12665278" y="1371600"/>
            <a:ext cx="4768894" cy="912451"/>
          </a:xfrm>
          <a:prstGeom prst="rect">
            <a:avLst/>
          </a:prstGeom>
        </p:spPr>
        <p:txBody>
          <a:bodyPr wrap="square" lIns="0" t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4400" kern="0" dirty="0">
                <a:latin typeface="+mn-lt"/>
              </a:rPr>
              <a:t>Customer service</a:t>
            </a:r>
          </a:p>
        </p:txBody>
      </p:sp>
      <p:sp>
        <p:nvSpPr>
          <p:cNvPr id="3" name="Text Placeholder 4">
            <a:extLst>
              <a:ext uri="{FF2B5EF4-FFF2-40B4-BE49-F238E27FC236}">
                <a16:creationId xmlns:a16="http://schemas.microsoft.com/office/drawing/2014/main" id="{12F87C03-C7A4-B106-B997-743242C15A15}"/>
              </a:ext>
            </a:extLst>
          </p:cNvPr>
          <p:cNvSpPr txBox="1">
            <a:spLocks/>
          </p:cNvSpPr>
          <p:nvPr/>
        </p:nvSpPr>
        <p:spPr>
          <a:xfrm>
            <a:off x="18821377" y="1371600"/>
            <a:ext cx="5060288" cy="1044174"/>
          </a:xfrm>
          <a:prstGeom prst="rect">
            <a:avLst/>
          </a:prstGeom>
        </p:spPr>
        <p:txBody>
          <a:bodyPr wrap="square" lIns="0" t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4400" kern="0" dirty="0">
                <a:latin typeface="+mn-lt"/>
              </a:rPr>
              <a:t>App development &amp; IT operations</a:t>
            </a:r>
            <a:endParaRPr lang="en-US" sz="3600" kern="0" dirty="0">
              <a:latin typeface="+mn-lt"/>
            </a:endParaRPr>
          </a:p>
          <a:p>
            <a:endParaRPr lang="en-US" sz="3600" kern="0" dirty="0">
              <a:latin typeface="+mn-lt"/>
            </a:endParaRPr>
          </a:p>
        </p:txBody>
      </p:sp>
      <p:cxnSp>
        <p:nvCxnSpPr>
          <p:cNvPr id="12" name="Straight Connector 11">
            <a:extLst>
              <a:ext uri="{FF2B5EF4-FFF2-40B4-BE49-F238E27FC236}">
                <a16:creationId xmlns:a16="http://schemas.microsoft.com/office/drawing/2014/main" id="{492F95C0-9F21-8A46-D7C1-94719BC45C24}"/>
              </a:ext>
            </a:extLst>
          </p:cNvPr>
          <p:cNvCxnSpPr>
            <a:cxnSpLocks/>
          </p:cNvCxnSpPr>
          <p:nvPr/>
        </p:nvCxnSpPr>
        <p:spPr bwMode="auto">
          <a:xfrm>
            <a:off x="18288000" y="1371600"/>
            <a:ext cx="0" cy="11419944"/>
          </a:xfrm>
          <a:prstGeom prst="line">
            <a:avLst/>
          </a:prstGeom>
          <a:ln w="9525">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5">
            <a:extLst>
              <a:ext uri="{FF2B5EF4-FFF2-40B4-BE49-F238E27FC236}">
                <a16:creationId xmlns:a16="http://schemas.microsoft.com/office/drawing/2014/main" id="{EFAE1DE0-6AFB-AFCE-0A45-B92D1DAB1B83}"/>
              </a:ext>
            </a:extLst>
          </p:cNvPr>
          <p:cNvSpPr txBox="1">
            <a:spLocks/>
          </p:cNvSpPr>
          <p:nvPr/>
        </p:nvSpPr>
        <p:spPr>
          <a:xfrm>
            <a:off x="6684542" y="1385784"/>
            <a:ext cx="4918917" cy="10512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lnSpc>
                <a:spcPct val="100000"/>
              </a:lnSpc>
              <a:defRPr/>
            </a:pPr>
            <a:r>
              <a:rPr lang="en-US" sz="4400" kern="0" dirty="0">
                <a:latin typeface="+mn-lt"/>
              </a:rPr>
              <a:t>Digital labor</a:t>
            </a:r>
          </a:p>
        </p:txBody>
      </p:sp>
      <p:sp>
        <p:nvSpPr>
          <p:cNvPr id="20" name="TextBox 19">
            <a:extLst>
              <a:ext uri="{FF2B5EF4-FFF2-40B4-BE49-F238E27FC236}">
                <a16:creationId xmlns:a16="http://schemas.microsoft.com/office/drawing/2014/main" id="{9DFD90D9-9653-9793-64AC-8C9BB449A52E}"/>
              </a:ext>
            </a:extLst>
          </p:cNvPr>
          <p:cNvSpPr txBox="1"/>
          <p:nvPr/>
        </p:nvSpPr>
        <p:spPr>
          <a:xfrm>
            <a:off x="6566210" y="3242284"/>
            <a:ext cx="4864190" cy="218521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2437912">
              <a:defRPr/>
            </a:pPr>
            <a:r>
              <a:rPr lang="en-US" sz="7200" b="1" dirty="0">
                <a:solidFill>
                  <a:schemeClr val="accent1"/>
                </a:solidFill>
              </a:rPr>
              <a:t>40%</a:t>
            </a:r>
          </a:p>
          <a:p>
            <a:pPr defTabSz="2437912">
              <a:defRPr/>
            </a:pPr>
            <a:r>
              <a:rPr lang="en-US" sz="3200" dirty="0">
                <a:solidFill>
                  <a:srgbClr val="000000"/>
                </a:solidFill>
              </a:rPr>
              <a:t>improvement in </a:t>
            </a:r>
            <a:br>
              <a:rPr lang="en-US" sz="3200" dirty="0">
                <a:solidFill>
                  <a:srgbClr val="000000"/>
                </a:solidFill>
              </a:rPr>
            </a:br>
            <a:r>
              <a:rPr lang="en-US" sz="3200" dirty="0">
                <a:solidFill>
                  <a:srgbClr val="000000"/>
                </a:solidFill>
              </a:rPr>
              <a:t>process productivity</a:t>
            </a:r>
            <a:r>
              <a:rPr lang="en-US" sz="3200" baseline="30000" dirty="0">
                <a:solidFill>
                  <a:srgbClr val="000000"/>
                </a:solidFill>
              </a:rPr>
              <a:t>1</a:t>
            </a:r>
            <a:endParaRPr lang="en-US" sz="3200" b="1" kern="0" spc="-40" baseline="30000" dirty="0">
              <a:solidFill>
                <a:srgbClr val="000000"/>
              </a:solidFill>
              <a:ea typeface="IBM Plex Sans Light"/>
              <a:cs typeface="IBM Plex Sans Light"/>
              <a:sym typeface="IBM Plex Sans Light"/>
            </a:endParaRPr>
          </a:p>
        </p:txBody>
      </p:sp>
      <p:sp>
        <p:nvSpPr>
          <p:cNvPr id="22" name="TextBox 21">
            <a:extLst>
              <a:ext uri="{FF2B5EF4-FFF2-40B4-BE49-F238E27FC236}">
                <a16:creationId xmlns:a16="http://schemas.microsoft.com/office/drawing/2014/main" id="{17901214-FB2C-5709-4254-C0128C41341A}"/>
              </a:ext>
            </a:extLst>
          </p:cNvPr>
          <p:cNvSpPr txBox="1"/>
          <p:nvPr/>
        </p:nvSpPr>
        <p:spPr>
          <a:xfrm>
            <a:off x="12665384" y="3242284"/>
            <a:ext cx="5089240" cy="226215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2437912">
              <a:defRPr/>
            </a:pPr>
            <a:r>
              <a:rPr lang="en-US" sz="7200" b="1" dirty="0">
                <a:solidFill>
                  <a:schemeClr val="accent1"/>
                </a:solidFill>
              </a:rPr>
              <a:t>&gt;90%</a:t>
            </a:r>
          </a:p>
          <a:p>
            <a:pPr marL="0" lvl="1" defTabSz="1828754">
              <a:spcBef>
                <a:spcPts val="600"/>
              </a:spcBef>
              <a:buClr>
                <a:srgbClr val="000000"/>
              </a:buClr>
            </a:pPr>
            <a:r>
              <a:rPr lang="en-US" sz="3200" dirty="0">
                <a:solidFill>
                  <a:srgbClr val="000000"/>
                </a:solidFill>
              </a:rPr>
              <a:t>customer inquiries handled by AI assistant</a:t>
            </a:r>
            <a:r>
              <a:rPr lang="en-US" sz="3200" baseline="30000" dirty="0">
                <a:solidFill>
                  <a:srgbClr val="000000"/>
                </a:solidFill>
              </a:rPr>
              <a:t>2</a:t>
            </a:r>
            <a:endParaRPr lang="en-US" sz="3200" b="1" kern="0" dirty="0"/>
          </a:p>
        </p:txBody>
      </p:sp>
      <p:sp>
        <p:nvSpPr>
          <p:cNvPr id="28" name="TextBox 27">
            <a:extLst>
              <a:ext uri="{FF2B5EF4-FFF2-40B4-BE49-F238E27FC236}">
                <a16:creationId xmlns:a16="http://schemas.microsoft.com/office/drawing/2014/main" id="{85504A8B-E1AC-C532-488E-1BC03CDB0778}"/>
              </a:ext>
            </a:extLst>
          </p:cNvPr>
          <p:cNvSpPr txBox="1"/>
          <p:nvPr/>
        </p:nvSpPr>
        <p:spPr>
          <a:xfrm>
            <a:off x="18789391" y="3242284"/>
            <a:ext cx="5671453" cy="27546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2437912">
              <a:defRPr/>
            </a:pPr>
            <a:r>
              <a:rPr lang="en-US" sz="7200" b="1" kern="0" dirty="0">
                <a:solidFill>
                  <a:schemeClr val="accent1"/>
                </a:solidFill>
                <a:ea typeface="+mj-ea"/>
                <a:cs typeface="+mj-cs"/>
                <a:sym typeface="IBM Plex Sans Light"/>
              </a:rPr>
              <a:t>60%</a:t>
            </a:r>
          </a:p>
          <a:p>
            <a:pPr defTabSz="2437912">
              <a:spcBef>
                <a:spcPts val="600"/>
              </a:spcBef>
              <a:defRPr/>
            </a:pPr>
            <a:r>
              <a:rPr lang="en-US" sz="3200" kern="0" dirty="0">
                <a:solidFill>
                  <a:srgbClr val="000000"/>
                </a:solidFill>
                <a:ea typeface="+mj-ea"/>
                <a:cs typeface="+mj-cs"/>
                <a:sym typeface="IBM Plex Sans Light"/>
              </a:rPr>
              <a:t>software development content automatically generated by AI</a:t>
            </a:r>
            <a:r>
              <a:rPr lang="en-US" sz="3200" baseline="30000" dirty="0">
                <a:solidFill>
                  <a:srgbClr val="000000"/>
                </a:solidFill>
              </a:rPr>
              <a:t>3</a:t>
            </a:r>
            <a:endParaRPr lang="en-US" sz="3200" b="1" kern="0" dirty="0">
              <a:solidFill>
                <a:srgbClr val="000000"/>
              </a:solidFill>
              <a:ea typeface="+mj-ea"/>
              <a:cs typeface="+mj-cs"/>
              <a:sym typeface="IBM Plex Sans Light"/>
            </a:endParaRPr>
          </a:p>
        </p:txBody>
      </p:sp>
      <p:sp>
        <p:nvSpPr>
          <p:cNvPr id="36" name="TextBox 35">
            <a:extLst>
              <a:ext uri="{FF2B5EF4-FFF2-40B4-BE49-F238E27FC236}">
                <a16:creationId xmlns:a16="http://schemas.microsoft.com/office/drawing/2014/main" id="{44682997-61B4-56A3-2561-293A1F8EC437}"/>
              </a:ext>
            </a:extLst>
          </p:cNvPr>
          <p:cNvSpPr txBox="1"/>
          <p:nvPr/>
        </p:nvSpPr>
        <p:spPr>
          <a:xfrm>
            <a:off x="6455677" y="6134653"/>
            <a:ext cx="5733149" cy="280076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80" tIns="91440" rIns="182880" bIns="91440" anchor="t">
            <a:spAutoFit/>
          </a:bodyPr>
          <a:lstStyle/>
          <a:p>
            <a:pPr marL="358776" indent="-336550" defTabSz="1829196">
              <a:spcAft>
                <a:spcPts val="1200"/>
              </a:spcAft>
              <a:buFont typeface="Arial" panose="020B0604020202020204" pitchFamily="34" charset="0"/>
              <a:buChar char="•"/>
              <a:defRPr/>
            </a:pPr>
            <a:r>
              <a:rPr lang="en-US" sz="2600" kern="0" dirty="0">
                <a:solidFill>
                  <a:srgbClr val="000000"/>
                </a:solidFill>
              </a:rPr>
              <a:t>Talent acquisition</a:t>
            </a:r>
          </a:p>
          <a:p>
            <a:pPr marL="358776" indent="-336550" defTabSz="1829196">
              <a:spcAft>
                <a:spcPts val="1200"/>
              </a:spcAft>
              <a:buFont typeface="Arial" panose="020B0604020202020204" pitchFamily="34" charset="0"/>
              <a:buChar char="•"/>
              <a:defRPr/>
            </a:pPr>
            <a:r>
              <a:rPr lang="en-US" sz="2600" kern="0" dirty="0">
                <a:solidFill>
                  <a:srgbClr val="000000"/>
                </a:solidFill>
              </a:rPr>
              <a:t>Performance management</a:t>
            </a:r>
          </a:p>
          <a:p>
            <a:pPr marL="358776" indent="-336550" defTabSz="1829196">
              <a:spcAft>
                <a:spcPts val="1200"/>
              </a:spcAft>
              <a:buFont typeface="Arial" panose="020B0604020202020204" pitchFamily="34" charset="0"/>
              <a:buChar char="•"/>
              <a:defRPr/>
            </a:pPr>
            <a:r>
              <a:rPr lang="en-US" sz="2600" kern="0" dirty="0">
                <a:solidFill>
                  <a:srgbClr val="000000"/>
                </a:solidFill>
              </a:rPr>
              <a:t>Employee data management</a:t>
            </a:r>
          </a:p>
          <a:p>
            <a:pPr marL="358776" indent="-336550" defTabSz="1829196">
              <a:spcAft>
                <a:spcPts val="1200"/>
              </a:spcAft>
              <a:buFont typeface="Arial" panose="020B0604020202020204" pitchFamily="34" charset="0"/>
              <a:buChar char="•"/>
              <a:defRPr/>
            </a:pPr>
            <a:r>
              <a:rPr lang="en-US" sz="2600" kern="0" dirty="0">
                <a:solidFill>
                  <a:srgbClr val="000000"/>
                </a:solidFill>
              </a:rPr>
              <a:t>Employee communications</a:t>
            </a:r>
          </a:p>
          <a:p>
            <a:pPr marL="358140" indent="-336550" defTabSz="1829196">
              <a:spcAft>
                <a:spcPts val="1200"/>
              </a:spcAft>
              <a:buFont typeface="Arial" panose="020B0604020202020204" pitchFamily="34" charset="0"/>
              <a:buChar char="•"/>
              <a:defRPr/>
            </a:pPr>
            <a:r>
              <a:rPr lang="en-US" sz="2600" kern="0" dirty="0">
                <a:solidFill>
                  <a:srgbClr val="000000"/>
                </a:solidFill>
              </a:rPr>
              <a:t>Learning and event management</a:t>
            </a:r>
          </a:p>
        </p:txBody>
      </p:sp>
      <p:sp>
        <p:nvSpPr>
          <p:cNvPr id="37" name="TextBox 36">
            <a:extLst>
              <a:ext uri="{FF2B5EF4-FFF2-40B4-BE49-F238E27FC236}">
                <a16:creationId xmlns:a16="http://schemas.microsoft.com/office/drawing/2014/main" id="{B2F01219-FA40-9235-09AE-EC90DAAC7819}"/>
              </a:ext>
            </a:extLst>
          </p:cNvPr>
          <p:cNvSpPr txBox="1"/>
          <p:nvPr/>
        </p:nvSpPr>
        <p:spPr>
          <a:xfrm>
            <a:off x="12602080" y="6134653"/>
            <a:ext cx="5089240" cy="270843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358776" indent="-336550" defTabSz="1829196">
              <a:spcAft>
                <a:spcPts val="1200"/>
              </a:spcAft>
              <a:buFont typeface="Arial" panose="020B0604020202020204" pitchFamily="34" charset="0"/>
              <a:buChar char="•"/>
              <a:defRPr/>
            </a:pPr>
            <a:r>
              <a:rPr lang="en-US" sz="2600" kern="0" dirty="0">
                <a:solidFill>
                  <a:srgbClr val="000000"/>
                </a:solidFill>
              </a:rPr>
              <a:t>Customer self-service</a:t>
            </a:r>
          </a:p>
          <a:p>
            <a:pPr marL="358776" indent="-336550" defTabSz="1829196">
              <a:spcAft>
                <a:spcPts val="1200"/>
              </a:spcAft>
              <a:buFont typeface="Arial" panose="020B0604020202020204" pitchFamily="34" charset="0"/>
              <a:buChar char="•"/>
              <a:defRPr/>
            </a:pPr>
            <a:r>
              <a:rPr lang="en-US" sz="2600" kern="0" dirty="0">
                <a:solidFill>
                  <a:srgbClr val="000000"/>
                </a:solidFill>
              </a:rPr>
              <a:t>Case deflection</a:t>
            </a:r>
          </a:p>
          <a:p>
            <a:pPr marL="358776" indent="-336550" defTabSz="1829196">
              <a:spcAft>
                <a:spcPts val="1200"/>
              </a:spcAft>
              <a:buFont typeface="Arial" panose="020B0604020202020204" pitchFamily="34" charset="0"/>
              <a:buChar char="•"/>
              <a:defRPr/>
            </a:pPr>
            <a:r>
              <a:rPr lang="en-US" sz="2600" kern="0" dirty="0">
                <a:solidFill>
                  <a:srgbClr val="000000"/>
                </a:solidFill>
              </a:rPr>
              <a:t>Agent intent efficacy</a:t>
            </a:r>
          </a:p>
          <a:p>
            <a:pPr marL="358776" indent="-336550" defTabSz="1829196">
              <a:spcAft>
                <a:spcPts val="1200"/>
              </a:spcAft>
              <a:buFont typeface="Arial" panose="020B0604020202020204" pitchFamily="34" charset="0"/>
              <a:buChar char="•"/>
              <a:defRPr/>
            </a:pPr>
            <a:r>
              <a:rPr lang="en-US" sz="2600" kern="0" dirty="0">
                <a:solidFill>
                  <a:srgbClr val="000000"/>
                </a:solidFill>
              </a:rPr>
              <a:t>Agent assist</a:t>
            </a:r>
          </a:p>
          <a:p>
            <a:pPr marL="358776" indent="-336550" defTabSz="1829196">
              <a:spcAft>
                <a:spcPts val="1200"/>
              </a:spcAft>
              <a:buFont typeface="Arial" panose="020B0604020202020204" pitchFamily="34" charset="0"/>
              <a:buChar char="•"/>
              <a:defRPr/>
            </a:pPr>
            <a:r>
              <a:rPr lang="en-US" sz="2600" kern="0" dirty="0">
                <a:solidFill>
                  <a:srgbClr val="000000"/>
                </a:solidFill>
              </a:rPr>
              <a:t>Mobile FAQ with answers</a:t>
            </a:r>
          </a:p>
        </p:txBody>
      </p:sp>
      <p:sp>
        <p:nvSpPr>
          <p:cNvPr id="38" name="TextBox 37">
            <a:extLst>
              <a:ext uri="{FF2B5EF4-FFF2-40B4-BE49-F238E27FC236}">
                <a16:creationId xmlns:a16="http://schemas.microsoft.com/office/drawing/2014/main" id="{78EC2649-1837-88A9-FCAE-0457FC0491A4}"/>
              </a:ext>
            </a:extLst>
          </p:cNvPr>
          <p:cNvSpPr txBox="1"/>
          <p:nvPr/>
        </p:nvSpPr>
        <p:spPr>
          <a:xfrm>
            <a:off x="18712543" y="6134653"/>
            <a:ext cx="5671455" cy="270843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358776" indent="-336550" defTabSz="1829196">
              <a:spcAft>
                <a:spcPts val="1200"/>
              </a:spcAft>
              <a:buFont typeface="Arial" panose="020B0604020202020204" pitchFamily="34" charset="0"/>
              <a:buChar char="•"/>
              <a:defRPr/>
            </a:pPr>
            <a:r>
              <a:rPr lang="en-US" sz="2600" kern="0" dirty="0">
                <a:solidFill>
                  <a:srgbClr val="000000"/>
                </a:solidFill>
              </a:rPr>
              <a:t>Automated code generation</a:t>
            </a:r>
          </a:p>
          <a:p>
            <a:pPr marL="358776" indent="-336550" defTabSz="1829196">
              <a:spcAft>
                <a:spcPts val="1200"/>
              </a:spcAft>
              <a:buFont typeface="Arial" panose="020B0604020202020204" pitchFamily="34" charset="0"/>
              <a:buChar char="•"/>
              <a:defRPr/>
            </a:pPr>
            <a:r>
              <a:rPr lang="en-US" sz="2600" kern="0" dirty="0">
                <a:solidFill>
                  <a:srgbClr val="000000"/>
                </a:solidFill>
              </a:rPr>
              <a:t>Application discovery and analysis</a:t>
            </a:r>
          </a:p>
          <a:p>
            <a:pPr marL="358776" indent="-336550" defTabSz="1829196">
              <a:spcAft>
                <a:spcPts val="1200"/>
              </a:spcAft>
              <a:buFont typeface="Arial" panose="020B0604020202020204" pitchFamily="34" charset="0"/>
              <a:buChar char="•"/>
              <a:defRPr/>
            </a:pPr>
            <a:r>
              <a:rPr lang="en-US" sz="2600" kern="0" dirty="0">
                <a:solidFill>
                  <a:srgbClr val="000000"/>
                </a:solidFill>
              </a:rPr>
              <a:t>Code refactoring</a:t>
            </a:r>
          </a:p>
          <a:p>
            <a:pPr marL="358776" indent="-336550" defTabSz="1829196">
              <a:spcAft>
                <a:spcPts val="1200"/>
              </a:spcAft>
              <a:buFont typeface="Arial" panose="020B0604020202020204" pitchFamily="34" charset="0"/>
              <a:buChar char="•"/>
              <a:defRPr/>
            </a:pPr>
            <a:r>
              <a:rPr lang="en-US" sz="2600" kern="0" dirty="0">
                <a:solidFill>
                  <a:srgbClr val="000000"/>
                </a:solidFill>
              </a:rPr>
              <a:t>Code conversion</a:t>
            </a:r>
          </a:p>
          <a:p>
            <a:pPr marL="358776" indent="-336550" defTabSz="1829196">
              <a:spcAft>
                <a:spcPts val="1200"/>
              </a:spcAft>
              <a:buFont typeface="Arial" panose="020B0604020202020204" pitchFamily="34" charset="0"/>
              <a:buChar char="•"/>
              <a:defRPr/>
            </a:pPr>
            <a:r>
              <a:rPr lang="en-US" sz="2600" kern="0" dirty="0">
                <a:solidFill>
                  <a:srgbClr val="000000"/>
                </a:solidFill>
              </a:rPr>
              <a:t>Code attribution</a:t>
            </a:r>
          </a:p>
        </p:txBody>
      </p:sp>
      <p:cxnSp>
        <p:nvCxnSpPr>
          <p:cNvPr id="48" name="Straight Connector 47">
            <a:extLst>
              <a:ext uri="{FF2B5EF4-FFF2-40B4-BE49-F238E27FC236}">
                <a16:creationId xmlns:a16="http://schemas.microsoft.com/office/drawing/2014/main" id="{145FB896-B519-F631-1C65-B0BC913E10A5}"/>
              </a:ext>
            </a:extLst>
          </p:cNvPr>
          <p:cNvCxnSpPr>
            <a:cxnSpLocks/>
          </p:cNvCxnSpPr>
          <p:nvPr/>
        </p:nvCxnSpPr>
        <p:spPr bwMode="auto">
          <a:xfrm>
            <a:off x="12192000" y="1371600"/>
            <a:ext cx="0" cy="11419944"/>
          </a:xfrm>
          <a:prstGeom prst="line">
            <a:avLst/>
          </a:prstGeom>
          <a:ln w="9525">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627D8A8-0905-6952-5340-71F60FEE1EFF}"/>
              </a:ext>
            </a:extLst>
          </p:cNvPr>
          <p:cNvSpPr txBox="1"/>
          <p:nvPr/>
        </p:nvSpPr>
        <p:spPr>
          <a:xfrm>
            <a:off x="6571652" y="9562456"/>
            <a:ext cx="4710085" cy="1015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nSpc>
                <a:spcPct val="100000"/>
              </a:lnSpc>
            </a:pPr>
            <a:r>
              <a:rPr lang="en-US" sz="3000" spc="-40" dirty="0">
                <a:solidFill>
                  <a:schemeClr val="accent1"/>
                </a:solidFill>
                <a:ea typeface="IBM Plex Sans Light"/>
                <a:cs typeface="IBM Plex Sans Light"/>
              </a:rPr>
              <a:t>Content generation, classification</a:t>
            </a:r>
          </a:p>
        </p:txBody>
      </p:sp>
      <p:sp>
        <p:nvSpPr>
          <p:cNvPr id="50" name="TextBox 49">
            <a:extLst>
              <a:ext uri="{FF2B5EF4-FFF2-40B4-BE49-F238E27FC236}">
                <a16:creationId xmlns:a16="http://schemas.microsoft.com/office/drawing/2014/main" id="{FC606961-14A9-2927-8592-87770625C360}"/>
              </a:ext>
            </a:extLst>
          </p:cNvPr>
          <p:cNvSpPr txBox="1"/>
          <p:nvPr/>
        </p:nvSpPr>
        <p:spPr>
          <a:xfrm>
            <a:off x="12665384" y="9562456"/>
            <a:ext cx="5337541" cy="147732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nSpc>
                <a:spcPct val="100000"/>
              </a:lnSpc>
            </a:pPr>
            <a:r>
              <a:rPr lang="en-US" sz="3000" kern="0" spc="-40" dirty="0">
                <a:solidFill>
                  <a:schemeClr val="accent1"/>
                </a:solidFill>
                <a:ea typeface="IBM Plex Sans Light"/>
                <a:cs typeface="IBM Plex Sans Light"/>
                <a:sym typeface="IBM Plex Sans Light"/>
              </a:rPr>
              <a:t>Retrieval-augmented generation, summarization, classification</a:t>
            </a:r>
            <a:endParaRPr lang="en-US" sz="3000" spc="-40" dirty="0">
              <a:solidFill>
                <a:schemeClr val="accent1"/>
              </a:solidFill>
              <a:ea typeface="IBM Plex Sans Light"/>
              <a:cs typeface="IBM Plex Sans Light"/>
            </a:endParaRPr>
          </a:p>
        </p:txBody>
      </p:sp>
      <p:sp>
        <p:nvSpPr>
          <p:cNvPr id="51" name="TextBox 50">
            <a:extLst>
              <a:ext uri="{FF2B5EF4-FFF2-40B4-BE49-F238E27FC236}">
                <a16:creationId xmlns:a16="http://schemas.microsoft.com/office/drawing/2014/main" id="{4E2EEFF6-DC11-47BD-5D43-82CDF3B207D2}"/>
              </a:ext>
            </a:extLst>
          </p:cNvPr>
          <p:cNvSpPr txBox="1"/>
          <p:nvPr/>
        </p:nvSpPr>
        <p:spPr>
          <a:xfrm>
            <a:off x="18789391" y="9562456"/>
            <a:ext cx="4810107" cy="147732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nSpc>
                <a:spcPct val="100000"/>
              </a:lnSpc>
            </a:pPr>
            <a:r>
              <a:rPr lang="en-US" sz="3000" spc="-40" dirty="0">
                <a:solidFill>
                  <a:schemeClr val="accent1"/>
                </a:solidFill>
                <a:ea typeface="IBM Plex Sans Light"/>
                <a:cs typeface="IBM Plex Sans Light"/>
              </a:rPr>
              <a:t>Summarization,</a:t>
            </a:r>
          </a:p>
          <a:p>
            <a:pPr>
              <a:lnSpc>
                <a:spcPct val="100000"/>
              </a:lnSpc>
            </a:pPr>
            <a:r>
              <a:rPr lang="en-US" sz="3000" spc="-40" dirty="0">
                <a:solidFill>
                  <a:schemeClr val="accent1"/>
                </a:solidFill>
                <a:ea typeface="IBM Plex Sans Light"/>
                <a:cs typeface="IBM Plex Sans Light"/>
              </a:rPr>
              <a:t>content generation</a:t>
            </a:r>
          </a:p>
          <a:p>
            <a:pPr>
              <a:lnSpc>
                <a:spcPct val="100000"/>
              </a:lnSpc>
            </a:pPr>
            <a:endParaRPr lang="en-US" sz="3000" spc="-40" dirty="0">
              <a:solidFill>
                <a:schemeClr val="accent1"/>
              </a:solidFill>
              <a:ea typeface="IBM Plex Sans Light"/>
              <a:cs typeface="IBM Plex Sans Light"/>
            </a:endParaRPr>
          </a:p>
        </p:txBody>
      </p:sp>
      <p:sp>
        <p:nvSpPr>
          <p:cNvPr id="52" name="TextBox 51">
            <a:extLst>
              <a:ext uri="{FF2B5EF4-FFF2-40B4-BE49-F238E27FC236}">
                <a16:creationId xmlns:a16="http://schemas.microsoft.com/office/drawing/2014/main" id="{D7E7B1F5-5FD2-B446-F740-800818BCD013}"/>
              </a:ext>
            </a:extLst>
          </p:cNvPr>
          <p:cNvSpPr txBox="1"/>
          <p:nvPr/>
        </p:nvSpPr>
        <p:spPr>
          <a:xfrm>
            <a:off x="12701384" y="11137483"/>
            <a:ext cx="4990599" cy="169277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lvl="1" defTabSz="914194">
              <a:spcBef>
                <a:spcPts val="300"/>
              </a:spcBef>
              <a:spcAft>
                <a:spcPts val="300"/>
              </a:spcAft>
              <a:buClr>
                <a:srgbClr val="000000"/>
              </a:buClr>
              <a:defRPr/>
            </a:pPr>
            <a:r>
              <a:rPr lang="en-US" sz="2600" i="1" dirty="0">
                <a:solidFill>
                  <a:srgbClr val="000000"/>
                </a:solidFill>
              </a:rPr>
              <a:t>Train and tune relevant </a:t>
            </a:r>
            <a:br>
              <a:rPr lang="en-US" sz="2600" i="1" dirty="0">
                <a:solidFill>
                  <a:srgbClr val="000000"/>
                </a:solidFill>
              </a:rPr>
            </a:br>
            <a:r>
              <a:rPr lang="en-US" sz="2600" i="1" dirty="0">
                <a:solidFill>
                  <a:srgbClr val="000000"/>
                </a:solidFill>
              </a:rPr>
              <a:t>foundation models using </a:t>
            </a:r>
            <a:br>
              <a:rPr lang="en-US" sz="2600" i="1" dirty="0">
                <a:solidFill>
                  <a:srgbClr val="000000"/>
                </a:solidFill>
              </a:rPr>
            </a:br>
            <a:r>
              <a:rPr lang="en-US" sz="2600" i="1" dirty="0">
                <a:solidFill>
                  <a:srgbClr val="000000"/>
                </a:solidFill>
              </a:rPr>
              <a:t>customer specific datasets to improve customer satisfaction</a:t>
            </a:r>
          </a:p>
        </p:txBody>
      </p:sp>
      <p:sp>
        <p:nvSpPr>
          <p:cNvPr id="53" name="TextBox 52">
            <a:extLst>
              <a:ext uri="{FF2B5EF4-FFF2-40B4-BE49-F238E27FC236}">
                <a16:creationId xmlns:a16="http://schemas.microsoft.com/office/drawing/2014/main" id="{7CAE91E4-4951-9058-6639-A1D5F9214365}"/>
              </a:ext>
            </a:extLst>
          </p:cNvPr>
          <p:cNvSpPr txBox="1"/>
          <p:nvPr/>
        </p:nvSpPr>
        <p:spPr>
          <a:xfrm>
            <a:off x="18859499" y="11137483"/>
            <a:ext cx="5133557" cy="169277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lvl="1" defTabSz="914194">
              <a:spcBef>
                <a:spcPts val="300"/>
              </a:spcBef>
              <a:spcAft>
                <a:spcPts val="300"/>
              </a:spcAft>
              <a:buClr>
                <a:srgbClr val="000000"/>
              </a:buClr>
              <a:defRPr/>
            </a:pPr>
            <a:r>
              <a:rPr lang="en-US" sz="2600" i="1" dirty="0">
                <a:solidFill>
                  <a:srgbClr val="000000"/>
                </a:solidFill>
              </a:rPr>
              <a:t>Automate code generation and reduce cycle time for modernizing applications, based on requirements and business rules</a:t>
            </a:r>
          </a:p>
        </p:txBody>
      </p:sp>
      <p:sp>
        <p:nvSpPr>
          <p:cNvPr id="54" name="TextBox 53">
            <a:extLst>
              <a:ext uri="{FF2B5EF4-FFF2-40B4-BE49-F238E27FC236}">
                <a16:creationId xmlns:a16="http://schemas.microsoft.com/office/drawing/2014/main" id="{EAACDF8E-4DA0-CC7D-F2A9-7B38D1CA1F32}"/>
              </a:ext>
            </a:extLst>
          </p:cNvPr>
          <p:cNvSpPr txBox="1"/>
          <p:nvPr/>
        </p:nvSpPr>
        <p:spPr>
          <a:xfrm>
            <a:off x="6608559" y="11137483"/>
            <a:ext cx="4803020" cy="169277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lvl="1" defTabSz="914194">
              <a:spcBef>
                <a:spcPts val="300"/>
              </a:spcBef>
              <a:spcAft>
                <a:spcPts val="300"/>
              </a:spcAft>
              <a:buClr>
                <a:srgbClr val="000000"/>
              </a:buClr>
              <a:defRPr/>
            </a:pPr>
            <a:r>
              <a:rPr lang="en-US" sz="2600" i="1" dirty="0">
                <a:solidFill>
                  <a:srgbClr val="000000"/>
                </a:solidFill>
              </a:rPr>
              <a:t>Train and tune relevant </a:t>
            </a:r>
            <a:br>
              <a:rPr lang="en-US" sz="2600" i="1" dirty="0">
                <a:solidFill>
                  <a:srgbClr val="000000"/>
                </a:solidFill>
              </a:rPr>
            </a:br>
            <a:r>
              <a:rPr lang="en-US" sz="2600" i="1" dirty="0">
                <a:solidFill>
                  <a:srgbClr val="000000"/>
                </a:solidFill>
              </a:rPr>
              <a:t>foundation models using company-specific HR data spanning hybrid environments</a:t>
            </a:r>
          </a:p>
        </p:txBody>
      </p:sp>
      <p:sp>
        <p:nvSpPr>
          <p:cNvPr id="55" name="TextBox 54">
            <a:extLst>
              <a:ext uri="{FF2B5EF4-FFF2-40B4-BE49-F238E27FC236}">
                <a16:creationId xmlns:a16="http://schemas.microsoft.com/office/drawing/2014/main" id="{18D67629-DE53-8FFC-9211-87FC83E6B58E}"/>
              </a:ext>
            </a:extLst>
          </p:cNvPr>
          <p:cNvSpPr txBox="1"/>
          <p:nvPr/>
        </p:nvSpPr>
        <p:spPr>
          <a:xfrm>
            <a:off x="509385" y="9452739"/>
            <a:ext cx="5137711" cy="212365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US" sz="4400" dirty="0">
                <a:solidFill>
                  <a:schemeClr val="accent1"/>
                </a:solidFill>
              </a:rPr>
              <a:t>Promise of generative AI </a:t>
            </a:r>
            <a:br>
              <a:rPr lang="en-US" sz="4400" dirty="0">
                <a:solidFill>
                  <a:schemeClr val="accent1"/>
                </a:solidFill>
              </a:rPr>
            </a:br>
            <a:endParaRPr lang="en-US" sz="4400" dirty="0">
              <a:solidFill>
                <a:schemeClr val="accent1"/>
              </a:solidFill>
            </a:endParaRPr>
          </a:p>
        </p:txBody>
      </p:sp>
      <p:sp>
        <p:nvSpPr>
          <p:cNvPr id="4" name="Title 1">
            <a:extLst>
              <a:ext uri="{FF2B5EF4-FFF2-40B4-BE49-F238E27FC236}">
                <a16:creationId xmlns:a16="http://schemas.microsoft.com/office/drawing/2014/main" id="{AA53779C-30D0-76D7-1F20-0EE046F43F54}"/>
              </a:ext>
            </a:extLst>
          </p:cNvPr>
          <p:cNvSpPr txBox="1">
            <a:spLocks/>
          </p:cNvSpPr>
          <p:nvPr/>
        </p:nvSpPr>
        <p:spPr>
          <a:xfrm>
            <a:off x="577850" y="1817780"/>
            <a:ext cx="4942007" cy="25487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100000"/>
              </a:lnSpc>
              <a:defRPr/>
            </a:pPr>
            <a:r>
              <a:rPr lang="en-US" sz="4400" dirty="0">
                <a:latin typeface="+mj-lt"/>
              </a:rPr>
              <a:t>Three proven, high impact use cases as starting points with IBM</a:t>
            </a:r>
          </a:p>
        </p:txBody>
      </p:sp>
      <p:cxnSp>
        <p:nvCxnSpPr>
          <p:cNvPr id="10" name="Straight Connector 9">
            <a:extLst>
              <a:ext uri="{FF2B5EF4-FFF2-40B4-BE49-F238E27FC236}">
                <a16:creationId xmlns:a16="http://schemas.microsoft.com/office/drawing/2014/main" id="{C0B26F45-D44E-8C35-940B-0503C371ADFB}"/>
              </a:ext>
            </a:extLst>
          </p:cNvPr>
          <p:cNvCxnSpPr>
            <a:cxnSpLocks/>
          </p:cNvCxnSpPr>
          <p:nvPr/>
        </p:nvCxnSpPr>
        <p:spPr bwMode="auto">
          <a:xfrm>
            <a:off x="6096000" y="1371600"/>
            <a:ext cx="0" cy="11419944"/>
          </a:xfrm>
          <a:prstGeom prst="line">
            <a:avLst/>
          </a:prstGeom>
          <a:ln w="9525">
            <a:solidFill>
              <a:schemeClr val="bg1">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itle 4">
            <a:extLst>
              <a:ext uri="{FF2B5EF4-FFF2-40B4-BE49-F238E27FC236}">
                <a16:creationId xmlns:a16="http://schemas.microsoft.com/office/drawing/2014/main" id="{C886AE73-EDF8-6126-C888-925F6F57C61D}"/>
              </a:ext>
            </a:extLst>
          </p:cNvPr>
          <p:cNvSpPr txBox="1">
            <a:spLocks/>
          </p:cNvSpPr>
          <p:nvPr/>
        </p:nvSpPr>
        <p:spPr>
          <a:xfrm>
            <a:off x="577850" y="577850"/>
            <a:ext cx="10100468" cy="793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172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523940"/>
            <a:r>
              <a:rPr lang="en-US" sz="2800" b="1" kern="0" dirty="0">
                <a:solidFill>
                  <a:schemeClr val="tx1"/>
                </a:solidFill>
                <a:latin typeface="+mj-lt"/>
              </a:rPr>
              <a:t>Reinventing how work gets done </a:t>
            </a:r>
            <a:r>
              <a:rPr lang="en-US" sz="2800" kern="0" dirty="0">
                <a:solidFill>
                  <a:schemeClr val="tx1"/>
                </a:solidFill>
                <a:latin typeface="+mj-lt"/>
              </a:rPr>
              <a:t>|</a:t>
            </a:r>
            <a:br>
              <a:rPr lang="en-US" sz="2800" kern="0" dirty="0">
                <a:solidFill>
                  <a:schemeClr val="tx1"/>
                </a:solidFill>
                <a:latin typeface="+mj-lt"/>
              </a:rPr>
            </a:br>
            <a:r>
              <a:rPr lang="en-US" sz="2800" kern="0" dirty="0">
                <a:solidFill>
                  <a:schemeClr val="tx1"/>
                </a:solidFill>
                <a:latin typeface="+mj-lt"/>
              </a:rPr>
              <a:t> +AI to AI+</a:t>
            </a:r>
          </a:p>
          <a:p>
            <a:br>
              <a:rPr lang="en-US" sz="2800" b="1" kern="0" dirty="0">
                <a:latin typeface="+mj-lt"/>
              </a:rPr>
            </a:br>
            <a:endParaRPr lang="en-US" sz="2800" b="1" kern="0" dirty="0">
              <a:latin typeface="+mj-lt"/>
            </a:endParaRPr>
          </a:p>
        </p:txBody>
      </p:sp>
      <p:sp>
        <p:nvSpPr>
          <p:cNvPr id="6" name="Title 2">
            <a:extLst>
              <a:ext uri="{FF2B5EF4-FFF2-40B4-BE49-F238E27FC236}">
                <a16:creationId xmlns:a16="http://schemas.microsoft.com/office/drawing/2014/main" id="{6DE3A435-8106-45E0-7E76-64309FD6E8CB}"/>
              </a:ext>
            </a:extLst>
          </p:cNvPr>
          <p:cNvSpPr txBox="1">
            <a:spLocks/>
          </p:cNvSpPr>
          <p:nvPr/>
        </p:nvSpPr>
        <p:spPr>
          <a:xfrm>
            <a:off x="576072" y="4876528"/>
            <a:ext cx="2153171" cy="484458"/>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400" i="1" kern="0" dirty="0">
                <a:solidFill>
                  <a:schemeClr val="tx1"/>
                </a:solidFill>
                <a:latin typeface="+mj-lt"/>
              </a:rPr>
              <a:t>Results</a:t>
            </a:r>
          </a:p>
        </p:txBody>
      </p:sp>
      <p:sp>
        <p:nvSpPr>
          <p:cNvPr id="7" name="TextBox 6">
            <a:extLst>
              <a:ext uri="{FF2B5EF4-FFF2-40B4-BE49-F238E27FC236}">
                <a16:creationId xmlns:a16="http://schemas.microsoft.com/office/drawing/2014/main" id="{6481ABBC-48EB-FDAD-B934-C94862943C71}"/>
              </a:ext>
            </a:extLst>
          </p:cNvPr>
          <p:cNvSpPr txBox="1"/>
          <p:nvPr/>
        </p:nvSpPr>
        <p:spPr>
          <a:xfrm>
            <a:off x="573519" y="11990435"/>
            <a:ext cx="5095567" cy="913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algn="l" defTabSz="2438400">
              <a:buSzPct val="100000"/>
            </a:pPr>
            <a:r>
              <a:rPr lang="en-US" sz="2000" dirty="0">
                <a:cs typeface="Arial" panose="020B0604020202020204" pitchFamily="34" charset="0"/>
              </a:rPr>
              <a:t>Sources: </a:t>
            </a:r>
            <a:r>
              <a:rPr lang="en-US" sz="2000" baseline="30000" dirty="0">
                <a:cs typeface="Arial" panose="020B0604020202020204" pitchFamily="34" charset="0"/>
              </a:rPr>
              <a:t>1</a:t>
            </a:r>
            <a:r>
              <a:rPr lang="en-US" sz="2000" dirty="0">
                <a:cs typeface="Arial" panose="020B0604020202020204" pitchFamily="34" charset="0"/>
                <a:hlinkClick r:id="rId3"/>
              </a:rPr>
              <a:t>IBM HR use case</a:t>
            </a:r>
            <a:r>
              <a:rPr lang="en-US" sz="2000" dirty="0">
                <a:cs typeface="Arial" panose="020B0604020202020204" pitchFamily="34" charset="0"/>
              </a:rPr>
              <a:t>, </a:t>
            </a:r>
            <a:r>
              <a:rPr lang="en-US" sz="2000" baseline="30000" dirty="0">
                <a:cs typeface="Arial" panose="020B0604020202020204" pitchFamily="34" charset="0"/>
              </a:rPr>
              <a:t>2</a:t>
            </a:r>
            <a:r>
              <a:rPr lang="en-US" sz="2000" dirty="0">
                <a:latin typeface="+mn-lt"/>
                <a:cs typeface="Arial"/>
                <a:hlinkClick r:id="rId4"/>
              </a:rPr>
              <a:t>Generali Poland cases study</a:t>
            </a:r>
            <a:r>
              <a:rPr lang="en-US" sz="2000" dirty="0">
                <a:latin typeface="+mn-lt"/>
                <a:cs typeface="Arial"/>
              </a:rPr>
              <a:t>, </a:t>
            </a:r>
            <a:r>
              <a:rPr lang="en-US" sz="2000" baseline="30000" dirty="0">
                <a:cs typeface="Arial"/>
              </a:rPr>
              <a:t>3</a:t>
            </a:r>
            <a:r>
              <a:rPr lang="en-US" sz="2000" dirty="0">
                <a:ea typeface="+mn-lt"/>
                <a:cs typeface="Arial"/>
                <a:hlinkClick r:id="rId5"/>
              </a:rPr>
              <a:t>IBM CIO pilot </a:t>
            </a:r>
            <a:endParaRPr lang="en-US" sz="2000" dirty="0">
              <a:ea typeface="+mn-lt"/>
              <a:cs typeface="Arial"/>
            </a:endParaRPr>
          </a:p>
        </p:txBody>
      </p:sp>
    </p:spTree>
    <p:extLst>
      <p:ext uri="{BB962C8B-B14F-4D97-AF65-F5344CB8AC3E}">
        <p14:creationId xmlns:p14="http://schemas.microsoft.com/office/powerpoint/2010/main" val="23107184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02F0651D-56AB-DCA7-2BB2-77AC29C70E75}"/>
              </a:ext>
            </a:extLst>
          </p:cNvPr>
          <p:cNvSpPr/>
          <p:nvPr/>
        </p:nvSpPr>
        <p:spPr bwMode="auto">
          <a:xfrm>
            <a:off x="6040817" y="1650671"/>
            <a:ext cx="18346357" cy="11976975"/>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US" sz="2400" dirty="0">
              <a:solidFill>
                <a:schemeClr val="bg1"/>
              </a:solidFill>
            </a:endParaRPr>
          </a:p>
        </p:txBody>
      </p:sp>
      <p:sp>
        <p:nvSpPr>
          <p:cNvPr id="4" name="Title 1">
            <a:extLst>
              <a:ext uri="{FF2B5EF4-FFF2-40B4-BE49-F238E27FC236}">
                <a16:creationId xmlns:a16="http://schemas.microsoft.com/office/drawing/2014/main" id="{09BCA8FF-AC2B-FD91-4C66-737851D61D30}"/>
              </a:ext>
            </a:extLst>
          </p:cNvPr>
          <p:cNvSpPr txBox="1">
            <a:spLocks/>
          </p:cNvSpPr>
          <p:nvPr/>
        </p:nvSpPr>
        <p:spPr>
          <a:xfrm>
            <a:off x="576072" y="1811041"/>
            <a:ext cx="4781840" cy="46036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100000"/>
              </a:lnSpc>
              <a:defRPr/>
            </a:pPr>
            <a:r>
              <a:rPr lang="en-US" sz="4400" dirty="0">
                <a:latin typeface="+mj-lt"/>
              </a:rPr>
              <a:t>IBM is actively engaging with enterprise clients across a broad </a:t>
            </a:r>
            <a:br>
              <a:rPr lang="en-US" sz="4400" dirty="0">
                <a:latin typeface="+mj-lt"/>
              </a:rPr>
            </a:br>
            <a:r>
              <a:rPr lang="en-US" sz="4400" dirty="0">
                <a:latin typeface="+mj-lt"/>
              </a:rPr>
              <a:t>set of business domains</a:t>
            </a:r>
          </a:p>
        </p:txBody>
      </p:sp>
      <p:sp>
        <p:nvSpPr>
          <p:cNvPr id="81" name="Text Placeholder 6">
            <a:extLst>
              <a:ext uri="{FF2B5EF4-FFF2-40B4-BE49-F238E27FC236}">
                <a16:creationId xmlns:a16="http://schemas.microsoft.com/office/drawing/2014/main" id="{62E0BE3B-C99A-EB0A-84A5-F8F9F5088EAB}"/>
              </a:ext>
            </a:extLst>
          </p:cNvPr>
          <p:cNvSpPr txBox="1">
            <a:spLocks/>
          </p:cNvSpPr>
          <p:nvPr/>
        </p:nvSpPr>
        <p:spPr>
          <a:xfrm>
            <a:off x="6388686" y="1767379"/>
            <a:ext cx="3977994" cy="1638850"/>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spcAft>
                <a:spcPts val="800"/>
              </a:spcAft>
            </a:pPr>
            <a:r>
              <a:rPr lang="en-US" sz="2400" b="1" kern="0" dirty="0">
                <a:latin typeface="+mn-lt"/>
              </a:rPr>
              <a:t>Customer service</a:t>
            </a:r>
          </a:p>
          <a:p>
            <a:pPr>
              <a:spcAft>
                <a:spcPts val="800"/>
              </a:spcAft>
            </a:pPr>
            <a:r>
              <a:rPr lang="en-US" sz="2200" kern="0" dirty="0">
                <a:latin typeface="+mn-lt"/>
              </a:rPr>
              <a:t>Empower customers to find solutions with easy, compelling experiences</a:t>
            </a:r>
          </a:p>
        </p:txBody>
      </p:sp>
      <p:cxnSp>
        <p:nvCxnSpPr>
          <p:cNvPr id="86" name="Straight Connector 85">
            <a:extLst>
              <a:ext uri="{FF2B5EF4-FFF2-40B4-BE49-F238E27FC236}">
                <a16:creationId xmlns:a16="http://schemas.microsoft.com/office/drawing/2014/main" id="{055F5280-9034-DCC6-FB0B-D0F5B42E5AD8}"/>
              </a:ext>
            </a:extLst>
          </p:cNvPr>
          <p:cNvCxnSpPr>
            <a:cxnSpLocks/>
          </p:cNvCxnSpPr>
          <p:nvPr/>
        </p:nvCxnSpPr>
        <p:spPr bwMode="auto">
          <a:xfrm>
            <a:off x="6577462" y="4540674"/>
            <a:ext cx="17720542"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0" name="Text Placeholder 6">
            <a:extLst>
              <a:ext uri="{FF2B5EF4-FFF2-40B4-BE49-F238E27FC236}">
                <a16:creationId xmlns:a16="http://schemas.microsoft.com/office/drawing/2014/main" id="{363D1F67-7FA9-255E-E281-FDC7FE9C5B65}"/>
              </a:ext>
            </a:extLst>
          </p:cNvPr>
          <p:cNvSpPr txBox="1">
            <a:spLocks/>
          </p:cNvSpPr>
          <p:nvPr/>
        </p:nvSpPr>
        <p:spPr>
          <a:xfrm>
            <a:off x="6513914" y="3643169"/>
            <a:ext cx="3614074" cy="8119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spcBef>
                <a:spcPts val="2900"/>
              </a:spcBef>
              <a:spcAft>
                <a:spcPts val="800"/>
              </a:spcAft>
              <a:buSzPct val="100000"/>
            </a:pPr>
            <a:r>
              <a:rPr lang="en-US" sz="2200" kern="0" dirty="0">
                <a:solidFill>
                  <a:schemeClr val="accent1"/>
                </a:solidFill>
                <a:latin typeface="+mn-lt"/>
              </a:rPr>
              <a:t>90% customer inquiries handled by an AI assistant</a:t>
            </a:r>
            <a:r>
              <a:rPr lang="en-US" sz="2200" kern="0" baseline="30000" dirty="0">
                <a:solidFill>
                  <a:schemeClr val="accent1"/>
                </a:solidFill>
                <a:latin typeface="+mn-lt"/>
              </a:rPr>
              <a:t>1</a:t>
            </a:r>
          </a:p>
        </p:txBody>
      </p:sp>
      <p:sp>
        <p:nvSpPr>
          <p:cNvPr id="82" name="Text Placeholder 2">
            <a:extLst>
              <a:ext uri="{FF2B5EF4-FFF2-40B4-BE49-F238E27FC236}">
                <a16:creationId xmlns:a16="http://schemas.microsoft.com/office/drawing/2014/main" id="{F3F3397D-0A55-3BFE-356B-220BBB08A059}"/>
              </a:ext>
            </a:extLst>
          </p:cNvPr>
          <p:cNvSpPr txBox="1">
            <a:spLocks/>
          </p:cNvSpPr>
          <p:nvPr/>
        </p:nvSpPr>
        <p:spPr>
          <a:xfrm>
            <a:off x="6453559" y="10787425"/>
            <a:ext cx="4171844" cy="1681042"/>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spcAft>
                <a:spcPts val="800"/>
              </a:spcAft>
            </a:pPr>
            <a:r>
              <a:rPr lang="en-US" sz="2400" b="1" kern="0" dirty="0">
                <a:latin typeface="+mn-lt"/>
              </a:rPr>
              <a:t>Knowledge worker</a:t>
            </a:r>
          </a:p>
          <a:p>
            <a:pPr>
              <a:spcAft>
                <a:spcPts val="800"/>
              </a:spcAft>
            </a:pPr>
            <a:r>
              <a:rPr lang="en-US" sz="2200" kern="0" dirty="0">
                <a:latin typeface="+mn-lt"/>
              </a:rPr>
              <a:t>Enable higher value work, </a:t>
            </a:r>
            <a:br>
              <a:rPr lang="en-US" sz="2200" kern="0" dirty="0">
                <a:latin typeface="+mn-lt"/>
              </a:rPr>
            </a:br>
            <a:r>
              <a:rPr lang="en-US" sz="2200" kern="0" dirty="0">
                <a:latin typeface="+mn-lt"/>
              </a:rPr>
              <a:t>improve decision making, </a:t>
            </a:r>
            <a:br>
              <a:rPr lang="en-US" sz="2200" kern="0" dirty="0">
                <a:latin typeface="+mn-lt"/>
              </a:rPr>
            </a:br>
            <a:r>
              <a:rPr lang="en-US" sz="2200" kern="0" dirty="0">
                <a:latin typeface="+mn-lt"/>
              </a:rPr>
              <a:t>and increase productivity</a:t>
            </a:r>
          </a:p>
        </p:txBody>
      </p:sp>
      <p:sp>
        <p:nvSpPr>
          <p:cNvPr id="91" name="Text Placeholder 6">
            <a:extLst>
              <a:ext uri="{FF2B5EF4-FFF2-40B4-BE49-F238E27FC236}">
                <a16:creationId xmlns:a16="http://schemas.microsoft.com/office/drawing/2014/main" id="{A770373C-95A6-B71F-2D7E-FD85222BEA08}"/>
              </a:ext>
            </a:extLst>
          </p:cNvPr>
          <p:cNvSpPr txBox="1">
            <a:spLocks/>
          </p:cNvSpPr>
          <p:nvPr/>
        </p:nvSpPr>
        <p:spPr>
          <a:xfrm>
            <a:off x="6577461" y="12649528"/>
            <a:ext cx="3489163" cy="848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spcBef>
                <a:spcPts val="2900"/>
              </a:spcBef>
              <a:spcAft>
                <a:spcPts val="800"/>
              </a:spcAft>
              <a:buSzPct val="100000"/>
            </a:pPr>
            <a:r>
              <a:rPr lang="en-US" sz="2200" kern="0" dirty="0">
                <a:solidFill>
                  <a:schemeClr val="accent1"/>
                </a:solidFill>
                <a:latin typeface="+mn-lt"/>
              </a:rPr>
              <a:t>Reduce 90% of text reading and analysis work</a:t>
            </a:r>
            <a:r>
              <a:rPr lang="en-US" sz="2200" kern="0" baseline="30000" dirty="0">
                <a:solidFill>
                  <a:schemeClr val="accent1"/>
                </a:solidFill>
                <a:latin typeface="+mn-lt"/>
              </a:rPr>
              <a:t>13</a:t>
            </a:r>
          </a:p>
        </p:txBody>
      </p:sp>
      <p:sp>
        <p:nvSpPr>
          <p:cNvPr id="83" name="Text Placeholder 3">
            <a:extLst>
              <a:ext uri="{FF2B5EF4-FFF2-40B4-BE49-F238E27FC236}">
                <a16:creationId xmlns:a16="http://schemas.microsoft.com/office/drawing/2014/main" id="{CD3294E2-E23C-C10A-8A0D-D7A5EF81C85D}"/>
              </a:ext>
            </a:extLst>
          </p:cNvPr>
          <p:cNvSpPr txBox="1">
            <a:spLocks/>
          </p:cNvSpPr>
          <p:nvPr/>
        </p:nvSpPr>
        <p:spPr>
          <a:xfrm>
            <a:off x="10683932" y="1779589"/>
            <a:ext cx="4439589" cy="1641182"/>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spcAft>
                <a:spcPts val="800"/>
              </a:spcAft>
            </a:pPr>
            <a:r>
              <a:rPr lang="en-US" sz="2400" b="1" kern="0" dirty="0">
                <a:latin typeface="+mn-lt"/>
              </a:rPr>
              <a:t>HR automation</a:t>
            </a:r>
          </a:p>
          <a:p>
            <a:pPr>
              <a:spcAft>
                <a:spcPts val="800"/>
              </a:spcAft>
            </a:pPr>
            <a:r>
              <a:rPr lang="en-US" sz="2200" kern="0" dirty="0">
                <a:latin typeface="+mn-lt"/>
              </a:rPr>
              <a:t>Reduce manual work and automate recruiting, sourcing </a:t>
            </a:r>
            <a:br>
              <a:rPr lang="en-US" sz="2200" kern="0" dirty="0">
                <a:latin typeface="+mn-lt"/>
              </a:rPr>
            </a:br>
            <a:r>
              <a:rPr lang="en-US" sz="2200" kern="0" dirty="0">
                <a:latin typeface="+mn-lt"/>
              </a:rPr>
              <a:t>and nurturing job candidates</a:t>
            </a:r>
          </a:p>
        </p:txBody>
      </p:sp>
      <p:sp>
        <p:nvSpPr>
          <p:cNvPr id="92" name="Text Placeholder 6">
            <a:extLst>
              <a:ext uri="{FF2B5EF4-FFF2-40B4-BE49-F238E27FC236}">
                <a16:creationId xmlns:a16="http://schemas.microsoft.com/office/drawing/2014/main" id="{54838920-F5C0-FF35-5BE2-68C94CE19138}"/>
              </a:ext>
            </a:extLst>
          </p:cNvPr>
          <p:cNvSpPr txBox="1">
            <a:spLocks/>
          </p:cNvSpPr>
          <p:nvPr/>
        </p:nvSpPr>
        <p:spPr>
          <a:xfrm>
            <a:off x="10768805" y="3701107"/>
            <a:ext cx="3781319" cy="888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spcBef>
                <a:spcPts val="2900"/>
              </a:spcBef>
              <a:spcAft>
                <a:spcPts val="800"/>
              </a:spcAft>
              <a:buSzPct val="100000"/>
            </a:pPr>
            <a:r>
              <a:rPr lang="en-US" sz="2200" kern="0" dirty="0">
                <a:solidFill>
                  <a:schemeClr val="accent1"/>
                </a:solidFill>
                <a:latin typeface="+mn-lt"/>
              </a:rPr>
              <a:t>40% improvement in </a:t>
            </a:r>
            <a:br>
              <a:rPr lang="en-US" sz="2200" kern="0" dirty="0">
                <a:solidFill>
                  <a:schemeClr val="accent1"/>
                </a:solidFill>
                <a:latin typeface="+mn-lt"/>
              </a:rPr>
            </a:br>
            <a:r>
              <a:rPr lang="en-US" sz="2200" kern="0" dirty="0">
                <a:solidFill>
                  <a:schemeClr val="accent1"/>
                </a:solidFill>
                <a:latin typeface="+mn-lt"/>
              </a:rPr>
              <a:t>process productivity</a:t>
            </a:r>
            <a:r>
              <a:rPr lang="en-US" sz="2200" kern="0" baseline="30000" dirty="0">
                <a:solidFill>
                  <a:schemeClr val="accent1"/>
                </a:solidFill>
                <a:latin typeface="+mn-lt"/>
              </a:rPr>
              <a:t>2</a:t>
            </a:r>
            <a:endParaRPr lang="en-US" sz="2200" kern="0" dirty="0">
              <a:solidFill>
                <a:schemeClr val="accent1"/>
              </a:solidFill>
              <a:latin typeface="+mn-lt"/>
            </a:endParaRPr>
          </a:p>
        </p:txBody>
      </p:sp>
      <p:cxnSp>
        <p:nvCxnSpPr>
          <p:cNvPr id="94" name="Straight Connector 93">
            <a:extLst>
              <a:ext uri="{FF2B5EF4-FFF2-40B4-BE49-F238E27FC236}">
                <a16:creationId xmlns:a16="http://schemas.microsoft.com/office/drawing/2014/main" id="{8D016F9E-7E05-2B27-97F5-3AFAB3591A15}"/>
              </a:ext>
            </a:extLst>
          </p:cNvPr>
          <p:cNvCxnSpPr>
            <a:cxnSpLocks/>
          </p:cNvCxnSpPr>
          <p:nvPr/>
        </p:nvCxnSpPr>
        <p:spPr bwMode="auto">
          <a:xfrm>
            <a:off x="6571110" y="7491234"/>
            <a:ext cx="17720542"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4" name="Text Placeholder 7">
            <a:extLst>
              <a:ext uri="{FF2B5EF4-FFF2-40B4-BE49-F238E27FC236}">
                <a16:creationId xmlns:a16="http://schemas.microsoft.com/office/drawing/2014/main" id="{85CF976E-105F-1F34-40D3-2D480743DEA8}"/>
              </a:ext>
            </a:extLst>
          </p:cNvPr>
          <p:cNvSpPr txBox="1">
            <a:spLocks/>
          </p:cNvSpPr>
          <p:nvPr/>
        </p:nvSpPr>
        <p:spPr>
          <a:xfrm>
            <a:off x="10655111" y="4675192"/>
            <a:ext cx="4366033" cy="1871198"/>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spcAft>
                <a:spcPts val="800"/>
              </a:spcAft>
            </a:pPr>
            <a:r>
              <a:rPr lang="en-US" sz="2400" b="1" kern="0" dirty="0">
                <a:latin typeface="+mn-lt"/>
              </a:rPr>
              <a:t>Supply chain</a:t>
            </a:r>
          </a:p>
          <a:p>
            <a:pPr>
              <a:spcAft>
                <a:spcPts val="800"/>
              </a:spcAft>
            </a:pPr>
            <a:r>
              <a:rPr lang="en-US" sz="2200" kern="0" dirty="0">
                <a:latin typeface="+mn-lt"/>
              </a:rPr>
              <a:t>Automate source to pay processes, reduce resource needs and improve cycle times</a:t>
            </a:r>
          </a:p>
        </p:txBody>
      </p:sp>
      <p:sp>
        <p:nvSpPr>
          <p:cNvPr id="95" name="Text Placeholder 6">
            <a:extLst>
              <a:ext uri="{FF2B5EF4-FFF2-40B4-BE49-F238E27FC236}">
                <a16:creationId xmlns:a16="http://schemas.microsoft.com/office/drawing/2014/main" id="{5D9E18D3-50D8-D679-F39F-3AA287D338D0}"/>
              </a:ext>
            </a:extLst>
          </p:cNvPr>
          <p:cNvSpPr txBox="1">
            <a:spLocks/>
          </p:cNvSpPr>
          <p:nvPr/>
        </p:nvSpPr>
        <p:spPr>
          <a:xfrm>
            <a:off x="10716230" y="6708025"/>
            <a:ext cx="4187629" cy="642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spcBef>
                <a:spcPts val="2900"/>
              </a:spcBef>
              <a:spcAft>
                <a:spcPts val="800"/>
              </a:spcAft>
              <a:buSzPct val="100000"/>
            </a:pPr>
            <a:r>
              <a:rPr lang="en-US" sz="2200" kern="0" dirty="0">
                <a:solidFill>
                  <a:schemeClr val="accent1"/>
                </a:solidFill>
                <a:latin typeface="+mn-lt"/>
              </a:rPr>
              <a:t>Reduce product origin traceability from days to seconds</a:t>
            </a:r>
            <a:r>
              <a:rPr lang="en-US" sz="2200" kern="0" baseline="30000" dirty="0">
                <a:solidFill>
                  <a:schemeClr val="accent1"/>
                </a:solidFill>
                <a:latin typeface="IBM Plex Sans Light"/>
              </a:rPr>
              <a:t>6</a:t>
            </a:r>
            <a:endParaRPr lang="en-US" sz="2200" kern="0" baseline="30000" dirty="0">
              <a:solidFill>
                <a:schemeClr val="accent1"/>
              </a:solidFill>
              <a:latin typeface="+mn-lt"/>
            </a:endParaRPr>
          </a:p>
        </p:txBody>
      </p:sp>
      <p:sp>
        <p:nvSpPr>
          <p:cNvPr id="93" name="Text Placeholder 4">
            <a:extLst>
              <a:ext uri="{FF2B5EF4-FFF2-40B4-BE49-F238E27FC236}">
                <a16:creationId xmlns:a16="http://schemas.microsoft.com/office/drawing/2014/main" id="{CBD922E5-2278-CE40-806A-70EAEE92B47B}"/>
              </a:ext>
            </a:extLst>
          </p:cNvPr>
          <p:cNvSpPr txBox="1">
            <a:spLocks/>
          </p:cNvSpPr>
          <p:nvPr/>
        </p:nvSpPr>
        <p:spPr>
          <a:xfrm>
            <a:off x="15272120" y="7748709"/>
            <a:ext cx="4117861" cy="1753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71">
              <a:spcAft>
                <a:spcPts val="800"/>
              </a:spcAft>
            </a:pPr>
            <a:r>
              <a:rPr lang="en-US" sz="2400" b="1" kern="0" dirty="0">
                <a:latin typeface="+mn-lt"/>
              </a:rPr>
              <a:t>AIOps</a:t>
            </a:r>
          </a:p>
          <a:p>
            <a:pPr>
              <a:spcAft>
                <a:spcPts val="800"/>
              </a:spcAft>
            </a:pPr>
            <a:r>
              <a:rPr lang="en-US" sz="2200" kern="0" dirty="0">
                <a:latin typeface="+mn-lt"/>
              </a:rPr>
              <a:t>Assure continuous, cost-effective performance and connectivity across applications</a:t>
            </a:r>
          </a:p>
        </p:txBody>
      </p:sp>
      <p:sp>
        <p:nvSpPr>
          <p:cNvPr id="97" name="Text Placeholder 6">
            <a:extLst>
              <a:ext uri="{FF2B5EF4-FFF2-40B4-BE49-F238E27FC236}">
                <a16:creationId xmlns:a16="http://schemas.microsoft.com/office/drawing/2014/main" id="{166EAF14-0B60-1C69-2C81-786ED7BF8D7B}"/>
              </a:ext>
            </a:extLst>
          </p:cNvPr>
          <p:cNvSpPr txBox="1">
            <a:spLocks/>
          </p:cNvSpPr>
          <p:nvPr/>
        </p:nvSpPr>
        <p:spPr>
          <a:xfrm>
            <a:off x="15304167" y="9704695"/>
            <a:ext cx="3617929" cy="833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spcBef>
                <a:spcPts val="2900"/>
              </a:spcBef>
              <a:spcAft>
                <a:spcPts val="800"/>
              </a:spcAft>
              <a:buSzPct val="100000"/>
            </a:pPr>
            <a:r>
              <a:rPr lang="en-US" sz="2200" kern="0" dirty="0">
                <a:solidFill>
                  <a:schemeClr val="accent1"/>
                </a:solidFill>
                <a:latin typeface="+mn-lt"/>
              </a:rPr>
              <a:t>Reduce application </a:t>
            </a:r>
            <a:br>
              <a:rPr lang="en-US" sz="2200" kern="0" dirty="0">
                <a:solidFill>
                  <a:schemeClr val="accent1"/>
                </a:solidFill>
                <a:latin typeface="+mn-lt"/>
              </a:rPr>
            </a:br>
            <a:r>
              <a:rPr lang="en-US" sz="2200" kern="0" dirty="0">
                <a:solidFill>
                  <a:schemeClr val="accent1"/>
                </a:solidFill>
                <a:latin typeface="+mn-lt"/>
              </a:rPr>
              <a:t>support tickets by 70%</a:t>
            </a:r>
            <a:r>
              <a:rPr lang="en-US" sz="2200" kern="0" baseline="30000" dirty="0">
                <a:solidFill>
                  <a:schemeClr val="accent1"/>
                </a:solidFill>
                <a:latin typeface="+mn-lt"/>
              </a:rPr>
              <a:t>11</a:t>
            </a:r>
            <a:endParaRPr lang="en-US" sz="2200" kern="0" dirty="0">
              <a:solidFill>
                <a:schemeClr val="accent1"/>
              </a:solidFill>
              <a:latin typeface="+mn-lt"/>
            </a:endParaRPr>
          </a:p>
        </p:txBody>
      </p:sp>
      <p:sp>
        <p:nvSpPr>
          <p:cNvPr id="98" name="Text Placeholder 7">
            <a:extLst>
              <a:ext uri="{FF2B5EF4-FFF2-40B4-BE49-F238E27FC236}">
                <a16:creationId xmlns:a16="http://schemas.microsoft.com/office/drawing/2014/main" id="{F2CACBF3-04E2-7CDC-50C0-BEC237A3A8B9}"/>
              </a:ext>
            </a:extLst>
          </p:cNvPr>
          <p:cNvSpPr txBox="1">
            <a:spLocks/>
          </p:cNvSpPr>
          <p:nvPr/>
        </p:nvSpPr>
        <p:spPr>
          <a:xfrm>
            <a:off x="15228772" y="1745485"/>
            <a:ext cx="4208486" cy="16752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71">
              <a:spcAft>
                <a:spcPts val="800"/>
              </a:spcAft>
            </a:pPr>
            <a:r>
              <a:rPr lang="en-US" sz="2400" b="1" kern="0" dirty="0">
                <a:latin typeface="+mn-lt"/>
              </a:rPr>
              <a:t>App modernization, migration</a:t>
            </a:r>
          </a:p>
          <a:p>
            <a:pPr>
              <a:spcAft>
                <a:spcPts val="800"/>
              </a:spcAft>
            </a:pPr>
            <a:r>
              <a:rPr lang="en-US" sz="2200" kern="0" dirty="0">
                <a:latin typeface="+mn-lt"/>
              </a:rPr>
              <a:t>Generate code, tune code generation response in real time</a:t>
            </a:r>
          </a:p>
        </p:txBody>
      </p:sp>
      <p:sp>
        <p:nvSpPr>
          <p:cNvPr id="101" name="Text Placeholder 6">
            <a:extLst>
              <a:ext uri="{FF2B5EF4-FFF2-40B4-BE49-F238E27FC236}">
                <a16:creationId xmlns:a16="http://schemas.microsoft.com/office/drawing/2014/main" id="{1F07D3C3-5FBF-673C-1A75-2D3CBA00C3D4}"/>
              </a:ext>
            </a:extLst>
          </p:cNvPr>
          <p:cNvSpPr txBox="1">
            <a:spLocks/>
          </p:cNvSpPr>
          <p:nvPr/>
        </p:nvSpPr>
        <p:spPr>
          <a:xfrm>
            <a:off x="15228771" y="3703632"/>
            <a:ext cx="3835710" cy="8185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spcBef>
                <a:spcPts val="2900"/>
              </a:spcBef>
              <a:spcAft>
                <a:spcPts val="800"/>
              </a:spcAft>
              <a:buSzPct val="100000"/>
            </a:pPr>
            <a:r>
              <a:rPr lang="en-US" sz="2200" kern="0" dirty="0">
                <a:solidFill>
                  <a:schemeClr val="accent1"/>
                </a:solidFill>
                <a:latin typeface="+mn-lt"/>
              </a:rPr>
              <a:t>60% software development content auto generated by AI</a:t>
            </a:r>
            <a:r>
              <a:rPr lang="en-US" sz="2200" kern="0" baseline="30000" dirty="0">
                <a:solidFill>
                  <a:schemeClr val="accent1"/>
                </a:solidFill>
                <a:latin typeface="+mn-lt"/>
              </a:rPr>
              <a:t>3</a:t>
            </a:r>
            <a:endParaRPr lang="en-US" sz="2200" kern="0" dirty="0">
              <a:solidFill>
                <a:schemeClr val="accent1"/>
              </a:solidFill>
              <a:latin typeface="+mn-lt"/>
            </a:endParaRPr>
          </a:p>
        </p:txBody>
      </p:sp>
      <p:sp>
        <p:nvSpPr>
          <p:cNvPr id="99" name="Text Placeholder 4">
            <a:extLst>
              <a:ext uri="{FF2B5EF4-FFF2-40B4-BE49-F238E27FC236}">
                <a16:creationId xmlns:a16="http://schemas.microsoft.com/office/drawing/2014/main" id="{D0A2D103-5331-CE36-3DA8-8B3A8458DFA9}"/>
              </a:ext>
            </a:extLst>
          </p:cNvPr>
          <p:cNvSpPr txBox="1">
            <a:spLocks/>
          </p:cNvSpPr>
          <p:nvPr/>
        </p:nvSpPr>
        <p:spPr>
          <a:xfrm>
            <a:off x="19988733" y="1745484"/>
            <a:ext cx="3738488" cy="17721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71">
              <a:spcAft>
                <a:spcPts val="800"/>
              </a:spcAft>
            </a:pPr>
            <a:r>
              <a:rPr lang="en-US" sz="2400" b="1" kern="0" dirty="0">
                <a:latin typeface="+mn-lt"/>
              </a:rPr>
              <a:t>Threat management</a:t>
            </a:r>
          </a:p>
          <a:p>
            <a:pPr>
              <a:spcAft>
                <a:spcPts val="800"/>
              </a:spcAft>
            </a:pPr>
            <a:r>
              <a:rPr lang="en-US" sz="2200" kern="0" dirty="0">
                <a:latin typeface="+mn-lt"/>
              </a:rPr>
              <a:t>Reduce incident response times from hours to </a:t>
            </a:r>
            <a:br>
              <a:rPr lang="en-US" sz="2200" kern="0" dirty="0">
                <a:latin typeface="+mn-lt"/>
              </a:rPr>
            </a:br>
            <a:r>
              <a:rPr lang="en-US" sz="2200" kern="0" dirty="0">
                <a:latin typeface="+mn-lt"/>
              </a:rPr>
              <a:t>minutes or seconds</a:t>
            </a:r>
          </a:p>
        </p:txBody>
      </p:sp>
      <p:sp>
        <p:nvSpPr>
          <p:cNvPr id="102" name="Text Placeholder 6">
            <a:extLst>
              <a:ext uri="{FF2B5EF4-FFF2-40B4-BE49-F238E27FC236}">
                <a16:creationId xmlns:a16="http://schemas.microsoft.com/office/drawing/2014/main" id="{872DCFD6-4754-A11D-4199-0D01A9536933}"/>
              </a:ext>
            </a:extLst>
          </p:cNvPr>
          <p:cNvSpPr txBox="1">
            <a:spLocks/>
          </p:cNvSpPr>
          <p:nvPr/>
        </p:nvSpPr>
        <p:spPr>
          <a:xfrm>
            <a:off x="19969151" y="3687423"/>
            <a:ext cx="3311326" cy="813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900"/>
              </a:spcBef>
              <a:spcAft>
                <a:spcPts val="800"/>
              </a:spcAft>
              <a:buSzPct val="100000"/>
            </a:pPr>
            <a:r>
              <a:rPr lang="en-US" sz="2200" kern="0" dirty="0">
                <a:solidFill>
                  <a:schemeClr val="accent1"/>
                </a:solidFill>
                <a:latin typeface="+mn-lt"/>
              </a:rPr>
              <a:t>Contain potential </a:t>
            </a:r>
            <a:br>
              <a:rPr lang="en-US" sz="2200" kern="0" dirty="0">
                <a:solidFill>
                  <a:schemeClr val="accent1"/>
                </a:solidFill>
                <a:latin typeface="+mn-lt"/>
              </a:rPr>
            </a:br>
            <a:r>
              <a:rPr lang="en-US" sz="2200" kern="0" dirty="0">
                <a:solidFill>
                  <a:schemeClr val="accent1"/>
                </a:solidFill>
                <a:latin typeface="+mn-lt"/>
              </a:rPr>
              <a:t>threats 8x faster</a:t>
            </a:r>
            <a:r>
              <a:rPr lang="en-US" sz="2200" kern="0" baseline="30000" dirty="0">
                <a:solidFill>
                  <a:schemeClr val="accent1"/>
                </a:solidFill>
                <a:latin typeface="+mn-lt"/>
              </a:rPr>
              <a:t>4</a:t>
            </a:r>
            <a:endParaRPr lang="en-US" sz="2200" kern="0" dirty="0">
              <a:solidFill>
                <a:schemeClr val="accent1"/>
              </a:solidFill>
              <a:latin typeface="+mn-lt"/>
            </a:endParaRPr>
          </a:p>
        </p:txBody>
      </p:sp>
      <p:sp>
        <p:nvSpPr>
          <p:cNvPr id="100" name="Text Placeholder 4">
            <a:extLst>
              <a:ext uri="{FF2B5EF4-FFF2-40B4-BE49-F238E27FC236}">
                <a16:creationId xmlns:a16="http://schemas.microsoft.com/office/drawing/2014/main" id="{42B54508-173B-36D4-0329-D33B55163652}"/>
              </a:ext>
            </a:extLst>
          </p:cNvPr>
          <p:cNvSpPr txBox="1">
            <a:spLocks/>
          </p:cNvSpPr>
          <p:nvPr/>
        </p:nvSpPr>
        <p:spPr>
          <a:xfrm>
            <a:off x="19945626" y="4705206"/>
            <a:ext cx="3594858" cy="17771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71">
              <a:spcAft>
                <a:spcPts val="800"/>
              </a:spcAft>
            </a:pPr>
            <a:r>
              <a:rPr lang="en-US" sz="2400" b="1" kern="0" dirty="0">
                <a:latin typeface="+mn-lt"/>
              </a:rPr>
              <a:t>Asset management</a:t>
            </a:r>
          </a:p>
          <a:p>
            <a:pPr>
              <a:spcAft>
                <a:spcPts val="800"/>
              </a:spcAft>
            </a:pPr>
            <a:r>
              <a:rPr lang="en-US" sz="2200" kern="0" dirty="0">
                <a:latin typeface="+mn-lt"/>
              </a:rPr>
              <a:t>Optimize critical asset performance and operations while delivering sustainable outcomes</a:t>
            </a:r>
          </a:p>
        </p:txBody>
      </p:sp>
      <p:sp>
        <p:nvSpPr>
          <p:cNvPr id="103" name="Text Placeholder 6">
            <a:extLst>
              <a:ext uri="{FF2B5EF4-FFF2-40B4-BE49-F238E27FC236}">
                <a16:creationId xmlns:a16="http://schemas.microsoft.com/office/drawing/2014/main" id="{2350B6E9-D183-2590-3780-6835821C4C38}"/>
              </a:ext>
            </a:extLst>
          </p:cNvPr>
          <p:cNvSpPr txBox="1">
            <a:spLocks/>
          </p:cNvSpPr>
          <p:nvPr/>
        </p:nvSpPr>
        <p:spPr>
          <a:xfrm>
            <a:off x="19948362" y="6711983"/>
            <a:ext cx="3778858" cy="769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900"/>
              </a:spcBef>
              <a:spcAft>
                <a:spcPts val="800"/>
              </a:spcAft>
              <a:buSzPct val="100000"/>
            </a:pPr>
            <a:r>
              <a:rPr lang="en-US" sz="2200" kern="0" dirty="0">
                <a:solidFill>
                  <a:schemeClr val="accent1"/>
                </a:solidFill>
                <a:latin typeface="+mn-lt"/>
              </a:rPr>
              <a:t>Reduce unplanned </a:t>
            </a:r>
            <a:br>
              <a:rPr lang="en-US" sz="2200" kern="0" dirty="0">
                <a:solidFill>
                  <a:schemeClr val="accent1"/>
                </a:solidFill>
                <a:latin typeface="+mn-lt"/>
              </a:rPr>
            </a:br>
            <a:r>
              <a:rPr lang="en-US" sz="2200" kern="0" dirty="0">
                <a:solidFill>
                  <a:schemeClr val="accent1"/>
                </a:solidFill>
                <a:latin typeface="+mn-lt"/>
              </a:rPr>
              <a:t>downtime by 43%</a:t>
            </a:r>
            <a:r>
              <a:rPr lang="en-US" sz="2200" kern="0" baseline="30000" dirty="0">
                <a:solidFill>
                  <a:schemeClr val="accent1"/>
                </a:solidFill>
                <a:latin typeface="+mn-lt"/>
              </a:rPr>
              <a:t>8</a:t>
            </a:r>
            <a:endParaRPr lang="en-US" sz="2200" kern="0" dirty="0">
              <a:solidFill>
                <a:schemeClr val="accent1"/>
              </a:solidFill>
              <a:latin typeface="+mn-lt"/>
            </a:endParaRPr>
          </a:p>
        </p:txBody>
      </p:sp>
      <p:cxnSp>
        <p:nvCxnSpPr>
          <p:cNvPr id="104" name="Straight Connector 103">
            <a:extLst>
              <a:ext uri="{FF2B5EF4-FFF2-40B4-BE49-F238E27FC236}">
                <a16:creationId xmlns:a16="http://schemas.microsoft.com/office/drawing/2014/main" id="{5A87995A-B533-64F1-F60C-81072B23A39D}"/>
              </a:ext>
            </a:extLst>
          </p:cNvPr>
          <p:cNvCxnSpPr>
            <a:cxnSpLocks/>
          </p:cNvCxnSpPr>
          <p:nvPr/>
        </p:nvCxnSpPr>
        <p:spPr bwMode="auto">
          <a:xfrm>
            <a:off x="6571110" y="10554588"/>
            <a:ext cx="17720542"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7" name="Text Placeholder 4">
            <a:extLst>
              <a:ext uri="{FF2B5EF4-FFF2-40B4-BE49-F238E27FC236}">
                <a16:creationId xmlns:a16="http://schemas.microsoft.com/office/drawing/2014/main" id="{C333C913-80F4-CA3D-3D63-867B2BBE01FB}"/>
              </a:ext>
            </a:extLst>
          </p:cNvPr>
          <p:cNvSpPr txBox="1">
            <a:spLocks/>
          </p:cNvSpPr>
          <p:nvPr/>
        </p:nvSpPr>
        <p:spPr>
          <a:xfrm>
            <a:off x="19988733" y="10853902"/>
            <a:ext cx="4217740" cy="16175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71">
              <a:spcAft>
                <a:spcPts val="800"/>
              </a:spcAft>
            </a:pPr>
            <a:r>
              <a:rPr lang="en-US" sz="2400" b="1" kern="0" dirty="0">
                <a:latin typeface="+mn-lt"/>
              </a:rPr>
              <a:t>Environmental intelligence</a:t>
            </a:r>
          </a:p>
          <a:p>
            <a:pPr>
              <a:spcAft>
                <a:spcPts val="800"/>
              </a:spcAft>
            </a:pPr>
            <a:r>
              <a:rPr lang="en-US" sz="2200" kern="0" dirty="0">
                <a:latin typeface="+mn-lt"/>
              </a:rPr>
              <a:t>Provide intelligence to proactively plan and manage impact of severe weather and climate</a:t>
            </a:r>
          </a:p>
        </p:txBody>
      </p:sp>
      <p:sp>
        <p:nvSpPr>
          <p:cNvPr id="108" name="Text Placeholder 6">
            <a:extLst>
              <a:ext uri="{FF2B5EF4-FFF2-40B4-BE49-F238E27FC236}">
                <a16:creationId xmlns:a16="http://schemas.microsoft.com/office/drawing/2014/main" id="{006B6C34-FC58-1A89-3886-7035F07E096F}"/>
              </a:ext>
            </a:extLst>
          </p:cNvPr>
          <p:cNvSpPr txBox="1">
            <a:spLocks/>
          </p:cNvSpPr>
          <p:nvPr/>
        </p:nvSpPr>
        <p:spPr>
          <a:xfrm>
            <a:off x="20007445" y="12593400"/>
            <a:ext cx="4018548" cy="6572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900"/>
              </a:spcBef>
              <a:spcAft>
                <a:spcPts val="800"/>
              </a:spcAft>
              <a:buSzPct val="100000"/>
            </a:pPr>
            <a:r>
              <a:rPr lang="en-US" sz="2200" kern="0" dirty="0">
                <a:solidFill>
                  <a:schemeClr val="accent1"/>
                </a:solidFill>
                <a:latin typeface="+mn-lt"/>
              </a:rPr>
              <a:t>Increase manufacturing </a:t>
            </a:r>
            <a:br>
              <a:rPr lang="en-US" sz="2200" kern="0" dirty="0">
                <a:solidFill>
                  <a:schemeClr val="accent1"/>
                </a:solidFill>
                <a:latin typeface="+mn-lt"/>
              </a:rPr>
            </a:br>
            <a:r>
              <a:rPr lang="en-US" sz="2200" kern="0" dirty="0">
                <a:solidFill>
                  <a:schemeClr val="accent1"/>
                </a:solidFill>
                <a:latin typeface="+mn-lt"/>
              </a:rPr>
              <a:t>output by 25%</a:t>
            </a:r>
            <a:r>
              <a:rPr lang="en-US" sz="2200" kern="0" baseline="30000" dirty="0">
                <a:solidFill>
                  <a:schemeClr val="accent1"/>
                </a:solidFill>
                <a:latin typeface="+mn-lt"/>
              </a:rPr>
              <a:t>16</a:t>
            </a:r>
          </a:p>
        </p:txBody>
      </p:sp>
      <p:sp>
        <p:nvSpPr>
          <p:cNvPr id="109" name="Text Placeholder 4">
            <a:extLst>
              <a:ext uri="{FF2B5EF4-FFF2-40B4-BE49-F238E27FC236}">
                <a16:creationId xmlns:a16="http://schemas.microsoft.com/office/drawing/2014/main" id="{2749D2AB-1E96-1A25-123B-DD0F7A0F4A16}"/>
              </a:ext>
            </a:extLst>
          </p:cNvPr>
          <p:cNvSpPr txBox="1">
            <a:spLocks/>
          </p:cNvSpPr>
          <p:nvPr/>
        </p:nvSpPr>
        <p:spPr>
          <a:xfrm>
            <a:off x="10820197" y="10837947"/>
            <a:ext cx="4176567" cy="17554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71">
              <a:spcAft>
                <a:spcPts val="800"/>
              </a:spcAft>
            </a:pPr>
            <a:r>
              <a:rPr lang="en-US" sz="2400" b="1" kern="0" dirty="0">
                <a:latin typeface="+mn-lt"/>
              </a:rPr>
              <a:t>Regulatory compliance</a:t>
            </a:r>
          </a:p>
          <a:p>
            <a:pPr>
              <a:spcAft>
                <a:spcPts val="800"/>
              </a:spcAft>
            </a:pPr>
            <a:r>
              <a:rPr lang="en-US" sz="2200" kern="0" dirty="0">
                <a:latin typeface="+mn-lt"/>
              </a:rPr>
              <a:t>Support compliance based on requirements / risks, proactively respond to regulatory changes</a:t>
            </a:r>
          </a:p>
        </p:txBody>
      </p:sp>
      <p:sp>
        <p:nvSpPr>
          <p:cNvPr id="110" name="Text Placeholder 6">
            <a:extLst>
              <a:ext uri="{FF2B5EF4-FFF2-40B4-BE49-F238E27FC236}">
                <a16:creationId xmlns:a16="http://schemas.microsoft.com/office/drawing/2014/main" id="{73ED7A67-E6EF-A25B-919E-4E91738AE1D1}"/>
              </a:ext>
            </a:extLst>
          </p:cNvPr>
          <p:cNvSpPr txBox="1">
            <a:spLocks/>
          </p:cNvSpPr>
          <p:nvPr/>
        </p:nvSpPr>
        <p:spPr>
          <a:xfrm>
            <a:off x="10835505" y="12651721"/>
            <a:ext cx="4068355" cy="8703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900"/>
              </a:spcBef>
              <a:spcAft>
                <a:spcPts val="800"/>
              </a:spcAft>
              <a:buSzPct val="100000"/>
            </a:pPr>
            <a:r>
              <a:rPr lang="en-US" sz="2200" kern="0" dirty="0">
                <a:solidFill>
                  <a:schemeClr val="accent1"/>
                </a:solidFill>
                <a:latin typeface="+mn-lt"/>
              </a:rPr>
              <a:t>Reduce time spent </a:t>
            </a:r>
            <a:br>
              <a:rPr lang="en-US" sz="2200" kern="0" dirty="0">
                <a:solidFill>
                  <a:schemeClr val="accent1"/>
                </a:solidFill>
                <a:latin typeface="+mn-lt"/>
              </a:rPr>
            </a:br>
            <a:r>
              <a:rPr lang="en-US" sz="2200" kern="0" dirty="0">
                <a:solidFill>
                  <a:schemeClr val="accent1"/>
                </a:solidFill>
                <a:latin typeface="+mn-lt"/>
              </a:rPr>
              <a:t>responding to issues</a:t>
            </a:r>
            <a:r>
              <a:rPr lang="en-US" sz="2200" kern="0" baseline="30000" dirty="0">
                <a:solidFill>
                  <a:schemeClr val="accent1"/>
                </a:solidFill>
                <a:latin typeface="+mn-lt"/>
              </a:rPr>
              <a:t>14</a:t>
            </a:r>
          </a:p>
        </p:txBody>
      </p:sp>
      <p:cxnSp>
        <p:nvCxnSpPr>
          <p:cNvPr id="88" name="Straight Connector 87">
            <a:extLst>
              <a:ext uri="{FF2B5EF4-FFF2-40B4-BE49-F238E27FC236}">
                <a16:creationId xmlns:a16="http://schemas.microsoft.com/office/drawing/2014/main" id="{1F9D6B7D-0A40-CE12-8C1E-BAD83BD4B062}"/>
              </a:ext>
            </a:extLst>
          </p:cNvPr>
          <p:cNvCxnSpPr>
            <a:cxnSpLocks/>
          </p:cNvCxnSpPr>
          <p:nvPr/>
        </p:nvCxnSpPr>
        <p:spPr bwMode="auto">
          <a:xfrm>
            <a:off x="19722351" y="1779589"/>
            <a:ext cx="0" cy="11950486"/>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B17ED044-6293-6FCC-23F3-BE6FCA137E1E}"/>
              </a:ext>
            </a:extLst>
          </p:cNvPr>
          <p:cNvCxnSpPr>
            <a:cxnSpLocks/>
          </p:cNvCxnSpPr>
          <p:nvPr/>
        </p:nvCxnSpPr>
        <p:spPr bwMode="auto">
          <a:xfrm flipH="1">
            <a:off x="15008726" y="1707728"/>
            <a:ext cx="41917" cy="1205749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5766AE5E-FEAB-49AC-68E6-32B825F65336}"/>
              </a:ext>
            </a:extLst>
          </p:cNvPr>
          <p:cNvCxnSpPr>
            <a:cxnSpLocks/>
          </p:cNvCxnSpPr>
          <p:nvPr/>
        </p:nvCxnSpPr>
        <p:spPr bwMode="auto">
          <a:xfrm>
            <a:off x="10418506" y="1727606"/>
            <a:ext cx="47622" cy="11997843"/>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4">
            <a:extLst>
              <a:ext uri="{FF2B5EF4-FFF2-40B4-BE49-F238E27FC236}">
                <a16:creationId xmlns:a16="http://schemas.microsoft.com/office/drawing/2014/main" id="{C849619C-4B0D-C42C-C8B2-F5227C4FA65E}"/>
              </a:ext>
            </a:extLst>
          </p:cNvPr>
          <p:cNvSpPr txBox="1">
            <a:spLocks/>
          </p:cNvSpPr>
          <p:nvPr/>
        </p:nvSpPr>
        <p:spPr>
          <a:xfrm>
            <a:off x="15281861" y="10865292"/>
            <a:ext cx="4378952" cy="1603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71">
              <a:spcAft>
                <a:spcPts val="800"/>
              </a:spcAft>
            </a:pPr>
            <a:r>
              <a:rPr lang="en-US" sz="2400" b="1" kern="0" dirty="0">
                <a:latin typeface="+mn-lt"/>
              </a:rPr>
              <a:t>Data platform engineering</a:t>
            </a:r>
          </a:p>
          <a:p>
            <a:pPr>
              <a:spcAft>
                <a:spcPts val="800"/>
              </a:spcAft>
            </a:pPr>
            <a:r>
              <a:rPr lang="en-US" sz="2200" kern="0" dirty="0">
                <a:latin typeface="+mn-lt"/>
              </a:rPr>
              <a:t>Redesign the approach for data integration using generative AI</a:t>
            </a:r>
          </a:p>
        </p:txBody>
      </p:sp>
      <p:sp>
        <p:nvSpPr>
          <p:cNvPr id="8" name="Text Placeholder 6">
            <a:extLst>
              <a:ext uri="{FF2B5EF4-FFF2-40B4-BE49-F238E27FC236}">
                <a16:creationId xmlns:a16="http://schemas.microsoft.com/office/drawing/2014/main" id="{AFEEB215-92B1-3F0E-30A8-773FDABF90DB}"/>
              </a:ext>
            </a:extLst>
          </p:cNvPr>
          <p:cNvSpPr txBox="1">
            <a:spLocks/>
          </p:cNvSpPr>
          <p:nvPr/>
        </p:nvSpPr>
        <p:spPr>
          <a:xfrm>
            <a:off x="15338432" y="12615467"/>
            <a:ext cx="3658228" cy="8703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900"/>
              </a:spcBef>
              <a:spcAft>
                <a:spcPts val="800"/>
              </a:spcAft>
              <a:buSzPct val="100000"/>
            </a:pPr>
            <a:r>
              <a:rPr lang="en-US" sz="2200" kern="0" dirty="0">
                <a:solidFill>
                  <a:schemeClr val="accent1"/>
                </a:solidFill>
                <a:latin typeface="+mn-lt"/>
              </a:rPr>
              <a:t>Reduce data integration </a:t>
            </a:r>
            <a:br>
              <a:rPr lang="en-US" sz="2200" kern="0" dirty="0">
                <a:solidFill>
                  <a:schemeClr val="accent1"/>
                </a:solidFill>
                <a:latin typeface="+mn-lt"/>
              </a:rPr>
            </a:br>
            <a:r>
              <a:rPr lang="en-US" sz="2200" kern="0" dirty="0">
                <a:solidFill>
                  <a:schemeClr val="accent1"/>
                </a:solidFill>
                <a:latin typeface="+mn-lt"/>
              </a:rPr>
              <a:t>time by 30%+</a:t>
            </a:r>
            <a:r>
              <a:rPr lang="en-US" sz="2200" kern="0" baseline="30000" dirty="0">
                <a:solidFill>
                  <a:schemeClr val="accent1"/>
                </a:solidFill>
                <a:latin typeface="+mn-lt"/>
              </a:rPr>
              <a:t>15</a:t>
            </a:r>
          </a:p>
        </p:txBody>
      </p:sp>
      <p:sp>
        <p:nvSpPr>
          <p:cNvPr id="9" name="Text Placeholder 4">
            <a:extLst>
              <a:ext uri="{FF2B5EF4-FFF2-40B4-BE49-F238E27FC236}">
                <a16:creationId xmlns:a16="http://schemas.microsoft.com/office/drawing/2014/main" id="{1B79EEEC-8657-B660-C692-68C293C61E97}"/>
              </a:ext>
            </a:extLst>
          </p:cNvPr>
          <p:cNvSpPr txBox="1">
            <a:spLocks/>
          </p:cNvSpPr>
          <p:nvPr/>
        </p:nvSpPr>
        <p:spPr>
          <a:xfrm>
            <a:off x="15294941" y="4727398"/>
            <a:ext cx="4221484" cy="1866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71">
              <a:spcAft>
                <a:spcPts val="800"/>
              </a:spcAft>
            </a:pPr>
            <a:r>
              <a:rPr lang="en-US" sz="2400" b="1" kern="0" dirty="0">
                <a:latin typeface="+mn-lt"/>
              </a:rPr>
              <a:t>IT automation</a:t>
            </a:r>
          </a:p>
          <a:p>
            <a:pPr>
              <a:spcAft>
                <a:spcPts val="800"/>
              </a:spcAft>
            </a:pPr>
            <a:r>
              <a:rPr lang="en-US" sz="2200" kern="0" dirty="0">
                <a:latin typeface="+mn-lt"/>
              </a:rPr>
              <a:t>Reduce automation development, identify deployment issues, avoiding incidents, optimize application demand to supply</a:t>
            </a:r>
          </a:p>
        </p:txBody>
      </p:sp>
      <p:sp>
        <p:nvSpPr>
          <p:cNvPr id="10" name="Text Placeholder 6">
            <a:extLst>
              <a:ext uri="{FF2B5EF4-FFF2-40B4-BE49-F238E27FC236}">
                <a16:creationId xmlns:a16="http://schemas.microsoft.com/office/drawing/2014/main" id="{4E1F8375-628F-4FF6-5C24-281757866A32}"/>
              </a:ext>
            </a:extLst>
          </p:cNvPr>
          <p:cNvSpPr txBox="1">
            <a:spLocks/>
          </p:cNvSpPr>
          <p:nvPr/>
        </p:nvSpPr>
        <p:spPr>
          <a:xfrm>
            <a:off x="15291882" y="6738877"/>
            <a:ext cx="3344015" cy="8199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spcBef>
                <a:spcPts val="2900"/>
              </a:spcBef>
              <a:spcAft>
                <a:spcPts val="800"/>
              </a:spcAft>
              <a:buSzPct val="100000"/>
            </a:pPr>
            <a:r>
              <a:rPr lang="en-US" sz="2200" kern="0" dirty="0">
                <a:solidFill>
                  <a:schemeClr val="accent1"/>
                </a:solidFill>
                <a:latin typeface="+mn-lt"/>
              </a:rPr>
              <a:t>Reduce mean time to </a:t>
            </a:r>
            <a:br>
              <a:rPr lang="en-US" sz="2200" kern="0" dirty="0">
                <a:solidFill>
                  <a:schemeClr val="accent1"/>
                </a:solidFill>
                <a:latin typeface="+mn-lt"/>
              </a:rPr>
            </a:br>
            <a:r>
              <a:rPr lang="en-US" sz="2200" kern="0" dirty="0">
                <a:solidFill>
                  <a:schemeClr val="accent1"/>
                </a:solidFill>
                <a:latin typeface="+mn-lt"/>
              </a:rPr>
              <a:t>repair (MTTR) by 50%+</a:t>
            </a:r>
            <a:r>
              <a:rPr lang="en-US" sz="2200" kern="0" baseline="30000" dirty="0">
                <a:solidFill>
                  <a:schemeClr val="accent1"/>
                </a:solidFill>
                <a:latin typeface="+mn-lt"/>
              </a:rPr>
              <a:t>7</a:t>
            </a:r>
            <a:endParaRPr lang="en-US" sz="2200" kern="0" dirty="0">
              <a:solidFill>
                <a:schemeClr val="accent1"/>
              </a:solidFill>
              <a:latin typeface="+mn-lt"/>
            </a:endParaRPr>
          </a:p>
        </p:txBody>
      </p:sp>
      <p:sp>
        <p:nvSpPr>
          <p:cNvPr id="13" name="Text Placeholder 4">
            <a:extLst>
              <a:ext uri="{FF2B5EF4-FFF2-40B4-BE49-F238E27FC236}">
                <a16:creationId xmlns:a16="http://schemas.microsoft.com/office/drawing/2014/main" id="{35BA994E-FCB0-7367-55F6-504C4F733981}"/>
              </a:ext>
            </a:extLst>
          </p:cNvPr>
          <p:cNvSpPr txBox="1">
            <a:spLocks/>
          </p:cNvSpPr>
          <p:nvPr/>
        </p:nvSpPr>
        <p:spPr>
          <a:xfrm>
            <a:off x="19948362" y="7726477"/>
            <a:ext cx="4233116" cy="17704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71">
              <a:spcAft>
                <a:spcPts val="800"/>
              </a:spcAft>
            </a:pPr>
            <a:r>
              <a:rPr lang="en-US" sz="2400" b="1" kern="0" dirty="0">
                <a:latin typeface="+mn-lt"/>
              </a:rPr>
              <a:t>Product development</a:t>
            </a:r>
          </a:p>
          <a:p>
            <a:pPr>
              <a:spcAft>
                <a:spcPts val="800"/>
              </a:spcAft>
            </a:pPr>
            <a:r>
              <a:rPr lang="en-US" sz="2200" kern="0" dirty="0">
                <a:latin typeface="+mn-lt"/>
              </a:rPr>
              <a:t>Ex. Expedite drug discovery by inferring structure with AI from simple molecular representations</a:t>
            </a:r>
          </a:p>
        </p:txBody>
      </p:sp>
      <p:sp>
        <p:nvSpPr>
          <p:cNvPr id="15" name="Text Placeholder 6">
            <a:extLst>
              <a:ext uri="{FF2B5EF4-FFF2-40B4-BE49-F238E27FC236}">
                <a16:creationId xmlns:a16="http://schemas.microsoft.com/office/drawing/2014/main" id="{616CA820-D575-50F3-3060-30FE4EE87A93}"/>
              </a:ext>
            </a:extLst>
          </p:cNvPr>
          <p:cNvSpPr txBox="1">
            <a:spLocks/>
          </p:cNvSpPr>
          <p:nvPr/>
        </p:nvSpPr>
        <p:spPr>
          <a:xfrm>
            <a:off x="19945626" y="9681836"/>
            <a:ext cx="3373162" cy="820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spcBef>
                <a:spcPts val="2900"/>
              </a:spcBef>
              <a:spcAft>
                <a:spcPts val="800"/>
              </a:spcAft>
              <a:buSzPct val="100000"/>
            </a:pPr>
            <a:r>
              <a:rPr lang="en-US" sz="2200" kern="0" dirty="0">
                <a:solidFill>
                  <a:schemeClr val="accent1"/>
                </a:solidFill>
                <a:latin typeface="+mn-lt"/>
              </a:rPr>
              <a:t>Faster and less expensive drug discovery</a:t>
            </a:r>
            <a:r>
              <a:rPr lang="en-US" sz="2200" kern="0" baseline="30000" dirty="0">
                <a:solidFill>
                  <a:schemeClr val="accent1"/>
                </a:solidFill>
                <a:latin typeface="+mn-lt"/>
              </a:rPr>
              <a:t>12</a:t>
            </a:r>
          </a:p>
        </p:txBody>
      </p:sp>
      <p:sp>
        <p:nvSpPr>
          <p:cNvPr id="16" name="Text Placeholder 4">
            <a:extLst>
              <a:ext uri="{FF2B5EF4-FFF2-40B4-BE49-F238E27FC236}">
                <a16:creationId xmlns:a16="http://schemas.microsoft.com/office/drawing/2014/main" id="{D427F02A-EC3B-7D14-4B79-6A57945872C9}"/>
              </a:ext>
            </a:extLst>
          </p:cNvPr>
          <p:cNvSpPr txBox="1">
            <a:spLocks/>
          </p:cNvSpPr>
          <p:nvPr/>
        </p:nvSpPr>
        <p:spPr>
          <a:xfrm>
            <a:off x="6557234" y="4745696"/>
            <a:ext cx="3792202" cy="1716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71">
              <a:spcAft>
                <a:spcPts val="800"/>
              </a:spcAft>
            </a:pPr>
            <a:r>
              <a:rPr lang="en-US" sz="2400" b="1" kern="0" dirty="0">
                <a:latin typeface="+mn-lt"/>
              </a:rPr>
              <a:t>Marketing</a:t>
            </a:r>
          </a:p>
          <a:p>
            <a:pPr>
              <a:spcAft>
                <a:spcPts val="800"/>
              </a:spcAft>
            </a:pPr>
            <a:r>
              <a:rPr lang="en-US" sz="2200" kern="0" dirty="0">
                <a:latin typeface="+mn-lt"/>
              </a:rPr>
              <a:t>Increase personalization, improve efficiency across </a:t>
            </a:r>
            <a:br>
              <a:rPr lang="en-US" sz="2200" kern="0" dirty="0">
                <a:latin typeface="+mn-lt"/>
              </a:rPr>
            </a:br>
            <a:r>
              <a:rPr lang="en-US" sz="2200" kern="0" dirty="0">
                <a:latin typeface="+mn-lt"/>
              </a:rPr>
              <a:t>the content supply chain</a:t>
            </a:r>
          </a:p>
        </p:txBody>
      </p:sp>
      <p:sp>
        <p:nvSpPr>
          <p:cNvPr id="17" name="Text Placeholder 6">
            <a:extLst>
              <a:ext uri="{FF2B5EF4-FFF2-40B4-BE49-F238E27FC236}">
                <a16:creationId xmlns:a16="http://schemas.microsoft.com/office/drawing/2014/main" id="{0E1A26FF-96AE-66F0-3269-BD561A24152E}"/>
              </a:ext>
            </a:extLst>
          </p:cNvPr>
          <p:cNvSpPr txBox="1">
            <a:spLocks/>
          </p:cNvSpPr>
          <p:nvPr/>
        </p:nvSpPr>
        <p:spPr>
          <a:xfrm>
            <a:off x="6557234" y="6746920"/>
            <a:ext cx="3369998" cy="847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spcBef>
                <a:spcPts val="2900"/>
              </a:spcBef>
              <a:spcAft>
                <a:spcPts val="800"/>
              </a:spcAft>
              <a:buSzPct val="100000"/>
            </a:pPr>
            <a:r>
              <a:rPr lang="en-US" sz="2200" kern="0" dirty="0">
                <a:solidFill>
                  <a:schemeClr val="accent1"/>
                </a:solidFill>
                <a:latin typeface="+mn-lt"/>
              </a:rPr>
              <a:t>Reduce derivative content creation spend</a:t>
            </a:r>
            <a:r>
              <a:rPr lang="en-US" sz="2200" kern="0" baseline="30000" dirty="0">
                <a:solidFill>
                  <a:schemeClr val="accent1"/>
                </a:solidFill>
                <a:latin typeface="+mn-lt"/>
              </a:rPr>
              <a:t>5</a:t>
            </a:r>
            <a:endParaRPr lang="en-US" sz="2200" kern="0" dirty="0">
              <a:solidFill>
                <a:schemeClr val="accent1"/>
              </a:solidFill>
              <a:latin typeface="+mn-lt"/>
            </a:endParaRPr>
          </a:p>
        </p:txBody>
      </p:sp>
      <p:sp>
        <p:nvSpPr>
          <p:cNvPr id="30" name="Text Placeholder 2">
            <a:extLst>
              <a:ext uri="{FF2B5EF4-FFF2-40B4-BE49-F238E27FC236}">
                <a16:creationId xmlns:a16="http://schemas.microsoft.com/office/drawing/2014/main" id="{0DF7B6BE-31A0-791A-1C18-E80BCCD8C25A}"/>
              </a:ext>
            </a:extLst>
          </p:cNvPr>
          <p:cNvSpPr txBox="1">
            <a:spLocks/>
          </p:cNvSpPr>
          <p:nvPr/>
        </p:nvSpPr>
        <p:spPr>
          <a:xfrm>
            <a:off x="6453559" y="7639159"/>
            <a:ext cx="3895877" cy="1863502"/>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spcAft>
                <a:spcPts val="800"/>
              </a:spcAft>
            </a:pPr>
            <a:r>
              <a:rPr lang="en-US" sz="2400" b="1" kern="0" dirty="0">
                <a:latin typeface="+mn-lt"/>
              </a:rPr>
              <a:t>Content creation</a:t>
            </a:r>
          </a:p>
          <a:p>
            <a:pPr>
              <a:spcAft>
                <a:spcPts val="800"/>
              </a:spcAft>
            </a:pPr>
            <a:r>
              <a:rPr lang="en-US" sz="2200" kern="0" dirty="0">
                <a:latin typeface="+mn-lt"/>
              </a:rPr>
              <a:t>Ex. Enhance digital sports viewing with auto-generated spoken AI commentary</a:t>
            </a:r>
          </a:p>
        </p:txBody>
      </p:sp>
      <p:sp>
        <p:nvSpPr>
          <p:cNvPr id="31" name="Text Placeholder 6">
            <a:extLst>
              <a:ext uri="{FF2B5EF4-FFF2-40B4-BE49-F238E27FC236}">
                <a16:creationId xmlns:a16="http://schemas.microsoft.com/office/drawing/2014/main" id="{36790C8E-B8C5-FFC1-AB6B-83C6FA3728DF}"/>
              </a:ext>
            </a:extLst>
          </p:cNvPr>
          <p:cNvSpPr txBox="1">
            <a:spLocks/>
          </p:cNvSpPr>
          <p:nvPr/>
        </p:nvSpPr>
        <p:spPr>
          <a:xfrm>
            <a:off x="6577461" y="9679796"/>
            <a:ext cx="3720635" cy="7710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spcBef>
                <a:spcPts val="2900"/>
              </a:spcBef>
              <a:spcAft>
                <a:spcPts val="800"/>
              </a:spcAft>
              <a:buSzPct val="100000"/>
            </a:pPr>
            <a:r>
              <a:rPr lang="en-US" sz="2200" kern="0" dirty="0">
                <a:solidFill>
                  <a:schemeClr val="accent1"/>
                </a:solidFill>
                <a:latin typeface="+mn-lt"/>
              </a:rPr>
              <a:t>Scale live viewing experiences cost effectively</a:t>
            </a:r>
            <a:r>
              <a:rPr lang="en-US" sz="2200" kern="0" baseline="30000" dirty="0">
                <a:solidFill>
                  <a:schemeClr val="accent1"/>
                </a:solidFill>
                <a:latin typeface="+mn-lt"/>
              </a:rPr>
              <a:t>9</a:t>
            </a:r>
            <a:endParaRPr lang="en-US" sz="2200" kern="0" dirty="0">
              <a:solidFill>
                <a:schemeClr val="accent1"/>
              </a:solidFill>
              <a:latin typeface="+mn-lt"/>
            </a:endParaRPr>
          </a:p>
        </p:txBody>
      </p:sp>
      <p:sp>
        <p:nvSpPr>
          <p:cNvPr id="19" name="TextBox 18">
            <a:extLst>
              <a:ext uri="{FF2B5EF4-FFF2-40B4-BE49-F238E27FC236}">
                <a16:creationId xmlns:a16="http://schemas.microsoft.com/office/drawing/2014/main" id="{BB15DDF6-9DB0-EA7F-5D6E-101595A467A2}"/>
              </a:ext>
            </a:extLst>
          </p:cNvPr>
          <p:cNvSpPr txBox="1"/>
          <p:nvPr/>
        </p:nvSpPr>
        <p:spPr>
          <a:xfrm>
            <a:off x="6126792" y="755839"/>
            <a:ext cx="4387475"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algn="ctr" defTabSz="4876800">
              <a:spcBef>
                <a:spcPts val="5800"/>
              </a:spcBef>
              <a:buSzPct val="100000"/>
            </a:pPr>
            <a:r>
              <a:rPr lang="en-US" sz="2200" b="1" kern="0" dirty="0">
                <a:solidFill>
                  <a:srgbClr val="000000"/>
                </a:solidFill>
                <a:ea typeface="+mj-ea"/>
                <a:cs typeface="+mj-cs"/>
                <a:sym typeface="IBM Plex Sans Light"/>
              </a:rPr>
              <a:t>Customer-facing functions</a:t>
            </a:r>
            <a:br>
              <a:rPr lang="en-US" sz="2200" b="1" kern="0" dirty="0">
                <a:solidFill>
                  <a:srgbClr val="000000"/>
                </a:solidFill>
                <a:ea typeface="+mj-ea"/>
                <a:cs typeface="+mj-cs"/>
                <a:sym typeface="IBM Plex Sans Light"/>
              </a:rPr>
            </a:br>
            <a:r>
              <a:rPr lang="en-US" sz="2200" b="1" kern="0" dirty="0">
                <a:solidFill>
                  <a:srgbClr val="000000"/>
                </a:solidFill>
                <a:ea typeface="+mj-ea"/>
                <a:cs typeface="+mj-cs"/>
                <a:sym typeface="IBM Plex Sans Light"/>
              </a:rPr>
              <a:t>and experiences</a:t>
            </a:r>
            <a:endParaRPr lang="en-US" sz="2200" b="1" kern="0" dirty="0">
              <a:solidFill>
                <a:srgbClr val="000000"/>
              </a:solidFill>
              <a:ea typeface="+mj-ea"/>
              <a:cs typeface="+mj-cs"/>
            </a:endParaRPr>
          </a:p>
        </p:txBody>
      </p:sp>
      <p:sp>
        <p:nvSpPr>
          <p:cNvPr id="33" name="TextBox 32">
            <a:extLst>
              <a:ext uri="{FF2B5EF4-FFF2-40B4-BE49-F238E27FC236}">
                <a16:creationId xmlns:a16="http://schemas.microsoft.com/office/drawing/2014/main" id="{9D04D735-73A5-404D-145A-8F4A0A818F99}"/>
              </a:ext>
            </a:extLst>
          </p:cNvPr>
          <p:cNvSpPr txBox="1"/>
          <p:nvPr/>
        </p:nvSpPr>
        <p:spPr>
          <a:xfrm>
            <a:off x="10547211" y="751817"/>
            <a:ext cx="4449553"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defTabSz="4876800">
              <a:spcBef>
                <a:spcPts val="5800"/>
              </a:spcBef>
              <a:buSzPct val="100000"/>
            </a:pPr>
            <a:r>
              <a:rPr lang="en-US" sz="2200" b="1" kern="0" dirty="0">
                <a:solidFill>
                  <a:srgbClr val="000000"/>
                </a:solidFill>
                <a:ea typeface="+mj-ea"/>
                <a:cs typeface="+mj-cs"/>
                <a:sym typeface="IBM Plex Sans Light"/>
              </a:rPr>
              <a:t>HR, Finance, and Supply </a:t>
            </a:r>
            <a:br>
              <a:rPr lang="en-US" sz="2200" b="1" kern="0" dirty="0">
                <a:solidFill>
                  <a:srgbClr val="000000"/>
                </a:solidFill>
                <a:ea typeface="+mj-ea"/>
                <a:cs typeface="+mj-cs"/>
                <a:sym typeface="IBM Plex Sans Light"/>
              </a:rPr>
            </a:br>
            <a:r>
              <a:rPr lang="en-US" sz="2200" b="1" kern="0" dirty="0">
                <a:solidFill>
                  <a:srgbClr val="000000"/>
                </a:solidFill>
                <a:ea typeface="+mj-ea"/>
                <a:cs typeface="+mj-cs"/>
                <a:sym typeface="IBM Plex Sans Light"/>
              </a:rPr>
              <a:t>chain functions</a:t>
            </a:r>
          </a:p>
        </p:txBody>
      </p:sp>
      <p:sp>
        <p:nvSpPr>
          <p:cNvPr id="34" name="TextBox 33">
            <a:extLst>
              <a:ext uri="{FF2B5EF4-FFF2-40B4-BE49-F238E27FC236}">
                <a16:creationId xmlns:a16="http://schemas.microsoft.com/office/drawing/2014/main" id="{FFF7A013-6712-D9E5-4E82-39ABD8427459}"/>
              </a:ext>
            </a:extLst>
          </p:cNvPr>
          <p:cNvSpPr txBox="1"/>
          <p:nvPr/>
        </p:nvSpPr>
        <p:spPr>
          <a:xfrm>
            <a:off x="15029708" y="731554"/>
            <a:ext cx="4631106"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defTabSz="4876800">
              <a:spcBef>
                <a:spcPts val="5800"/>
              </a:spcBef>
              <a:buSzPct val="100000"/>
            </a:pPr>
            <a:r>
              <a:rPr lang="en-US" sz="2200" b="1" kern="0" dirty="0">
                <a:solidFill>
                  <a:srgbClr val="000000"/>
                </a:solidFill>
                <a:ea typeface="+mj-ea"/>
                <a:cs typeface="+mj-cs"/>
                <a:sym typeface="IBM Plex Sans Light"/>
              </a:rPr>
              <a:t>IT development</a:t>
            </a:r>
            <a:br>
              <a:rPr lang="en-US" sz="2200" b="1" kern="0" dirty="0">
                <a:solidFill>
                  <a:srgbClr val="000000"/>
                </a:solidFill>
                <a:ea typeface="+mj-ea"/>
                <a:cs typeface="+mj-cs"/>
                <a:sym typeface="IBM Plex Sans Light"/>
              </a:rPr>
            </a:br>
            <a:r>
              <a:rPr lang="en-US" sz="2200" b="1" kern="0" dirty="0">
                <a:solidFill>
                  <a:srgbClr val="000000"/>
                </a:solidFill>
                <a:ea typeface="+mj-ea"/>
                <a:cs typeface="+mj-cs"/>
                <a:sym typeface="IBM Plex Sans Light"/>
              </a:rPr>
              <a:t>and operations</a:t>
            </a:r>
          </a:p>
        </p:txBody>
      </p:sp>
      <p:sp>
        <p:nvSpPr>
          <p:cNvPr id="35" name="TextBox 34">
            <a:extLst>
              <a:ext uri="{FF2B5EF4-FFF2-40B4-BE49-F238E27FC236}">
                <a16:creationId xmlns:a16="http://schemas.microsoft.com/office/drawing/2014/main" id="{F7E4E0D0-EC77-A463-6890-602AB8B883F5}"/>
              </a:ext>
            </a:extLst>
          </p:cNvPr>
          <p:cNvSpPr txBox="1"/>
          <p:nvPr/>
        </p:nvSpPr>
        <p:spPr>
          <a:xfrm>
            <a:off x="19722351" y="771044"/>
            <a:ext cx="4420958"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defTabSz="4876800">
              <a:spcBef>
                <a:spcPts val="5800"/>
              </a:spcBef>
              <a:buSzPct val="100000"/>
            </a:pPr>
            <a:r>
              <a:rPr lang="en-US" sz="2200" b="1" kern="0" dirty="0">
                <a:solidFill>
                  <a:srgbClr val="000000"/>
                </a:solidFill>
                <a:ea typeface="+mj-ea"/>
                <a:cs typeface="+mj-cs"/>
                <a:sym typeface="IBM Plex Sans Light"/>
              </a:rPr>
              <a:t>Core business</a:t>
            </a:r>
            <a:br>
              <a:rPr lang="en-US" sz="2200" b="1" kern="0" dirty="0">
                <a:solidFill>
                  <a:srgbClr val="000000"/>
                </a:solidFill>
                <a:ea typeface="+mj-ea"/>
                <a:cs typeface="+mj-cs"/>
                <a:sym typeface="IBM Plex Sans Light"/>
              </a:rPr>
            </a:br>
            <a:r>
              <a:rPr lang="en-US" sz="2200" b="1" kern="0" dirty="0">
                <a:solidFill>
                  <a:srgbClr val="000000"/>
                </a:solidFill>
                <a:ea typeface="+mj-ea"/>
                <a:cs typeface="+mj-cs"/>
                <a:sym typeface="IBM Plex Sans Light"/>
              </a:rPr>
              <a:t>operations</a:t>
            </a:r>
          </a:p>
        </p:txBody>
      </p:sp>
      <p:sp>
        <p:nvSpPr>
          <p:cNvPr id="106" name="Text Placeholder 6">
            <a:extLst>
              <a:ext uri="{FF2B5EF4-FFF2-40B4-BE49-F238E27FC236}">
                <a16:creationId xmlns:a16="http://schemas.microsoft.com/office/drawing/2014/main" id="{B4A15B3D-D94B-5C91-16A1-CC051C5D3151}"/>
              </a:ext>
            </a:extLst>
          </p:cNvPr>
          <p:cNvSpPr txBox="1">
            <a:spLocks/>
          </p:cNvSpPr>
          <p:nvPr/>
        </p:nvSpPr>
        <p:spPr>
          <a:xfrm>
            <a:off x="10775280" y="9654708"/>
            <a:ext cx="2795481" cy="82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2900"/>
              </a:spcBef>
              <a:spcAft>
                <a:spcPts val="800"/>
              </a:spcAft>
              <a:buSzPct val="100000"/>
            </a:pPr>
            <a:r>
              <a:rPr lang="en-US" sz="2200" kern="0" dirty="0">
                <a:solidFill>
                  <a:schemeClr val="accent1"/>
                </a:solidFill>
                <a:latin typeface="+mn-lt"/>
              </a:rPr>
              <a:t>Process planning data up to 80% faster</a:t>
            </a:r>
            <a:r>
              <a:rPr lang="en-US" sz="2200" kern="0" baseline="30000" dirty="0">
                <a:solidFill>
                  <a:schemeClr val="accent1"/>
                </a:solidFill>
                <a:latin typeface="+mn-lt"/>
              </a:rPr>
              <a:t>10</a:t>
            </a:r>
            <a:endParaRPr lang="en-US" sz="2200" kern="0" dirty="0">
              <a:solidFill>
                <a:schemeClr val="accent1"/>
              </a:solidFill>
              <a:latin typeface="+mn-lt"/>
            </a:endParaRPr>
          </a:p>
        </p:txBody>
      </p:sp>
      <p:sp>
        <p:nvSpPr>
          <p:cNvPr id="36" name="Text Placeholder 4">
            <a:extLst>
              <a:ext uri="{FF2B5EF4-FFF2-40B4-BE49-F238E27FC236}">
                <a16:creationId xmlns:a16="http://schemas.microsoft.com/office/drawing/2014/main" id="{E823CB43-C733-B58E-1419-0378FFC6CBE8}"/>
              </a:ext>
            </a:extLst>
          </p:cNvPr>
          <p:cNvSpPr txBox="1">
            <a:spLocks/>
          </p:cNvSpPr>
          <p:nvPr/>
        </p:nvSpPr>
        <p:spPr>
          <a:xfrm>
            <a:off x="10775280" y="7729700"/>
            <a:ext cx="4003463" cy="1772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71">
              <a:spcAft>
                <a:spcPts val="800"/>
              </a:spcAft>
            </a:pPr>
            <a:r>
              <a:rPr lang="en-US" sz="2400" b="1" kern="0" dirty="0">
                <a:latin typeface="+mn-lt"/>
              </a:rPr>
              <a:t>Planning and analysis</a:t>
            </a:r>
          </a:p>
          <a:p>
            <a:pPr>
              <a:spcAft>
                <a:spcPts val="800"/>
              </a:spcAft>
            </a:pPr>
            <a:r>
              <a:rPr lang="en-US" sz="2200" kern="0" dirty="0">
                <a:latin typeface="+mn-lt"/>
              </a:rPr>
              <a:t>Make smarter decisions, focus on higher value tasks with automated workflows and AI</a:t>
            </a:r>
          </a:p>
        </p:txBody>
      </p:sp>
      <p:sp>
        <p:nvSpPr>
          <p:cNvPr id="5" name="Title 2">
            <a:extLst>
              <a:ext uri="{FF2B5EF4-FFF2-40B4-BE49-F238E27FC236}">
                <a16:creationId xmlns:a16="http://schemas.microsoft.com/office/drawing/2014/main" id="{0D0B1776-7EA2-ADFE-3C1A-D27C3D6C75BE}"/>
              </a:ext>
            </a:extLst>
          </p:cNvPr>
          <p:cNvSpPr txBox="1">
            <a:spLocks/>
          </p:cNvSpPr>
          <p:nvPr/>
        </p:nvSpPr>
        <p:spPr>
          <a:xfrm>
            <a:off x="577850" y="577850"/>
            <a:ext cx="5566467" cy="982726"/>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j-lt"/>
              </a:rPr>
              <a:t>Reinventing how work gets done </a:t>
            </a:r>
            <a:r>
              <a:rPr lang="en-US" sz="2800" kern="0" dirty="0">
                <a:solidFill>
                  <a:schemeClr val="tx1"/>
                </a:solidFill>
                <a:latin typeface="+mj-lt"/>
              </a:rPr>
              <a:t>| +AI to AI+ </a:t>
            </a:r>
          </a:p>
        </p:txBody>
      </p:sp>
      <p:sp>
        <p:nvSpPr>
          <p:cNvPr id="2" name="TextBox 1">
            <a:extLst>
              <a:ext uri="{FF2B5EF4-FFF2-40B4-BE49-F238E27FC236}">
                <a16:creationId xmlns:a16="http://schemas.microsoft.com/office/drawing/2014/main" id="{E263199A-BF0C-2F2C-A904-E75B58FFB936}"/>
              </a:ext>
            </a:extLst>
          </p:cNvPr>
          <p:cNvSpPr txBox="1"/>
          <p:nvPr/>
        </p:nvSpPr>
        <p:spPr>
          <a:xfrm>
            <a:off x="456213" y="6225564"/>
            <a:ext cx="4054978" cy="923305"/>
          </a:xfrm>
          <a:prstGeom prst="rect">
            <a:avLst/>
          </a:prstGeom>
        </p:spPr>
        <p:txBody>
          <a:bodyPr wrap="square" lIns="182856" tIns="91428" rIns="182856" bIns="91428" rtlCol="0" anchor="t">
            <a:spAutoFit/>
          </a:bodyPr>
          <a:lstStyle/>
          <a:p>
            <a:pPr defTabSz="1828388">
              <a:spcAft>
                <a:spcPts val="2400"/>
              </a:spcAft>
              <a:defRPr/>
            </a:pPr>
            <a:r>
              <a:rPr lang="en-US" sz="2400" i="1" dirty="0">
                <a:solidFill>
                  <a:schemeClr val="bg1">
                    <a:lumMod val="50000"/>
                  </a:schemeClr>
                </a:solidFill>
              </a:rPr>
              <a:t>Client results and </a:t>
            </a:r>
            <a:br>
              <a:rPr lang="en-US" sz="2400" i="1" dirty="0">
                <a:solidFill>
                  <a:schemeClr val="bg1">
                    <a:lumMod val="50000"/>
                  </a:schemeClr>
                </a:solidFill>
              </a:rPr>
            </a:br>
            <a:r>
              <a:rPr lang="en-US" sz="2400" i="1" dirty="0">
                <a:solidFill>
                  <a:schemeClr val="bg1">
                    <a:lumMod val="50000"/>
                  </a:schemeClr>
                </a:solidFill>
              </a:rPr>
              <a:t>analyst studies</a:t>
            </a:r>
            <a:endParaRPr lang="en-US" i="1" dirty="0">
              <a:solidFill>
                <a:schemeClr val="bg1">
                  <a:lumMod val="50000"/>
                </a:schemeClr>
              </a:solidFill>
            </a:endParaRPr>
          </a:p>
        </p:txBody>
      </p:sp>
      <p:sp>
        <p:nvSpPr>
          <p:cNvPr id="3" name="TextBox 2">
            <a:extLst>
              <a:ext uri="{FF2B5EF4-FFF2-40B4-BE49-F238E27FC236}">
                <a16:creationId xmlns:a16="http://schemas.microsoft.com/office/drawing/2014/main" id="{B03732C2-DCCF-7617-15C6-95314DC93847}"/>
              </a:ext>
            </a:extLst>
          </p:cNvPr>
          <p:cNvSpPr txBox="1"/>
          <p:nvPr/>
        </p:nvSpPr>
        <p:spPr>
          <a:xfrm>
            <a:off x="548166" y="12957490"/>
            <a:ext cx="5022991" cy="4001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45720" rIns="91440" bIns="45720" anchor="t">
            <a:spAutoFit/>
          </a:bodyPr>
          <a:lstStyle/>
          <a:p>
            <a:pPr defTabSz="2438400">
              <a:buSzPct val="100000"/>
            </a:pPr>
            <a:r>
              <a:rPr lang="en-US" sz="2000" dirty="0">
                <a:cs typeface="Arial"/>
              </a:rPr>
              <a:t>Sources for footnotes: See speaker notes </a:t>
            </a:r>
            <a:endParaRPr lang="en-US" dirty="0"/>
          </a:p>
        </p:txBody>
      </p:sp>
    </p:spTree>
    <p:extLst>
      <p:ext uri="{BB962C8B-B14F-4D97-AF65-F5344CB8AC3E}">
        <p14:creationId xmlns:p14="http://schemas.microsoft.com/office/powerpoint/2010/main" val="84975489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2">
            <a:extLst>
              <a:ext uri="{FF2B5EF4-FFF2-40B4-BE49-F238E27FC236}">
                <a16:creationId xmlns:a16="http://schemas.microsoft.com/office/drawing/2014/main" id="{68557ACC-A17C-E702-E701-68C4C6B17895}"/>
              </a:ext>
            </a:extLst>
          </p:cNvPr>
          <p:cNvSpPr txBox="1">
            <a:spLocks/>
          </p:cNvSpPr>
          <p:nvPr/>
        </p:nvSpPr>
        <p:spPr>
          <a:xfrm>
            <a:off x="12473503" y="3964333"/>
            <a:ext cx="5443472" cy="5631175"/>
          </a:xfrm>
          <a:prstGeom prst="rect">
            <a:avLst/>
          </a:prstGeom>
          <a:noFill/>
        </p:spPr>
        <p:txBody>
          <a:bodyPr vert="horz" lIns="457200" tIns="0" rIns="457200" bIns="457200" rtlCol="0">
            <a:noAutofit/>
          </a:bodyPr>
          <a:lstStyle>
            <a:lvl1pPr marL="228557" indent="-228557" algn="l" rtl="0" eaLnBrk="1" fontAlgn="base" hangingPunct="1">
              <a:lnSpc>
                <a:spcPct val="100000"/>
              </a:lnSpc>
              <a:spcBef>
                <a:spcPts val="666"/>
              </a:spcBef>
              <a:spcAft>
                <a:spcPts val="666"/>
              </a:spcAft>
              <a:buClr>
                <a:srgbClr val="001141"/>
              </a:buClr>
              <a:buSzPct val="90000"/>
              <a:buFont typeface="Arial" panose="020B0604020202020204" pitchFamily="34" charset="0"/>
              <a:buChar char="•"/>
              <a:defRPr sz="1600" b="0" i="0">
                <a:solidFill>
                  <a:schemeClr val="tx1"/>
                </a:solidFill>
                <a:latin typeface="+mn-lt"/>
                <a:ea typeface="IBM Plex Sans Light" panose="020B0403050203000203" pitchFamily="34" charset="0"/>
                <a:cs typeface="IBM Plex Sans Light" panose="020B0403050203000203" pitchFamily="34" charset="0"/>
              </a:defRPr>
            </a:lvl1pPr>
            <a:lvl2pPr marL="228560" indent="-231605" algn="l" rtl="0" eaLnBrk="1" fontAlgn="base" hangingPunct="1">
              <a:lnSpc>
                <a:spcPct val="100000"/>
              </a:lnSpc>
              <a:spcBef>
                <a:spcPts val="666"/>
              </a:spcBef>
              <a:spcAft>
                <a:spcPts val="666"/>
              </a:spcAft>
              <a:buClr>
                <a:srgbClr val="001141"/>
              </a:buClr>
              <a:buSzPct val="100000"/>
              <a:buFont typeface="IBM Plex Sans Light" charset="-120"/>
              <a:buChar char="–"/>
              <a:tabLst/>
              <a:defRPr sz="1400" b="0" i="0">
                <a:solidFill>
                  <a:schemeClr val="tx1"/>
                </a:solidFill>
                <a:latin typeface="+mn-lt"/>
                <a:ea typeface="IBM Plex Sans Light" panose="020B0403050203000203" pitchFamily="34" charset="0"/>
                <a:cs typeface="IBM Plex Sans Light" panose="020B0403050203000203" pitchFamily="34" charset="0"/>
              </a:defRPr>
            </a:lvl2pPr>
            <a:lvl3pPr marL="457121" indent="-231605" algn="l" rtl="0" eaLnBrk="1" fontAlgn="base" hangingPunct="1">
              <a:lnSpc>
                <a:spcPct val="100000"/>
              </a:lnSpc>
              <a:spcBef>
                <a:spcPts val="533"/>
              </a:spcBef>
              <a:spcAft>
                <a:spcPts val="533"/>
              </a:spcAft>
              <a:buClr>
                <a:srgbClr val="001141"/>
              </a:buClr>
              <a:buSzPct val="100000"/>
              <a:buFont typeface="IBM Plex Sans Light" panose="020B0604020202020204" pitchFamily="34" charset="0"/>
              <a:buChar char="•"/>
              <a:tabLst/>
              <a:defRPr sz="1333" b="0" i="0">
                <a:solidFill>
                  <a:schemeClr val="tx1"/>
                </a:solidFill>
                <a:latin typeface="+mn-lt"/>
                <a:ea typeface="IBM Plex Sans Light" panose="020B0403050203000203" pitchFamily="34" charset="0"/>
                <a:cs typeface="IBM Plex Sans Light" panose="020B0403050203000203" pitchFamily="34" charset="0"/>
              </a:defRPr>
            </a:lvl3pPr>
            <a:lvl4pPr marL="838053" indent="-231605" algn="l" rtl="0" eaLnBrk="1" fontAlgn="base" hangingPunct="1">
              <a:lnSpc>
                <a:spcPct val="100000"/>
              </a:lnSpc>
              <a:spcBef>
                <a:spcPts val="533"/>
              </a:spcBef>
              <a:spcAft>
                <a:spcPts val="533"/>
              </a:spcAft>
              <a:buClr>
                <a:srgbClr val="001141"/>
              </a:buClr>
              <a:buSzPct val="100000"/>
              <a:buFont typeface="IBM Plex Sans Light" charset="-120"/>
              <a:buChar char="–"/>
              <a:tabLst/>
              <a:defRPr sz="1200" b="0" i="0" baseline="0">
                <a:solidFill>
                  <a:schemeClr val="tx1"/>
                </a:solidFill>
                <a:latin typeface="+mn-lt"/>
                <a:ea typeface="IBM Plex Sans Light" panose="020B0403050203000203" pitchFamily="34" charset="0"/>
                <a:cs typeface="IBM Plex Sans Light" panose="020B0403050203000203" pitchFamily="34" charset="0"/>
              </a:defRPr>
            </a:lvl4pPr>
            <a:lvl5pPr marL="1070846" indent="-231605" algn="l" rtl="0" eaLnBrk="1" fontAlgn="base" hangingPunct="1">
              <a:lnSpc>
                <a:spcPct val="100000"/>
              </a:lnSpc>
              <a:spcBef>
                <a:spcPts val="533"/>
              </a:spcBef>
              <a:spcAft>
                <a:spcPts val="533"/>
              </a:spcAft>
              <a:buClr>
                <a:srgbClr val="001141"/>
              </a:buClr>
              <a:buFont typeface="IBM Plex Sans Light" charset="-120"/>
              <a:buChar char="»"/>
              <a:tabLst/>
              <a:defRPr sz="1066" b="0" i="0">
                <a:solidFill>
                  <a:schemeClr val="tx1"/>
                </a:solidFill>
                <a:latin typeface="+mn-lt"/>
                <a:ea typeface="IBM Plex Sans Light" panose="020B0403050203000203" pitchFamily="34" charset="0"/>
                <a:cs typeface="IBM Plex Sans Light" panose="020B0403050203000203" pitchFamily="34" charset="0"/>
              </a:defRPr>
            </a:lvl5pPr>
            <a:lvl6pPr marL="2111232" indent="-172861" algn="l" rtl="0" eaLnBrk="1" fontAlgn="base" hangingPunct="1">
              <a:spcBef>
                <a:spcPct val="20000"/>
              </a:spcBef>
              <a:spcAft>
                <a:spcPct val="0"/>
              </a:spcAft>
              <a:buClr>
                <a:schemeClr val="bg1"/>
              </a:buClr>
              <a:buChar char="»"/>
              <a:defRPr sz="1692">
                <a:solidFill>
                  <a:schemeClr val="bg1"/>
                </a:solidFill>
                <a:latin typeface="IBM Plex Sans Light" charset="0"/>
              </a:defRPr>
            </a:lvl6pPr>
            <a:lvl7pPr marL="2594568" indent="-172861" algn="l" rtl="0" eaLnBrk="1" fontAlgn="base" hangingPunct="1">
              <a:spcBef>
                <a:spcPct val="20000"/>
              </a:spcBef>
              <a:spcAft>
                <a:spcPct val="0"/>
              </a:spcAft>
              <a:buClr>
                <a:schemeClr val="bg1"/>
              </a:buClr>
              <a:buChar char="»"/>
              <a:defRPr sz="1692">
                <a:solidFill>
                  <a:schemeClr val="bg1"/>
                </a:solidFill>
                <a:latin typeface="IBM Plex Sans Light" charset="0"/>
              </a:defRPr>
            </a:lvl7pPr>
            <a:lvl8pPr marL="3077903" indent="-172861" algn="l" rtl="0" eaLnBrk="1" fontAlgn="base" hangingPunct="1">
              <a:spcBef>
                <a:spcPct val="20000"/>
              </a:spcBef>
              <a:spcAft>
                <a:spcPct val="0"/>
              </a:spcAft>
              <a:buClr>
                <a:schemeClr val="bg1"/>
              </a:buClr>
              <a:buChar char="»"/>
              <a:defRPr sz="1692">
                <a:solidFill>
                  <a:schemeClr val="bg1"/>
                </a:solidFill>
                <a:latin typeface="IBM Plex Sans Light" charset="0"/>
              </a:defRPr>
            </a:lvl8pPr>
            <a:lvl9pPr marL="3561239" indent="-172861" algn="l" rtl="0" eaLnBrk="1" fontAlgn="base" hangingPunct="1">
              <a:spcBef>
                <a:spcPct val="20000"/>
              </a:spcBef>
              <a:spcAft>
                <a:spcPct val="0"/>
              </a:spcAft>
              <a:buClr>
                <a:schemeClr val="bg1"/>
              </a:buClr>
              <a:buChar char="»"/>
              <a:defRPr sz="1692">
                <a:solidFill>
                  <a:schemeClr val="bg1"/>
                </a:solidFill>
                <a:latin typeface="IBM Plex Sans Light" charset="0"/>
              </a:defRPr>
            </a:lvl9pPr>
          </a:lstStyle>
          <a:p>
            <a:pPr marL="0" indent="0">
              <a:spcBef>
                <a:spcPts val="0"/>
              </a:spcBef>
              <a:spcAft>
                <a:spcPts val="1200"/>
              </a:spcAft>
              <a:buNone/>
            </a:pPr>
            <a:r>
              <a:rPr lang="en-US" sz="3332" b="1" kern="0" dirty="0"/>
              <a:t>Bias</a:t>
            </a:r>
          </a:p>
          <a:p>
            <a:pPr marL="0" indent="0">
              <a:spcBef>
                <a:spcPts val="0"/>
              </a:spcBef>
              <a:spcAft>
                <a:spcPts val="1200"/>
              </a:spcAft>
              <a:buNone/>
            </a:pPr>
            <a:endParaRPr lang="en-US" sz="3332" kern="0" dirty="0"/>
          </a:p>
          <a:p>
            <a:pPr marL="0" indent="0">
              <a:spcBef>
                <a:spcPts val="0"/>
              </a:spcBef>
              <a:spcAft>
                <a:spcPts val="1200"/>
              </a:spcAft>
              <a:buNone/>
            </a:pPr>
            <a:endParaRPr lang="en-US" sz="3332" kern="0" dirty="0"/>
          </a:p>
          <a:p>
            <a:pPr marL="0" indent="0">
              <a:spcBef>
                <a:spcPts val="0"/>
              </a:spcBef>
              <a:spcAft>
                <a:spcPts val="1200"/>
              </a:spcAft>
              <a:buNone/>
            </a:pPr>
            <a:endParaRPr lang="en-US" sz="3332" kern="0" dirty="0"/>
          </a:p>
          <a:p>
            <a:pPr marL="0" indent="0">
              <a:spcBef>
                <a:spcPts val="0"/>
              </a:spcBef>
              <a:spcAft>
                <a:spcPts val="1200"/>
              </a:spcAft>
              <a:buNone/>
            </a:pPr>
            <a:endParaRPr lang="en-US" sz="3332" kern="0" dirty="0"/>
          </a:p>
          <a:p>
            <a:pPr marL="0" indent="0">
              <a:spcBef>
                <a:spcPts val="0"/>
              </a:spcBef>
              <a:spcAft>
                <a:spcPts val="1200"/>
              </a:spcAft>
              <a:buNone/>
            </a:pPr>
            <a:endParaRPr lang="en-US" sz="3332" kern="0" dirty="0"/>
          </a:p>
          <a:p>
            <a:pPr marL="0" indent="0">
              <a:spcBef>
                <a:spcPts val="0"/>
              </a:spcBef>
              <a:spcAft>
                <a:spcPts val="1200"/>
              </a:spcAft>
              <a:buNone/>
            </a:pPr>
            <a:endParaRPr lang="en-US" sz="3332" kern="0" dirty="0"/>
          </a:p>
          <a:p>
            <a:pPr marL="0" indent="0">
              <a:spcBef>
                <a:spcPts val="0"/>
              </a:spcBef>
              <a:spcAft>
                <a:spcPts val="1200"/>
              </a:spcAft>
              <a:buNone/>
            </a:pPr>
            <a:endParaRPr lang="en-US" sz="3332" kern="0" dirty="0"/>
          </a:p>
          <a:p>
            <a:pPr marL="0" indent="0">
              <a:spcBef>
                <a:spcPts val="0"/>
              </a:spcBef>
              <a:spcAft>
                <a:spcPts val="1200"/>
              </a:spcAft>
              <a:buNone/>
            </a:pPr>
            <a:endParaRPr lang="en-US" sz="3200" kern="0" dirty="0"/>
          </a:p>
        </p:txBody>
      </p:sp>
      <p:graphicFrame>
        <p:nvGraphicFramePr>
          <p:cNvPr id="27" name="Chart 36">
            <a:extLst>
              <a:ext uri="{FF2B5EF4-FFF2-40B4-BE49-F238E27FC236}">
                <a16:creationId xmlns:a16="http://schemas.microsoft.com/office/drawing/2014/main" id="{68CB6D36-6AFF-16ED-5B46-7C4B44C17E11}"/>
              </a:ext>
            </a:extLst>
          </p:cNvPr>
          <p:cNvGraphicFramePr>
            <a:graphicFrameLocks noChangeAspect="1"/>
          </p:cNvGraphicFramePr>
          <p:nvPr>
            <p:extLst>
              <p:ext uri="{D42A27DB-BD31-4B8C-83A1-F6EECF244321}">
                <p14:modId xmlns:p14="http://schemas.microsoft.com/office/powerpoint/2010/main" val="2272382588"/>
              </p:ext>
            </p:extLst>
          </p:nvPr>
        </p:nvGraphicFramePr>
        <p:xfrm>
          <a:off x="11294727" y="5046676"/>
          <a:ext cx="6239968" cy="4051080"/>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1">
            <a:extLst>
              <a:ext uri="{FF2B5EF4-FFF2-40B4-BE49-F238E27FC236}">
                <a16:creationId xmlns:a16="http://schemas.microsoft.com/office/drawing/2014/main" id="{6FF47298-B835-AF09-4E4C-4B2BB3726F6E}"/>
              </a:ext>
            </a:extLst>
          </p:cNvPr>
          <p:cNvGrpSpPr/>
          <p:nvPr/>
        </p:nvGrpSpPr>
        <p:grpSpPr>
          <a:xfrm>
            <a:off x="17876563" y="12617133"/>
            <a:ext cx="5800728" cy="426550"/>
            <a:chOff x="4846421" y="6408495"/>
            <a:chExt cx="2900364" cy="213275"/>
          </a:xfrm>
        </p:grpSpPr>
        <p:sp>
          <p:nvSpPr>
            <p:cNvPr id="3" name="TextBox 2">
              <a:extLst>
                <a:ext uri="{FF2B5EF4-FFF2-40B4-BE49-F238E27FC236}">
                  <a16:creationId xmlns:a16="http://schemas.microsoft.com/office/drawing/2014/main" id="{14291394-16C4-7C71-B92A-E1E56D9B9B1C}"/>
                </a:ext>
              </a:extLst>
            </p:cNvPr>
            <p:cNvSpPr txBox="1"/>
            <p:nvPr/>
          </p:nvSpPr>
          <p:spPr>
            <a:xfrm>
              <a:off x="5175805" y="6408496"/>
              <a:ext cx="507999" cy="148223"/>
            </a:xfrm>
            <a:prstGeom prst="rect">
              <a:avLst/>
            </a:prstGeom>
            <a:noFill/>
          </p:spPr>
          <p:txBody>
            <a:bodyPr wrap="none" lIns="0" tIns="0" rIns="0" bIns="0" rtlCol="0">
              <a:noAutofit/>
            </a:bodyPr>
            <a:lstStyle/>
            <a:p>
              <a:pPr defTabSz="1829014">
                <a:lnSpc>
                  <a:spcPct val="110000"/>
                </a:lnSpc>
                <a:spcBef>
                  <a:spcPts val="3000"/>
                </a:spcBef>
              </a:pPr>
              <a:r>
                <a:rPr lang="en-US" sz="2200" dirty="0">
                  <a:solidFill>
                    <a:srgbClr val="000000"/>
                  </a:solidFill>
                  <a:ea typeface="IBM Plex Sans" charset="0"/>
                  <a:cs typeface="IBM Plex Sans" charset="0"/>
                </a:rPr>
                <a:t>Agree</a:t>
              </a:r>
            </a:p>
          </p:txBody>
        </p:sp>
        <p:sp>
          <p:nvSpPr>
            <p:cNvPr id="5" name="TextBox 4">
              <a:extLst>
                <a:ext uri="{FF2B5EF4-FFF2-40B4-BE49-F238E27FC236}">
                  <a16:creationId xmlns:a16="http://schemas.microsoft.com/office/drawing/2014/main" id="{2CF51E05-552B-964F-96A1-D2264271F842}"/>
                </a:ext>
              </a:extLst>
            </p:cNvPr>
            <p:cNvSpPr txBox="1"/>
            <p:nvPr/>
          </p:nvSpPr>
          <p:spPr>
            <a:xfrm>
              <a:off x="6032509" y="6408495"/>
              <a:ext cx="508000" cy="213275"/>
            </a:xfrm>
            <a:prstGeom prst="rect">
              <a:avLst/>
            </a:prstGeom>
            <a:noFill/>
          </p:spPr>
          <p:txBody>
            <a:bodyPr wrap="none" lIns="0" tIns="0" rIns="0" bIns="0" rtlCol="0">
              <a:noAutofit/>
            </a:bodyPr>
            <a:lstStyle/>
            <a:p>
              <a:pPr defTabSz="1829014">
                <a:lnSpc>
                  <a:spcPct val="110000"/>
                </a:lnSpc>
                <a:spcBef>
                  <a:spcPts val="3000"/>
                </a:spcBef>
              </a:pPr>
              <a:r>
                <a:rPr lang="en-US" sz="2200" dirty="0">
                  <a:solidFill>
                    <a:srgbClr val="000000"/>
                  </a:solidFill>
                  <a:ea typeface="IBM Plex Sans" charset="0"/>
                  <a:cs typeface="IBM Plex Sans" charset="0"/>
                </a:rPr>
                <a:t>Neutral</a:t>
              </a:r>
            </a:p>
          </p:txBody>
        </p:sp>
        <p:sp>
          <p:nvSpPr>
            <p:cNvPr id="9" name="TextBox 8">
              <a:extLst>
                <a:ext uri="{FF2B5EF4-FFF2-40B4-BE49-F238E27FC236}">
                  <a16:creationId xmlns:a16="http://schemas.microsoft.com/office/drawing/2014/main" id="{75DEF039-80A2-7A9C-8AA2-2858CE1558B5}"/>
                </a:ext>
              </a:extLst>
            </p:cNvPr>
            <p:cNvSpPr txBox="1"/>
            <p:nvPr/>
          </p:nvSpPr>
          <p:spPr>
            <a:xfrm>
              <a:off x="6984884" y="6408496"/>
              <a:ext cx="761901" cy="182394"/>
            </a:xfrm>
            <a:prstGeom prst="rect">
              <a:avLst/>
            </a:prstGeom>
            <a:noFill/>
          </p:spPr>
          <p:txBody>
            <a:bodyPr wrap="none" lIns="0" tIns="0" rIns="0" bIns="0" rtlCol="0">
              <a:noAutofit/>
            </a:bodyPr>
            <a:lstStyle/>
            <a:p>
              <a:pPr defTabSz="1829014">
                <a:lnSpc>
                  <a:spcPct val="110000"/>
                </a:lnSpc>
                <a:spcBef>
                  <a:spcPts val="3000"/>
                </a:spcBef>
              </a:pPr>
              <a:r>
                <a:rPr lang="en-US" sz="2200" dirty="0">
                  <a:solidFill>
                    <a:srgbClr val="000000"/>
                  </a:solidFill>
                  <a:ea typeface="IBM Plex Sans" charset="0"/>
                  <a:cs typeface="IBM Plex Sans" charset="0"/>
                </a:rPr>
                <a:t>Disagree</a:t>
              </a:r>
            </a:p>
          </p:txBody>
        </p:sp>
        <p:sp>
          <p:nvSpPr>
            <p:cNvPr id="10" name="Rectangle 9">
              <a:extLst>
                <a:ext uri="{FF2B5EF4-FFF2-40B4-BE49-F238E27FC236}">
                  <a16:creationId xmlns:a16="http://schemas.microsoft.com/office/drawing/2014/main" id="{E7408A2D-1B9F-EC8E-FD92-435B13E2C3DA}"/>
                </a:ext>
              </a:extLst>
            </p:cNvPr>
            <p:cNvSpPr/>
            <p:nvPr/>
          </p:nvSpPr>
          <p:spPr bwMode="auto">
            <a:xfrm>
              <a:off x="4846421" y="6442666"/>
              <a:ext cx="262363" cy="114053"/>
            </a:xfrm>
            <a:prstGeom prst="rect">
              <a:avLst/>
            </a:prstGeom>
            <a:solidFill>
              <a:srgbClr val="0E61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52380" tIns="152380" rIns="152380" bIns="152380" numCol="1" rtlCol="0" anchor="t" anchorCtr="0" compatLnSpc="1">
              <a:prstTxWarp prst="textNoShape">
                <a:avLst/>
              </a:prstTxWarp>
            </a:bodyPr>
            <a:lstStyle/>
            <a:p>
              <a:pPr defTabSz="1523714" fontAlgn="base">
                <a:spcBef>
                  <a:spcPct val="0"/>
                </a:spcBef>
                <a:spcAft>
                  <a:spcPct val="0"/>
                </a:spcAft>
              </a:pPr>
              <a:endParaRPr lang="en-US" sz="2200" dirty="0">
                <a:solidFill>
                  <a:srgbClr val="FFFFFF"/>
                </a:solidFill>
              </a:endParaRPr>
            </a:p>
          </p:txBody>
        </p:sp>
        <p:sp>
          <p:nvSpPr>
            <p:cNvPr id="11" name="Rectangle 10">
              <a:extLst>
                <a:ext uri="{FF2B5EF4-FFF2-40B4-BE49-F238E27FC236}">
                  <a16:creationId xmlns:a16="http://schemas.microsoft.com/office/drawing/2014/main" id="{E207F457-8EE4-5668-1833-0DE0F5703450}"/>
                </a:ext>
              </a:extLst>
            </p:cNvPr>
            <p:cNvSpPr/>
            <p:nvPr/>
          </p:nvSpPr>
          <p:spPr bwMode="auto">
            <a:xfrm>
              <a:off x="5726975" y="6442666"/>
              <a:ext cx="262363" cy="114053"/>
            </a:xfrm>
            <a:prstGeom prst="rect">
              <a:avLst/>
            </a:prstGeom>
            <a:solidFill>
              <a:srgbClr val="C6C6C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52380" tIns="152380" rIns="152380" bIns="152380" numCol="1" rtlCol="0" anchor="t" anchorCtr="0" compatLnSpc="1">
              <a:prstTxWarp prst="textNoShape">
                <a:avLst/>
              </a:prstTxWarp>
            </a:bodyPr>
            <a:lstStyle/>
            <a:p>
              <a:pPr defTabSz="1523714" fontAlgn="base">
                <a:spcBef>
                  <a:spcPct val="0"/>
                </a:spcBef>
                <a:spcAft>
                  <a:spcPct val="0"/>
                </a:spcAft>
              </a:pPr>
              <a:endParaRPr lang="en-US" sz="2200" dirty="0">
                <a:solidFill>
                  <a:srgbClr val="FFFFFF"/>
                </a:solidFill>
              </a:endParaRPr>
            </a:p>
          </p:txBody>
        </p:sp>
        <p:sp>
          <p:nvSpPr>
            <p:cNvPr id="12" name="Rectangle 11">
              <a:extLst>
                <a:ext uri="{FF2B5EF4-FFF2-40B4-BE49-F238E27FC236}">
                  <a16:creationId xmlns:a16="http://schemas.microsoft.com/office/drawing/2014/main" id="{1A1D2BBA-6CFA-ADBC-B97E-4D93852B63DD}"/>
                </a:ext>
              </a:extLst>
            </p:cNvPr>
            <p:cNvSpPr/>
            <p:nvPr/>
          </p:nvSpPr>
          <p:spPr bwMode="auto">
            <a:xfrm>
              <a:off x="6656989" y="6442666"/>
              <a:ext cx="262363" cy="114053"/>
            </a:xfrm>
            <a:prstGeom prst="rect">
              <a:avLst/>
            </a:prstGeom>
            <a:solidFill>
              <a:schemeClr val="accent3">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52380" tIns="152380" rIns="152380" bIns="152380" numCol="1" rtlCol="0" anchor="t" anchorCtr="0" compatLnSpc="1">
              <a:prstTxWarp prst="textNoShape">
                <a:avLst/>
              </a:prstTxWarp>
            </a:bodyPr>
            <a:lstStyle/>
            <a:p>
              <a:pPr defTabSz="1523714" fontAlgn="base">
                <a:spcBef>
                  <a:spcPct val="0"/>
                </a:spcBef>
                <a:spcAft>
                  <a:spcPct val="0"/>
                </a:spcAft>
              </a:pPr>
              <a:endParaRPr lang="en-US" sz="2200" dirty="0">
                <a:solidFill>
                  <a:srgbClr val="FFFFFF"/>
                </a:solidFill>
              </a:endParaRPr>
            </a:p>
          </p:txBody>
        </p:sp>
      </p:grpSp>
      <p:grpSp>
        <p:nvGrpSpPr>
          <p:cNvPr id="13" name="Group 12">
            <a:extLst>
              <a:ext uri="{FF2B5EF4-FFF2-40B4-BE49-F238E27FC236}">
                <a16:creationId xmlns:a16="http://schemas.microsoft.com/office/drawing/2014/main" id="{82CA4A14-7049-2F87-7723-6D2D6C47BF01}"/>
              </a:ext>
            </a:extLst>
          </p:cNvPr>
          <p:cNvGrpSpPr/>
          <p:nvPr/>
        </p:nvGrpSpPr>
        <p:grpSpPr>
          <a:xfrm>
            <a:off x="10945738" y="4383834"/>
            <a:ext cx="7555173" cy="5376764"/>
            <a:chOff x="6753375" y="2604523"/>
            <a:chExt cx="4839713" cy="3226478"/>
          </a:xfrm>
        </p:grpSpPr>
        <p:graphicFrame>
          <p:nvGraphicFramePr>
            <p:cNvPr id="14" name="Chart 13">
              <a:extLst>
                <a:ext uri="{FF2B5EF4-FFF2-40B4-BE49-F238E27FC236}">
                  <a16:creationId xmlns:a16="http://schemas.microsoft.com/office/drawing/2014/main" id="{984C312E-4C7B-6A69-DF93-D564CF24B514}"/>
                </a:ext>
              </a:extLst>
            </p:cNvPr>
            <p:cNvGraphicFramePr>
              <a:graphicFrameLocks noChangeAspect="1"/>
            </p:cNvGraphicFramePr>
            <p:nvPr>
              <p:extLst>
                <p:ext uri="{D42A27DB-BD31-4B8C-83A1-F6EECF244321}">
                  <p14:modId xmlns:p14="http://schemas.microsoft.com/office/powerpoint/2010/main" val="2492486693"/>
                </p:ext>
              </p:extLst>
            </p:nvPr>
          </p:nvGraphicFramePr>
          <p:xfrm>
            <a:off x="6753375" y="2604523"/>
            <a:ext cx="4839713" cy="3226478"/>
          </p:xfrm>
          <a:graphic>
            <a:graphicData uri="http://schemas.openxmlformats.org/drawingml/2006/chart">
              <c:chart xmlns:c="http://schemas.openxmlformats.org/drawingml/2006/chart" xmlns:r="http://schemas.openxmlformats.org/officeDocument/2006/relationships" r:id="rId4"/>
            </a:graphicData>
          </a:graphic>
        </p:graphicFrame>
        <p:sp>
          <p:nvSpPr>
            <p:cNvPr id="15" name="Rectangle 3">
              <a:extLst>
                <a:ext uri="{FF2B5EF4-FFF2-40B4-BE49-F238E27FC236}">
                  <a16:creationId xmlns:a16="http://schemas.microsoft.com/office/drawing/2014/main" id="{BF0427C0-63AB-6E02-52AB-B01810109DF8}"/>
                </a:ext>
              </a:extLst>
            </p:cNvPr>
            <p:cNvSpPr txBox="1">
              <a:spLocks noChangeArrowheads="1"/>
            </p:cNvSpPr>
            <p:nvPr/>
          </p:nvSpPr>
          <p:spPr>
            <a:xfrm>
              <a:off x="8056379" y="3063241"/>
              <a:ext cx="2105855" cy="2103120"/>
            </a:xfrm>
            <a:prstGeom prst="rect">
              <a:avLst/>
            </a:prstGeom>
          </p:spPr>
          <p:txBody>
            <a:bodyPr lIns="0" tIns="0" rIns="0" bIns="0" anchor="ctr"/>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defTabSz="1829014">
                <a:spcBef>
                  <a:spcPts val="2000"/>
                </a:spcBef>
                <a:buNone/>
              </a:pPr>
              <a:r>
                <a:rPr lang="en-US" sz="6666" kern="0" spc="-250" dirty="0">
                  <a:solidFill>
                    <a:srgbClr val="000000"/>
                  </a:solidFill>
                  <a:latin typeface="+mn-lt"/>
                  <a:ea typeface="IBM Plex Sans" charset="0"/>
                  <a:cs typeface="IBM Plex Sans" charset="0"/>
                </a:rPr>
                <a:t>46%</a:t>
              </a:r>
            </a:p>
          </p:txBody>
        </p:sp>
      </p:grpSp>
      <p:sp>
        <p:nvSpPr>
          <p:cNvPr id="17" name="Content Placeholder 7">
            <a:extLst>
              <a:ext uri="{FF2B5EF4-FFF2-40B4-BE49-F238E27FC236}">
                <a16:creationId xmlns:a16="http://schemas.microsoft.com/office/drawing/2014/main" id="{42FB44DE-26EB-DB3B-FFF1-8D1A6A8BCF63}"/>
              </a:ext>
            </a:extLst>
          </p:cNvPr>
          <p:cNvSpPr txBox="1">
            <a:spLocks/>
          </p:cNvSpPr>
          <p:nvPr/>
        </p:nvSpPr>
        <p:spPr>
          <a:xfrm>
            <a:off x="984541" y="3964333"/>
            <a:ext cx="5366084" cy="5631175"/>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spcAft>
                <a:spcPts val="1200"/>
              </a:spcAft>
            </a:pPr>
            <a:r>
              <a:rPr lang="en-US" sz="3332" b="1" kern="0" dirty="0">
                <a:latin typeface="+mn-lt"/>
              </a:rPr>
              <a:t>Explainability</a:t>
            </a:r>
          </a:p>
          <a:p>
            <a:pPr>
              <a:spcAft>
                <a:spcPts val="1200"/>
              </a:spcAft>
            </a:pPr>
            <a:endParaRPr lang="en-US" sz="3332" kern="0" dirty="0">
              <a:latin typeface="+mn-lt"/>
            </a:endParaRPr>
          </a:p>
          <a:p>
            <a:pPr>
              <a:spcAft>
                <a:spcPts val="1200"/>
              </a:spcAft>
            </a:pPr>
            <a:endParaRPr lang="en-US" sz="3332" kern="0" dirty="0">
              <a:latin typeface="+mn-lt"/>
            </a:endParaRPr>
          </a:p>
          <a:p>
            <a:pPr>
              <a:spcAft>
                <a:spcPts val="1200"/>
              </a:spcAft>
            </a:pPr>
            <a:endParaRPr lang="en-US" sz="3332" kern="0" dirty="0">
              <a:latin typeface="+mn-lt"/>
            </a:endParaRPr>
          </a:p>
          <a:p>
            <a:pPr>
              <a:spcAft>
                <a:spcPts val="1200"/>
              </a:spcAft>
            </a:pPr>
            <a:endParaRPr lang="en-US" sz="3332" kern="0" dirty="0">
              <a:latin typeface="+mn-lt"/>
            </a:endParaRPr>
          </a:p>
          <a:p>
            <a:pPr>
              <a:spcAft>
                <a:spcPts val="1200"/>
              </a:spcAft>
            </a:pPr>
            <a:endParaRPr lang="en-US" sz="3332" kern="0" dirty="0">
              <a:latin typeface="+mn-lt"/>
            </a:endParaRPr>
          </a:p>
          <a:p>
            <a:pPr>
              <a:spcAft>
                <a:spcPts val="1200"/>
              </a:spcAft>
            </a:pPr>
            <a:endParaRPr lang="en-US" sz="3332" kern="0" dirty="0">
              <a:latin typeface="+mn-lt"/>
            </a:endParaRPr>
          </a:p>
          <a:p>
            <a:pPr>
              <a:spcAft>
                <a:spcPts val="1200"/>
              </a:spcAft>
            </a:pPr>
            <a:endParaRPr lang="en-US" sz="3332" kern="0" dirty="0">
              <a:latin typeface="+mn-lt"/>
            </a:endParaRPr>
          </a:p>
        </p:txBody>
      </p:sp>
      <p:sp>
        <p:nvSpPr>
          <p:cNvPr id="18" name="Content Placeholder 11">
            <a:extLst>
              <a:ext uri="{FF2B5EF4-FFF2-40B4-BE49-F238E27FC236}">
                <a16:creationId xmlns:a16="http://schemas.microsoft.com/office/drawing/2014/main" id="{0B833BE0-5C54-21CA-484F-C88B95318243}"/>
              </a:ext>
            </a:extLst>
          </p:cNvPr>
          <p:cNvSpPr txBox="1">
            <a:spLocks/>
          </p:cNvSpPr>
          <p:nvPr/>
        </p:nvSpPr>
        <p:spPr>
          <a:xfrm>
            <a:off x="6643174" y="3964333"/>
            <a:ext cx="5113539" cy="5631175"/>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spcAft>
                <a:spcPts val="1200"/>
              </a:spcAft>
            </a:pPr>
            <a:r>
              <a:rPr lang="en-US" sz="3332" b="1" kern="0" dirty="0">
                <a:latin typeface="+mn-lt"/>
              </a:rPr>
              <a:t>Ethics</a:t>
            </a:r>
          </a:p>
          <a:p>
            <a:pPr>
              <a:spcAft>
                <a:spcPts val="1200"/>
              </a:spcAft>
            </a:pPr>
            <a:endParaRPr lang="en-US" sz="3332" kern="0" dirty="0">
              <a:latin typeface="+mn-lt"/>
            </a:endParaRPr>
          </a:p>
          <a:p>
            <a:pPr>
              <a:spcAft>
                <a:spcPts val="1200"/>
              </a:spcAft>
            </a:pPr>
            <a:endParaRPr lang="en-US" sz="3332" kern="0" dirty="0">
              <a:latin typeface="+mn-lt"/>
            </a:endParaRPr>
          </a:p>
          <a:p>
            <a:pPr>
              <a:spcAft>
                <a:spcPts val="1200"/>
              </a:spcAft>
            </a:pPr>
            <a:endParaRPr lang="en-US" sz="3332" kern="0" dirty="0">
              <a:latin typeface="+mn-lt"/>
            </a:endParaRPr>
          </a:p>
          <a:p>
            <a:pPr>
              <a:spcAft>
                <a:spcPts val="1200"/>
              </a:spcAft>
            </a:pPr>
            <a:endParaRPr lang="en-US" sz="3332" kern="0" dirty="0">
              <a:latin typeface="+mn-lt"/>
            </a:endParaRPr>
          </a:p>
          <a:p>
            <a:pPr>
              <a:spcAft>
                <a:spcPts val="1200"/>
              </a:spcAft>
            </a:pPr>
            <a:endParaRPr lang="en-US" sz="3332" kern="0" dirty="0">
              <a:latin typeface="+mn-lt"/>
            </a:endParaRPr>
          </a:p>
          <a:p>
            <a:pPr>
              <a:spcAft>
                <a:spcPts val="1200"/>
              </a:spcAft>
            </a:pPr>
            <a:endParaRPr lang="en-US" sz="3332" kern="0" dirty="0">
              <a:latin typeface="+mn-lt"/>
            </a:endParaRPr>
          </a:p>
          <a:p>
            <a:pPr>
              <a:spcAft>
                <a:spcPts val="1200"/>
              </a:spcAft>
            </a:pPr>
            <a:endParaRPr lang="en-US" sz="3332" kern="0" dirty="0">
              <a:latin typeface="+mn-lt"/>
            </a:endParaRPr>
          </a:p>
        </p:txBody>
      </p:sp>
      <p:sp>
        <p:nvSpPr>
          <p:cNvPr id="19" name="Content Placeholder 23">
            <a:extLst>
              <a:ext uri="{FF2B5EF4-FFF2-40B4-BE49-F238E27FC236}">
                <a16:creationId xmlns:a16="http://schemas.microsoft.com/office/drawing/2014/main" id="{FE660150-C3F4-0813-408A-34916A3D939C}"/>
              </a:ext>
            </a:extLst>
          </p:cNvPr>
          <p:cNvSpPr txBox="1">
            <a:spLocks/>
          </p:cNvSpPr>
          <p:nvPr/>
        </p:nvSpPr>
        <p:spPr>
          <a:xfrm>
            <a:off x="18387634" y="3964333"/>
            <a:ext cx="5366084" cy="5631175"/>
          </a:xfrm>
          <a:prstGeom prst="rect">
            <a:avLst/>
          </a:prstGeom>
          <a:noFill/>
        </p:spPr>
        <p:txBody>
          <a:bodyPr vert="horz" lIns="457200" tIns="0" rIns="914400" bIns="457200" rtlCol="0">
            <a:noAutofit/>
          </a:bodyPr>
          <a:lstStyle>
            <a:lvl1pPr marL="228557" indent="-228557" algn="l" rtl="0" eaLnBrk="1" fontAlgn="base" hangingPunct="1">
              <a:lnSpc>
                <a:spcPct val="100000"/>
              </a:lnSpc>
              <a:spcBef>
                <a:spcPts val="666"/>
              </a:spcBef>
              <a:spcAft>
                <a:spcPts val="666"/>
              </a:spcAft>
              <a:buClr>
                <a:srgbClr val="001141"/>
              </a:buClr>
              <a:buSzPct val="90000"/>
              <a:buFont typeface="Arial" panose="020B0604020202020204" pitchFamily="34" charset="0"/>
              <a:buChar char="•"/>
              <a:defRPr sz="1600" b="0" i="0">
                <a:solidFill>
                  <a:schemeClr val="tx1"/>
                </a:solidFill>
                <a:latin typeface="+mn-lt"/>
                <a:ea typeface="IBM Plex Sans Light" panose="020B0403050203000203" pitchFamily="34" charset="0"/>
                <a:cs typeface="IBM Plex Sans Light" panose="020B0403050203000203" pitchFamily="34" charset="0"/>
              </a:defRPr>
            </a:lvl1pPr>
            <a:lvl2pPr marL="228560" indent="-231605" algn="l" rtl="0" eaLnBrk="1" fontAlgn="base" hangingPunct="1">
              <a:lnSpc>
                <a:spcPct val="100000"/>
              </a:lnSpc>
              <a:spcBef>
                <a:spcPts val="666"/>
              </a:spcBef>
              <a:spcAft>
                <a:spcPts val="666"/>
              </a:spcAft>
              <a:buClr>
                <a:srgbClr val="001141"/>
              </a:buClr>
              <a:buSzPct val="100000"/>
              <a:buFont typeface="IBM Plex Sans Light" charset="-120"/>
              <a:buChar char="–"/>
              <a:tabLst/>
              <a:defRPr sz="1400" b="0" i="0">
                <a:solidFill>
                  <a:schemeClr val="tx1"/>
                </a:solidFill>
                <a:latin typeface="+mn-lt"/>
                <a:ea typeface="IBM Plex Sans Light" panose="020B0403050203000203" pitchFamily="34" charset="0"/>
                <a:cs typeface="IBM Plex Sans Light" panose="020B0403050203000203" pitchFamily="34" charset="0"/>
              </a:defRPr>
            </a:lvl2pPr>
            <a:lvl3pPr marL="457121" indent="-231605" algn="l" rtl="0" eaLnBrk="1" fontAlgn="base" hangingPunct="1">
              <a:lnSpc>
                <a:spcPct val="100000"/>
              </a:lnSpc>
              <a:spcBef>
                <a:spcPts val="533"/>
              </a:spcBef>
              <a:spcAft>
                <a:spcPts val="533"/>
              </a:spcAft>
              <a:buClr>
                <a:srgbClr val="001141"/>
              </a:buClr>
              <a:buSzPct val="100000"/>
              <a:buFont typeface="IBM Plex Sans Light" panose="020B0604020202020204" pitchFamily="34" charset="0"/>
              <a:buChar char="•"/>
              <a:tabLst/>
              <a:defRPr sz="1333" b="0" i="0">
                <a:solidFill>
                  <a:schemeClr val="tx1"/>
                </a:solidFill>
                <a:latin typeface="+mn-lt"/>
                <a:ea typeface="IBM Plex Sans Light" panose="020B0403050203000203" pitchFamily="34" charset="0"/>
                <a:cs typeface="IBM Plex Sans Light" panose="020B0403050203000203" pitchFamily="34" charset="0"/>
              </a:defRPr>
            </a:lvl3pPr>
            <a:lvl4pPr marL="838053" indent="-231605" algn="l" rtl="0" eaLnBrk="1" fontAlgn="base" hangingPunct="1">
              <a:lnSpc>
                <a:spcPct val="100000"/>
              </a:lnSpc>
              <a:spcBef>
                <a:spcPts val="533"/>
              </a:spcBef>
              <a:spcAft>
                <a:spcPts val="533"/>
              </a:spcAft>
              <a:buClr>
                <a:srgbClr val="001141"/>
              </a:buClr>
              <a:buSzPct val="100000"/>
              <a:buFont typeface="IBM Plex Sans Light" charset="-120"/>
              <a:buChar char="–"/>
              <a:tabLst/>
              <a:defRPr sz="1200" b="0" i="0" baseline="0">
                <a:solidFill>
                  <a:schemeClr val="tx1"/>
                </a:solidFill>
                <a:latin typeface="+mn-lt"/>
                <a:ea typeface="IBM Plex Sans Light" panose="020B0403050203000203" pitchFamily="34" charset="0"/>
                <a:cs typeface="IBM Plex Sans Light" panose="020B0403050203000203" pitchFamily="34" charset="0"/>
              </a:defRPr>
            </a:lvl4pPr>
            <a:lvl5pPr marL="1070846" indent="-231605" algn="l" rtl="0" eaLnBrk="1" fontAlgn="base" hangingPunct="1">
              <a:lnSpc>
                <a:spcPct val="100000"/>
              </a:lnSpc>
              <a:spcBef>
                <a:spcPts val="533"/>
              </a:spcBef>
              <a:spcAft>
                <a:spcPts val="533"/>
              </a:spcAft>
              <a:buClr>
                <a:srgbClr val="001141"/>
              </a:buClr>
              <a:buFont typeface="IBM Plex Sans Light" charset="-120"/>
              <a:buChar char="»"/>
              <a:tabLst/>
              <a:defRPr sz="1066" b="0" i="0">
                <a:solidFill>
                  <a:schemeClr val="tx1"/>
                </a:solidFill>
                <a:latin typeface="+mn-lt"/>
                <a:ea typeface="IBM Plex Sans Light" panose="020B0403050203000203" pitchFamily="34" charset="0"/>
                <a:cs typeface="IBM Plex Sans Light" panose="020B0403050203000203" pitchFamily="34" charset="0"/>
              </a:defRPr>
            </a:lvl5pPr>
            <a:lvl6pPr marL="2111232" indent="-172861" algn="l" rtl="0" eaLnBrk="1" fontAlgn="base" hangingPunct="1">
              <a:spcBef>
                <a:spcPct val="20000"/>
              </a:spcBef>
              <a:spcAft>
                <a:spcPct val="0"/>
              </a:spcAft>
              <a:buClr>
                <a:schemeClr val="bg1"/>
              </a:buClr>
              <a:buChar char="»"/>
              <a:defRPr sz="1692">
                <a:solidFill>
                  <a:schemeClr val="bg1"/>
                </a:solidFill>
                <a:latin typeface="IBM Plex Sans Light" charset="0"/>
              </a:defRPr>
            </a:lvl6pPr>
            <a:lvl7pPr marL="2594568" indent="-172861" algn="l" rtl="0" eaLnBrk="1" fontAlgn="base" hangingPunct="1">
              <a:spcBef>
                <a:spcPct val="20000"/>
              </a:spcBef>
              <a:spcAft>
                <a:spcPct val="0"/>
              </a:spcAft>
              <a:buClr>
                <a:schemeClr val="bg1"/>
              </a:buClr>
              <a:buChar char="»"/>
              <a:defRPr sz="1692">
                <a:solidFill>
                  <a:schemeClr val="bg1"/>
                </a:solidFill>
                <a:latin typeface="IBM Plex Sans Light" charset="0"/>
              </a:defRPr>
            </a:lvl7pPr>
            <a:lvl8pPr marL="3077903" indent="-172861" algn="l" rtl="0" eaLnBrk="1" fontAlgn="base" hangingPunct="1">
              <a:spcBef>
                <a:spcPct val="20000"/>
              </a:spcBef>
              <a:spcAft>
                <a:spcPct val="0"/>
              </a:spcAft>
              <a:buClr>
                <a:schemeClr val="bg1"/>
              </a:buClr>
              <a:buChar char="»"/>
              <a:defRPr sz="1692">
                <a:solidFill>
                  <a:schemeClr val="bg1"/>
                </a:solidFill>
                <a:latin typeface="IBM Plex Sans Light" charset="0"/>
              </a:defRPr>
            </a:lvl8pPr>
            <a:lvl9pPr marL="3561239" indent="-172861" algn="l" rtl="0" eaLnBrk="1" fontAlgn="base" hangingPunct="1">
              <a:spcBef>
                <a:spcPct val="20000"/>
              </a:spcBef>
              <a:spcAft>
                <a:spcPct val="0"/>
              </a:spcAft>
              <a:buClr>
                <a:schemeClr val="bg1"/>
              </a:buClr>
              <a:buChar char="»"/>
              <a:defRPr sz="1692">
                <a:solidFill>
                  <a:schemeClr val="bg1"/>
                </a:solidFill>
                <a:latin typeface="IBM Plex Sans Light" charset="0"/>
              </a:defRPr>
            </a:lvl9pPr>
          </a:lstStyle>
          <a:p>
            <a:pPr marL="0" indent="0">
              <a:spcBef>
                <a:spcPts val="0"/>
              </a:spcBef>
              <a:spcAft>
                <a:spcPts val="1200"/>
              </a:spcAft>
              <a:buNone/>
            </a:pPr>
            <a:r>
              <a:rPr lang="en-US" sz="3332" b="1" kern="0" dirty="0"/>
              <a:t>Trust</a:t>
            </a:r>
          </a:p>
          <a:p>
            <a:pPr marL="0" indent="0">
              <a:spcBef>
                <a:spcPts val="0"/>
              </a:spcBef>
              <a:spcAft>
                <a:spcPts val="1200"/>
              </a:spcAft>
              <a:buNone/>
            </a:pPr>
            <a:endParaRPr lang="en-US" sz="3332" kern="0" dirty="0"/>
          </a:p>
          <a:p>
            <a:pPr marL="0" indent="0">
              <a:spcBef>
                <a:spcPts val="0"/>
              </a:spcBef>
              <a:spcAft>
                <a:spcPts val="1200"/>
              </a:spcAft>
              <a:buNone/>
            </a:pPr>
            <a:endParaRPr lang="en-US" sz="3332" kern="0" dirty="0"/>
          </a:p>
          <a:p>
            <a:pPr marL="0" indent="0">
              <a:spcBef>
                <a:spcPts val="0"/>
              </a:spcBef>
              <a:spcAft>
                <a:spcPts val="1200"/>
              </a:spcAft>
              <a:buNone/>
            </a:pPr>
            <a:endParaRPr lang="en-US" sz="3332" kern="0" dirty="0"/>
          </a:p>
          <a:p>
            <a:pPr marL="0" indent="0">
              <a:spcBef>
                <a:spcPts val="0"/>
              </a:spcBef>
              <a:spcAft>
                <a:spcPts val="1200"/>
              </a:spcAft>
              <a:buNone/>
            </a:pPr>
            <a:endParaRPr lang="en-US" sz="3332" kern="0" dirty="0"/>
          </a:p>
          <a:p>
            <a:pPr marL="0" indent="0">
              <a:spcBef>
                <a:spcPts val="0"/>
              </a:spcBef>
              <a:spcAft>
                <a:spcPts val="1200"/>
              </a:spcAft>
              <a:buNone/>
            </a:pPr>
            <a:endParaRPr lang="en-US" sz="3332" kern="0" dirty="0"/>
          </a:p>
          <a:p>
            <a:pPr marL="0" indent="0">
              <a:spcBef>
                <a:spcPts val="0"/>
              </a:spcBef>
              <a:spcAft>
                <a:spcPts val="1200"/>
              </a:spcAft>
              <a:buNone/>
            </a:pPr>
            <a:endParaRPr lang="en-US" sz="3332" kern="0" dirty="0"/>
          </a:p>
          <a:p>
            <a:pPr marL="0" indent="0">
              <a:spcBef>
                <a:spcPts val="0"/>
              </a:spcBef>
              <a:spcAft>
                <a:spcPts val="1200"/>
              </a:spcAft>
              <a:buNone/>
            </a:pPr>
            <a:endParaRPr lang="en-US" sz="3332" kern="0" dirty="0"/>
          </a:p>
          <a:p>
            <a:pPr marL="0" indent="0">
              <a:spcBef>
                <a:spcPts val="0"/>
              </a:spcBef>
              <a:spcAft>
                <a:spcPts val="1200"/>
              </a:spcAft>
              <a:buNone/>
            </a:pPr>
            <a:endParaRPr lang="en-US" sz="3332" kern="0" dirty="0"/>
          </a:p>
        </p:txBody>
      </p:sp>
      <p:sp>
        <p:nvSpPr>
          <p:cNvPr id="20" name="TextBox 19">
            <a:extLst>
              <a:ext uri="{FF2B5EF4-FFF2-40B4-BE49-F238E27FC236}">
                <a16:creationId xmlns:a16="http://schemas.microsoft.com/office/drawing/2014/main" id="{C0DDAA9C-0741-117F-21E7-33B7481EA17A}"/>
              </a:ext>
            </a:extLst>
          </p:cNvPr>
          <p:cNvSpPr txBox="1"/>
          <p:nvPr/>
        </p:nvSpPr>
        <p:spPr>
          <a:xfrm>
            <a:off x="6893489" y="6448575"/>
            <a:ext cx="3809504" cy="1184926"/>
          </a:xfrm>
          <a:prstGeom prst="rect">
            <a:avLst/>
          </a:prstGeom>
        </p:spPr>
        <p:txBody>
          <a:bodyPr wrap="square" lIns="0" tIns="0" rIns="0" bIns="0" rtlCol="0">
            <a:noAutofit/>
          </a:bodyPr>
          <a:lstStyle/>
          <a:p>
            <a:pPr algn="ctr" defTabSz="1829014">
              <a:lnSpc>
                <a:spcPct val="105000"/>
              </a:lnSpc>
              <a:spcBef>
                <a:spcPts val="1666"/>
              </a:spcBef>
            </a:pPr>
            <a:r>
              <a:rPr lang="en-US" sz="6666" dirty="0">
                <a:solidFill>
                  <a:srgbClr val="000000"/>
                </a:solidFill>
                <a:ea typeface="IBM Plex Sans" charset="0"/>
                <a:cs typeface="IBM Plex Sans" charset="0"/>
              </a:rPr>
              <a:t>46%</a:t>
            </a:r>
          </a:p>
        </p:txBody>
      </p:sp>
      <p:sp>
        <p:nvSpPr>
          <p:cNvPr id="21" name="TextBox 20">
            <a:extLst>
              <a:ext uri="{FF2B5EF4-FFF2-40B4-BE49-F238E27FC236}">
                <a16:creationId xmlns:a16="http://schemas.microsoft.com/office/drawing/2014/main" id="{5684BF81-CE43-9E69-80E2-2AA9D8884D55}"/>
              </a:ext>
            </a:extLst>
          </p:cNvPr>
          <p:cNvSpPr txBox="1"/>
          <p:nvPr/>
        </p:nvSpPr>
        <p:spPr>
          <a:xfrm>
            <a:off x="1001915" y="6448575"/>
            <a:ext cx="3936484" cy="1215206"/>
          </a:xfrm>
          <a:prstGeom prst="rect">
            <a:avLst/>
          </a:prstGeom>
        </p:spPr>
        <p:txBody>
          <a:bodyPr wrap="square" lIns="0" tIns="0" rIns="0" bIns="0" rtlCol="0">
            <a:noAutofit/>
          </a:bodyPr>
          <a:lstStyle/>
          <a:p>
            <a:pPr algn="ctr" defTabSz="1829014">
              <a:lnSpc>
                <a:spcPct val="105000"/>
              </a:lnSpc>
              <a:spcBef>
                <a:spcPts val="1666"/>
              </a:spcBef>
            </a:pPr>
            <a:r>
              <a:rPr lang="en-US" sz="6666" dirty="0">
                <a:solidFill>
                  <a:srgbClr val="000000"/>
                </a:solidFill>
                <a:ea typeface="IBM Plex Sans" charset="0"/>
                <a:cs typeface="IBM Plex Sans" charset="0"/>
              </a:rPr>
              <a:t>48%</a:t>
            </a:r>
          </a:p>
        </p:txBody>
      </p:sp>
      <p:graphicFrame>
        <p:nvGraphicFramePr>
          <p:cNvPr id="22" name="Chart 36">
            <a:extLst>
              <a:ext uri="{FF2B5EF4-FFF2-40B4-BE49-F238E27FC236}">
                <a16:creationId xmlns:a16="http://schemas.microsoft.com/office/drawing/2014/main" id="{3415ED82-856B-9F17-489E-C19C5711FB8E}"/>
              </a:ext>
            </a:extLst>
          </p:cNvPr>
          <p:cNvGraphicFramePr>
            <a:graphicFrameLocks noChangeAspect="1"/>
          </p:cNvGraphicFramePr>
          <p:nvPr>
            <p:extLst>
              <p:ext uri="{D42A27DB-BD31-4B8C-83A1-F6EECF244321}">
                <p14:modId xmlns:p14="http://schemas.microsoft.com/office/powerpoint/2010/main" val="4196893381"/>
              </p:ext>
            </p:extLst>
          </p:nvPr>
        </p:nvGraphicFramePr>
        <p:xfrm>
          <a:off x="-319515" y="5046676"/>
          <a:ext cx="6239968" cy="405108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Chart 36">
            <a:extLst>
              <a:ext uri="{FF2B5EF4-FFF2-40B4-BE49-F238E27FC236}">
                <a16:creationId xmlns:a16="http://schemas.microsoft.com/office/drawing/2014/main" id="{63BD6B1F-CC0D-855B-2806-2EDD13BA824A}"/>
              </a:ext>
            </a:extLst>
          </p:cNvPr>
          <p:cNvGraphicFramePr>
            <a:graphicFrameLocks noChangeAspect="1"/>
          </p:cNvGraphicFramePr>
          <p:nvPr>
            <p:extLst>
              <p:ext uri="{D42A27DB-BD31-4B8C-83A1-F6EECF244321}">
                <p14:modId xmlns:p14="http://schemas.microsoft.com/office/powerpoint/2010/main" val="2664194374"/>
              </p:ext>
            </p:extLst>
          </p:nvPr>
        </p:nvGraphicFramePr>
        <p:xfrm>
          <a:off x="5457023" y="5048684"/>
          <a:ext cx="6239968" cy="40510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Chart 36">
            <a:extLst>
              <a:ext uri="{FF2B5EF4-FFF2-40B4-BE49-F238E27FC236}">
                <a16:creationId xmlns:a16="http://schemas.microsoft.com/office/drawing/2014/main" id="{3B90D72D-9523-AEB7-4CD8-FFC9658D6EBD}"/>
              </a:ext>
            </a:extLst>
          </p:cNvPr>
          <p:cNvGraphicFramePr>
            <a:graphicFrameLocks noChangeAspect="1"/>
          </p:cNvGraphicFramePr>
          <p:nvPr>
            <p:extLst>
              <p:ext uri="{D42A27DB-BD31-4B8C-83A1-F6EECF244321}">
                <p14:modId xmlns:p14="http://schemas.microsoft.com/office/powerpoint/2010/main" val="4147852982"/>
              </p:ext>
            </p:extLst>
          </p:nvPr>
        </p:nvGraphicFramePr>
        <p:xfrm>
          <a:off x="17075277" y="5046676"/>
          <a:ext cx="6239968" cy="4051080"/>
        </p:xfrm>
        <a:graphic>
          <a:graphicData uri="http://schemas.openxmlformats.org/drawingml/2006/chart">
            <c:chart xmlns:c="http://schemas.openxmlformats.org/drawingml/2006/chart" xmlns:r="http://schemas.openxmlformats.org/officeDocument/2006/relationships" r:id="rId7"/>
          </a:graphicData>
        </a:graphic>
      </p:graphicFrame>
      <p:sp>
        <p:nvSpPr>
          <p:cNvPr id="26" name="TextBox 25">
            <a:extLst>
              <a:ext uri="{FF2B5EF4-FFF2-40B4-BE49-F238E27FC236}">
                <a16:creationId xmlns:a16="http://schemas.microsoft.com/office/drawing/2014/main" id="{863E3D1C-F56A-9D61-789A-BBBAF2F4E415}"/>
              </a:ext>
            </a:extLst>
          </p:cNvPr>
          <p:cNvSpPr txBox="1"/>
          <p:nvPr/>
        </p:nvSpPr>
        <p:spPr>
          <a:xfrm>
            <a:off x="18454330" y="6441863"/>
            <a:ext cx="3975298" cy="1215206"/>
          </a:xfrm>
          <a:prstGeom prst="rect">
            <a:avLst/>
          </a:prstGeom>
        </p:spPr>
        <p:txBody>
          <a:bodyPr wrap="square" lIns="0" tIns="0" rIns="0" bIns="0" rtlCol="0">
            <a:noAutofit/>
          </a:bodyPr>
          <a:lstStyle/>
          <a:p>
            <a:pPr algn="ctr" defTabSz="1829014">
              <a:lnSpc>
                <a:spcPct val="105000"/>
              </a:lnSpc>
              <a:spcBef>
                <a:spcPts val="1666"/>
              </a:spcBef>
            </a:pPr>
            <a:r>
              <a:rPr lang="en-US" sz="6666" dirty="0">
                <a:solidFill>
                  <a:srgbClr val="000000"/>
                </a:solidFill>
                <a:ea typeface="IBM Plex Sans" charset="0"/>
                <a:cs typeface="IBM Plex Sans" charset="0"/>
              </a:rPr>
              <a:t>42%</a:t>
            </a:r>
          </a:p>
        </p:txBody>
      </p:sp>
      <p:sp>
        <p:nvSpPr>
          <p:cNvPr id="25" name="Title 2">
            <a:extLst>
              <a:ext uri="{FF2B5EF4-FFF2-40B4-BE49-F238E27FC236}">
                <a16:creationId xmlns:a16="http://schemas.microsoft.com/office/drawing/2014/main" id="{86A39F3D-8EA9-19F6-51FF-5B3B88C49384}"/>
              </a:ext>
            </a:extLst>
          </p:cNvPr>
          <p:cNvSpPr txBox="1">
            <a:spLocks/>
          </p:cNvSpPr>
          <p:nvPr/>
        </p:nvSpPr>
        <p:spPr>
          <a:xfrm>
            <a:off x="577849" y="1763108"/>
            <a:ext cx="22245023" cy="8162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2437912">
              <a:lnSpc>
                <a:spcPct val="100000"/>
              </a:lnSpc>
              <a:defRPr/>
            </a:pPr>
            <a:r>
              <a:rPr lang="en-US" sz="4400" dirty="0"/>
              <a:t>Business leaders face challenges in scaling AI across the enterprise with trust</a:t>
            </a:r>
          </a:p>
        </p:txBody>
      </p:sp>
      <p:sp>
        <p:nvSpPr>
          <p:cNvPr id="8" name="TextBox 7">
            <a:extLst>
              <a:ext uri="{FF2B5EF4-FFF2-40B4-BE49-F238E27FC236}">
                <a16:creationId xmlns:a16="http://schemas.microsoft.com/office/drawing/2014/main" id="{640C44C2-3A21-C3DE-D890-C6C0D7AABF05}"/>
              </a:ext>
            </a:extLst>
          </p:cNvPr>
          <p:cNvSpPr txBox="1"/>
          <p:nvPr/>
        </p:nvSpPr>
        <p:spPr>
          <a:xfrm>
            <a:off x="1007630" y="9686835"/>
            <a:ext cx="4516870" cy="206210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spcAft>
                <a:spcPts val="1200"/>
              </a:spcAft>
            </a:pPr>
            <a:r>
              <a:rPr lang="en-US" sz="3200" kern="0" dirty="0"/>
              <a:t>b</a:t>
            </a:r>
            <a:r>
              <a:rPr lang="en-US" sz="3200" kern="0" dirty="0">
                <a:latin typeface="+mn-lt"/>
              </a:rPr>
              <a:t>elieve decisions </a:t>
            </a:r>
            <a:br>
              <a:rPr lang="en-US" sz="3200" kern="0" dirty="0">
                <a:latin typeface="+mn-lt"/>
              </a:rPr>
            </a:br>
            <a:r>
              <a:rPr lang="en-US" sz="3200" kern="0" dirty="0">
                <a:latin typeface="+mn-lt"/>
              </a:rPr>
              <a:t>made by </a:t>
            </a:r>
            <a:r>
              <a:rPr lang="en-US" sz="3200" kern="0" dirty="0"/>
              <a:t>g</a:t>
            </a:r>
            <a:r>
              <a:rPr lang="en-US" sz="3200" kern="0" dirty="0">
                <a:latin typeface="+mn-lt"/>
              </a:rPr>
              <a:t>enerative </a:t>
            </a:r>
            <a:br>
              <a:rPr lang="en-US" sz="3200" kern="0" dirty="0">
                <a:latin typeface="+mn-lt"/>
              </a:rPr>
            </a:br>
            <a:r>
              <a:rPr lang="en-US" sz="3200" kern="0" dirty="0">
                <a:latin typeface="+mn-lt"/>
              </a:rPr>
              <a:t>AI are not sufficiently </a:t>
            </a:r>
            <a:r>
              <a:rPr lang="en-US" sz="3200" b="1" kern="0" dirty="0">
                <a:latin typeface="+mn-lt"/>
              </a:rPr>
              <a:t>explainable</a:t>
            </a:r>
          </a:p>
        </p:txBody>
      </p:sp>
      <p:sp>
        <p:nvSpPr>
          <p:cNvPr id="34" name="TextBox 33">
            <a:extLst>
              <a:ext uri="{FF2B5EF4-FFF2-40B4-BE49-F238E27FC236}">
                <a16:creationId xmlns:a16="http://schemas.microsoft.com/office/drawing/2014/main" id="{C8CA4F06-16C4-4E13-07B1-AB25D0766C5F}"/>
              </a:ext>
            </a:extLst>
          </p:cNvPr>
          <p:cNvSpPr txBox="1"/>
          <p:nvPr/>
        </p:nvSpPr>
        <p:spPr>
          <a:xfrm>
            <a:off x="6667500" y="9682291"/>
            <a:ext cx="4921620" cy="206210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spcAft>
                <a:spcPts val="1200"/>
              </a:spcAft>
            </a:pPr>
            <a:r>
              <a:rPr lang="en-US" sz="3200" kern="0" dirty="0"/>
              <a:t>c</a:t>
            </a:r>
            <a:r>
              <a:rPr lang="en-US" sz="3200" kern="0" dirty="0">
                <a:latin typeface="+mn-lt"/>
              </a:rPr>
              <a:t>oncerned about </a:t>
            </a:r>
            <a:br>
              <a:rPr lang="en-US" sz="3200" kern="0" dirty="0">
                <a:latin typeface="+mn-lt"/>
              </a:rPr>
            </a:br>
            <a:r>
              <a:rPr lang="en-US" sz="3200" kern="0" dirty="0">
                <a:latin typeface="+mn-lt"/>
              </a:rPr>
              <a:t>the safety and </a:t>
            </a:r>
            <a:br>
              <a:rPr lang="en-US" sz="3200" kern="0" dirty="0">
                <a:latin typeface="+mn-lt"/>
              </a:rPr>
            </a:br>
            <a:r>
              <a:rPr lang="en-US" sz="3200" b="1" kern="0" dirty="0">
                <a:latin typeface="+mn-lt"/>
              </a:rPr>
              <a:t>ethical </a:t>
            </a:r>
            <a:r>
              <a:rPr lang="en-US" sz="3200" kern="0" dirty="0">
                <a:latin typeface="+mn-lt"/>
              </a:rPr>
              <a:t>aspects of generative AI</a:t>
            </a:r>
          </a:p>
        </p:txBody>
      </p:sp>
      <p:sp>
        <p:nvSpPr>
          <p:cNvPr id="36" name="TextBox 35">
            <a:extLst>
              <a:ext uri="{FF2B5EF4-FFF2-40B4-BE49-F238E27FC236}">
                <a16:creationId xmlns:a16="http://schemas.microsoft.com/office/drawing/2014/main" id="{880EC1C9-D3B8-810A-484E-FB02292E762C}"/>
              </a:ext>
            </a:extLst>
          </p:cNvPr>
          <p:cNvSpPr txBox="1"/>
          <p:nvPr/>
        </p:nvSpPr>
        <p:spPr>
          <a:xfrm>
            <a:off x="12786073" y="9715687"/>
            <a:ext cx="4748622" cy="1569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indent="0">
              <a:spcBef>
                <a:spcPts val="0"/>
              </a:spcBef>
              <a:spcAft>
                <a:spcPts val="1200"/>
              </a:spcAft>
              <a:buNone/>
            </a:pPr>
            <a:r>
              <a:rPr lang="en-US" sz="3200" kern="0" dirty="0"/>
              <a:t>believe that generative AI will propagate established </a:t>
            </a:r>
            <a:r>
              <a:rPr lang="en-US" sz="3200" b="1" kern="0" dirty="0"/>
              <a:t>biases</a:t>
            </a:r>
          </a:p>
        </p:txBody>
      </p:sp>
      <p:sp>
        <p:nvSpPr>
          <p:cNvPr id="38" name="TextBox 37">
            <a:extLst>
              <a:ext uri="{FF2B5EF4-FFF2-40B4-BE49-F238E27FC236}">
                <a16:creationId xmlns:a16="http://schemas.microsoft.com/office/drawing/2014/main" id="{F7FBE3B3-A502-1314-E74D-B42D7618C1A4}"/>
              </a:ext>
            </a:extLst>
          </p:cNvPr>
          <p:cNvSpPr txBox="1"/>
          <p:nvPr/>
        </p:nvSpPr>
        <p:spPr>
          <a:xfrm>
            <a:off x="18859500" y="9723841"/>
            <a:ext cx="4945063" cy="107721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indent="0">
              <a:spcBef>
                <a:spcPts val="0"/>
              </a:spcBef>
              <a:spcAft>
                <a:spcPts val="1200"/>
              </a:spcAft>
              <a:buNone/>
            </a:pPr>
            <a:r>
              <a:rPr lang="en-US" sz="3200" kern="0" dirty="0"/>
              <a:t>believe generative </a:t>
            </a:r>
            <a:br>
              <a:rPr lang="en-US" sz="3200" kern="0" dirty="0"/>
            </a:br>
            <a:r>
              <a:rPr lang="en-US" sz="3200" kern="0" dirty="0"/>
              <a:t>AI cannot be </a:t>
            </a:r>
            <a:r>
              <a:rPr lang="en-US" sz="3200" b="1" kern="0" dirty="0"/>
              <a:t>trusted</a:t>
            </a:r>
          </a:p>
        </p:txBody>
      </p:sp>
      <p:sp>
        <p:nvSpPr>
          <p:cNvPr id="7" name="TextBox 6">
            <a:extLst>
              <a:ext uri="{FF2B5EF4-FFF2-40B4-BE49-F238E27FC236}">
                <a16:creationId xmlns:a16="http://schemas.microsoft.com/office/drawing/2014/main" id="{29A21400-8C96-A6ED-14DE-692C97D6CA13}"/>
              </a:ext>
            </a:extLst>
          </p:cNvPr>
          <p:cNvSpPr txBox="1"/>
          <p:nvPr/>
        </p:nvSpPr>
        <p:spPr>
          <a:xfrm>
            <a:off x="531898" y="2713388"/>
            <a:ext cx="20040373"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2437912">
              <a:lnSpc>
                <a:spcPct val="100000"/>
              </a:lnSpc>
              <a:defRPr/>
            </a:pPr>
            <a:r>
              <a:rPr lang="en-US" sz="3600" kern="0" dirty="0">
                <a:solidFill>
                  <a:schemeClr val="accent1"/>
                </a:solidFill>
                <a:latin typeface="+mn-lt"/>
                <a:ea typeface="+mn-ea"/>
                <a:cs typeface="+mn-cs"/>
              </a:rPr>
              <a:t>80% of surveyed business leaders see at least one of these ethical issues as a major concern</a:t>
            </a:r>
            <a:r>
              <a:rPr lang="en-US" sz="3600" kern="0" baseline="30000" dirty="0">
                <a:solidFill>
                  <a:schemeClr val="accent1"/>
                </a:solidFill>
                <a:latin typeface="+mn-lt"/>
                <a:ea typeface="+mn-ea"/>
                <a:cs typeface="+mn-cs"/>
              </a:rPr>
              <a:t>1</a:t>
            </a:r>
          </a:p>
        </p:txBody>
      </p:sp>
      <p:sp>
        <p:nvSpPr>
          <p:cNvPr id="6" name="Title 2">
            <a:extLst>
              <a:ext uri="{FF2B5EF4-FFF2-40B4-BE49-F238E27FC236}">
                <a16:creationId xmlns:a16="http://schemas.microsoft.com/office/drawing/2014/main" id="{D2FF9EE4-36B4-7892-AEC1-85EFD27A92CD}"/>
              </a:ext>
            </a:extLst>
          </p:cNvPr>
          <p:cNvSpPr txBox="1">
            <a:spLocks/>
          </p:cNvSpPr>
          <p:nvPr/>
        </p:nvSpPr>
        <p:spPr>
          <a:xfrm>
            <a:off x="577850" y="577850"/>
            <a:ext cx="4946649" cy="677108"/>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j-lt"/>
              </a:rPr>
              <a:t>Enterprise considerations </a:t>
            </a:r>
          </a:p>
        </p:txBody>
      </p:sp>
    </p:spTree>
    <p:extLst>
      <p:ext uri="{BB962C8B-B14F-4D97-AF65-F5344CB8AC3E}">
        <p14:creationId xmlns:p14="http://schemas.microsoft.com/office/powerpoint/2010/main" val="2614582904"/>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Override1.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IBM presentation template</Template>
  <TotalTime>33315</TotalTime>
  <Words>17759</Words>
  <Application>Microsoft Macintosh PowerPoint</Application>
  <PresentationFormat>Custom</PresentationFormat>
  <Paragraphs>1256</Paragraphs>
  <Slides>42</Slides>
  <Notes>42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3" baseType="lpstr">
      <vt:lpstr>Arial</vt:lpstr>
      <vt:lpstr>IBM Plex Sans SmBld</vt:lpstr>
      <vt:lpstr>IBM Plex Sans SemiBold</vt:lpstr>
      <vt:lpstr>Times New Roman</vt:lpstr>
      <vt:lpstr>IBM Plex Sans Light</vt:lpstr>
      <vt:lpstr>Calibri</vt:lpstr>
      <vt:lpstr>IBM Plex Sans</vt:lpstr>
      <vt:lpstr>Wingdings</vt:lpstr>
      <vt:lpstr>IBM Plex Sans Medium</vt:lpstr>
      <vt:lpstr>IBM presentation enablement template</vt:lpstr>
      <vt:lpstr>think-cell Slide</vt:lpstr>
      <vt:lpstr>Putting AI to work with IBM   watsonx Level 1 course client presentation   This is a derivative asset of the watsonx Client Briefing presentation available in LiveDoc and customizable for client engagements.    Gina Hawkins Senior, Learning Content Development  Gina.Hawkins1@ibm.com</vt:lpstr>
      <vt:lpstr>75%</vt:lpstr>
      <vt:lpstr>However, the following barriers prevent organizations from benefiting from AI  </vt:lpstr>
      <vt:lpstr>The impact of generative AI |  The opportunity   </vt:lpstr>
      <vt:lpstr>The impact of generative AI |  The opportunity   </vt:lpstr>
      <vt:lpstr>+AI →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IBM Cloud Pak for Data </vt:lpstr>
      <vt:lpstr>watsonx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watsonx assistants  </vt:lpstr>
      <vt:lpstr>PowerPoint Presentation</vt:lpstr>
      <vt:lpstr>PowerPoint Presentation</vt:lpstr>
      <vt:lpstr>PowerPoint Presentation</vt:lpstr>
      <vt:lpstr>PowerPoint Presentation</vt:lpstr>
      <vt:lpstr>IBM works with strategic partners to help clients  scale AI    </vt:lpstr>
      <vt:lpstr>PowerPoint Presentation</vt:lpstr>
      <vt:lpstr>PowerPoint Presentation</vt:lpstr>
      <vt:lpstr>For the past decade, IBM Consulting has offered AI and automation solutions to optimize business process and IT operations across industries.  Now, IBM is actively working with watsonx and our ecosystem partners to apply generative AI to accelerate how we solve those business problems — reducing costs and turnaround time, improving productivity, and delivering new experiences for clients and their customers.</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Plex embedded template – enablement version</dc:title>
  <dc:subject/>
  <dc:creator>Cailey Giorgi</dc:creator>
  <cp:keywords/>
  <dc:description/>
  <cp:lastModifiedBy>Dirk Deroos</cp:lastModifiedBy>
  <cp:revision>288</cp:revision>
  <cp:lastPrinted>2023-10-05T16:17:49Z</cp:lastPrinted>
  <dcterms:created xsi:type="dcterms:W3CDTF">2023-01-13T17:40:38Z</dcterms:created>
  <dcterms:modified xsi:type="dcterms:W3CDTF">2024-09-06T20:27:29Z</dcterms:modified>
  <cp:category/>
</cp:coreProperties>
</file>